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73" r:id="rId9"/>
    <p:sldId id="274" r:id="rId10"/>
    <p:sldId id="275" r:id="rId11"/>
    <p:sldId id="276" r:id="rId12"/>
    <p:sldId id="263" r:id="rId13"/>
    <p:sldId id="265" r:id="rId14"/>
    <p:sldId id="268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038EB7B-C1A5-E10C-0D4C-A28E76EB8C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79B353-9B82-9A82-B50F-B45166283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A61F-212B-4F3F-8B9B-6081120D731B}" type="datetimeFigureOut">
              <a:rPr lang="fr-FR" smtClean="0"/>
              <a:t>29/09/2023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BC8E34-5860-F340-2AD8-1238FAAC4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YASSINE RACHEDI P1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DA158-3AFA-7CBF-1FCF-2F5011A92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2D8-448F-4487-B79B-E330C13D795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674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27A4F-900C-4FEF-AE01-C4E9EC3DC5A8}" type="datetimeFigureOut">
              <a:rPr lang="fr-FR" smtClean="0"/>
              <a:t>29/09/2023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YASSINE RACHEDI P1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E1C8-1199-4A92-A807-6E5566468B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405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57F8A3-25F0-493C-A923-664ED7535389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6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A6E-A682-4E8B-A62A-78FDAC046D58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43B2-6580-4825-BCCE-A765EE782DE9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91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35C2-93F1-458D-A443-B952947B6D35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498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75F-8B60-4689-9F60-4BA4F009057F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325-9B11-4C8A-9C20-8B5393B543F2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48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58B-C753-4272-B8E9-D4DBEEA3CFB5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67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5BE-A021-4CBD-AF71-0027DFB0055C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7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1B5D-00D0-4FF2-8FC1-552B9C82BBDA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77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9773-B27B-493E-AC7B-9C6212F0732B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4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F36F-3B98-4A0B-88AF-AC260D7DB84D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4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10A1-DBAE-4C4F-B054-5C240DF53E34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88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8DA-A60C-40E8-A534-30FF2EF031C5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5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239F-B04E-440D-A99B-8CB2FDA176C6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19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4444-3FFE-4B1E-975A-9DE5C334B9B8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2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162-2420-4E07-B187-371F82595E54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12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ED97-69B1-4294-9604-9A6EA489615D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82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0C64FA-4E07-4993-8D79-9274BC61B4BD}" type="datetime1">
              <a:rPr lang="fr-FR" smtClean="0"/>
              <a:t>29/09/2023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YASSINE RACHEDI - PROJET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BE7D4-86B3-40FE-904A-6D1385A09A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97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D449E-9E1E-BC3F-E27E-C2733D5BC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7 – Implémentez un modèle de </a:t>
            </a:r>
            <a:r>
              <a:rPr lang="fr-FR" dirty="0" err="1"/>
              <a:t>scoring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09BFF2-C786-A7B1-119C-747250EF8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RaCHEDI Yassine </a:t>
            </a:r>
          </a:p>
        </p:txBody>
      </p:sp>
    </p:spTree>
    <p:extLst>
      <p:ext uri="{BB962C8B-B14F-4D97-AF65-F5344CB8AC3E}">
        <p14:creationId xmlns:p14="http://schemas.microsoft.com/office/powerpoint/2010/main" val="310134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67AC1-F498-8682-24F2-BEB62B4C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et api - </a:t>
            </a:r>
            <a:r>
              <a:rPr lang="fr-FR" dirty="0" err="1"/>
              <a:t>deploiement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FA4E4-3EA5-57EC-B1C1-C86EBF77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2 répertoires Git</a:t>
            </a:r>
          </a:p>
          <a:p>
            <a:r>
              <a:rPr lang="fr-FR" dirty="0" err="1"/>
              <a:t>Streamlit</a:t>
            </a:r>
            <a:r>
              <a:rPr lang="fr-FR" dirty="0"/>
              <a:t> met à jour automatiquement </a:t>
            </a:r>
            <a:br>
              <a:rPr lang="fr-FR" dirty="0"/>
            </a:br>
            <a:r>
              <a:rPr lang="fr-FR" dirty="0"/>
              <a:t>l’application </a:t>
            </a:r>
          </a:p>
          <a:p>
            <a:r>
              <a:rPr lang="fr-FR" dirty="0"/>
              <a:t>Pour Azure, un fichier </a:t>
            </a:r>
            <a:r>
              <a:rPr lang="fr-FR" dirty="0" err="1"/>
              <a:t>yml</a:t>
            </a:r>
            <a:r>
              <a:rPr lang="fr-FR" dirty="0"/>
              <a:t> permet </a:t>
            </a:r>
            <a:br>
              <a:rPr lang="fr-FR" dirty="0"/>
            </a:br>
            <a:r>
              <a:rPr lang="fr-FR" dirty="0"/>
              <a:t>l’installation des librairies, le </a:t>
            </a:r>
            <a:r>
              <a:rPr lang="fr-FR" dirty="0" err="1"/>
              <a:t>build</a:t>
            </a:r>
            <a:r>
              <a:rPr lang="fr-FR" dirty="0"/>
              <a:t>, les tests unitaires et le déploiement.</a:t>
            </a:r>
          </a:p>
          <a:p>
            <a:endParaRPr lang="fr-FR" dirty="0"/>
          </a:p>
          <a:p>
            <a:r>
              <a:rPr lang="fr-FR" dirty="0"/>
              <a:t>Liens : </a:t>
            </a:r>
          </a:p>
          <a:p>
            <a:pPr lvl="1"/>
            <a:r>
              <a:rPr lang="fr-FR" dirty="0"/>
              <a:t>https://github.com/YassineR/P7</a:t>
            </a:r>
          </a:p>
          <a:p>
            <a:pPr lvl="1"/>
            <a:r>
              <a:rPr lang="fr-FR" dirty="0"/>
              <a:t>https://github.com/YassineR/P7-backend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C2445-48D0-E42C-1DC1-B91E5086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F89C0F-9B78-8AF5-5463-C916FF80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D8B225-793C-B57B-2A30-CB2C0DE5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2" y="1992744"/>
            <a:ext cx="5871132" cy="14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33A83-48F5-23F5-A7EC-6F2EBD0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C81CC-B19C-BECC-97D8-947CDCDF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E257C8-048F-EEB5-2706-89075289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BA83A5-C131-C13C-1053-FD47B10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11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B89051-466D-2741-78A5-C993E61A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57" y="411870"/>
            <a:ext cx="6309751" cy="12307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71F0975-07C8-2C21-6537-770C7491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65" y="1971831"/>
            <a:ext cx="6934843" cy="4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2FB62-1238-B3CF-1E2A-561D5B9C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FE561-8C94-649C-8665-B207445F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569EB3-2062-4109-262B-D59054D3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B9014D-6A22-F8F1-592D-AF56C463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58185-60EC-BE5D-1CD1-9BCFBB7B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1772971"/>
            <a:ext cx="850701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8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46B26-372E-E323-ADDE-08895822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116F5A-F4CE-ED9D-8BDB-969E9D7C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CC2E8C-9A9B-465D-BA25-FEC26B00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13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684B2D-A4A9-EA47-144E-8C1569B8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2" y="795285"/>
            <a:ext cx="6397795" cy="49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5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63BEF-CBA4-0363-3F73-9C4C5F9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51026-D137-9323-D6CF-14796754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Réalisation d’un modèle</a:t>
            </a:r>
          </a:p>
          <a:p>
            <a:r>
              <a:rPr lang="fr-FR" dirty="0"/>
              <a:t>Visualisation via un Dashboard, soutenu par une API</a:t>
            </a:r>
          </a:p>
          <a:p>
            <a:r>
              <a:rPr lang="fr-FR" dirty="0"/>
              <a:t>Déploiement continu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E5C358-3FEF-FB88-4C1C-5BAB3606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0C47A9-B672-1ECA-5B52-AB2B2B6A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84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A371E-274A-A8AC-9CB9-03DFBE30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7" y="2700866"/>
            <a:ext cx="5280025" cy="1456267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72CC94-59F3-2575-8BCA-BE8E6BB5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18A964-763D-10EC-4242-9AF6391F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32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AB590F0-455D-9E30-E755-70544520F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A45F9F5F-215C-51DD-BDD7-A4C7A28AA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RaCHEDI Yassine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F043A9-4853-8E13-99AB-471834E5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BBBE53-5E3B-AD64-6CD0-40B6CA60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6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17B30-1D6F-F166-5518-9ED8A919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Prêt a </a:t>
            </a:r>
            <a:r>
              <a:rPr lang="fr-FR" dirty="0" err="1"/>
              <a:t>depenser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73630-26CC-44E2-9FD1-13F1AAC8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dirty="0"/>
              <a:t>L'entreprise souhaite développer un outil de "</a:t>
            </a:r>
            <a:r>
              <a:rPr lang="fr-FR" dirty="0" err="1"/>
              <a:t>scoring</a:t>
            </a:r>
            <a:r>
              <a:rPr lang="fr-FR" dirty="0"/>
              <a:t> crédit" pour évaluer la probabilité de remboursement des clients et prendre des décisions d'octroi de crédit.</a:t>
            </a:r>
          </a:p>
          <a:p>
            <a:r>
              <a:rPr lang="fr-FR" dirty="0"/>
              <a:t>Les clients demandent davantage de transparence dans ces décisions, en accord avec les valeurs de l'entreprise.</a:t>
            </a:r>
          </a:p>
          <a:p>
            <a:r>
              <a:rPr lang="fr-FR" dirty="0"/>
              <a:t>Objectif : Créer un </a:t>
            </a:r>
            <a:r>
              <a:rPr lang="fr-FR" dirty="0" err="1"/>
              <a:t>dashboard</a:t>
            </a:r>
            <a:r>
              <a:rPr lang="fr-FR" dirty="0"/>
              <a:t> interactif pour les chargés de relation client, permettant d'expliquer les décisions d'octroi de crédit et d'offrir aux clients un accès à leurs données personnelles pour exploration.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8C7095-6427-691D-EEE7-0DB08993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98A18-0BA9-20E2-E0C0-1D71DA35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</p:spTree>
    <p:extLst>
      <p:ext uri="{BB962C8B-B14F-4D97-AF65-F5344CB8AC3E}">
        <p14:creationId xmlns:p14="http://schemas.microsoft.com/office/powerpoint/2010/main" val="11149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056D9-E749-76B8-4F36-220CBB7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2C6E62-C4DD-4270-A02F-31468504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D880C7-E7E5-4981-7C0E-EE5AC44A7229}"/>
              </a:ext>
            </a:extLst>
          </p:cNvPr>
          <p:cNvSpPr txBox="1">
            <a:spLocks/>
          </p:cNvSpPr>
          <p:nvPr/>
        </p:nvSpPr>
        <p:spPr>
          <a:xfrm>
            <a:off x="685800" y="2417736"/>
            <a:ext cx="10386391" cy="3280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7 fichiers csv suivant le schéma suivant : </a:t>
            </a:r>
            <a:endParaRPr lang="en-US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851BBE-35EB-2B5B-AE63-3C7F48C2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30480"/>
            <a:ext cx="5760720" cy="36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2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CD951-ECBD-59FC-5152-25969F58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867899" cy="863599"/>
          </a:xfrm>
        </p:spPr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1A9640-76A2-6057-0BFF-505BFC9C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C39F8E-0C96-5E20-A644-6C564BD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42FB4-6055-3FD3-0AFB-35238477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/>
          <a:lstStyle/>
          <a:p>
            <a:r>
              <a:rPr lang="fr-FR" dirty="0"/>
              <a:t>Pipeline de prétraitement des données.</a:t>
            </a:r>
          </a:p>
          <a:p>
            <a:r>
              <a:rPr lang="fr-FR" dirty="0"/>
              <a:t>Identification et traitement des données aberrantes.</a:t>
            </a:r>
          </a:p>
          <a:p>
            <a:r>
              <a:rPr lang="fr-FR" dirty="0"/>
              <a:t>Encodage des caractéristiques catégorielles.</a:t>
            </a:r>
          </a:p>
          <a:p>
            <a:r>
              <a:rPr lang="fr-FR" dirty="0"/>
              <a:t>Création de nouvelles caractéristiques.</a:t>
            </a:r>
          </a:p>
          <a:p>
            <a:r>
              <a:rPr lang="fr-FR" dirty="0"/>
              <a:t>Agrégation des données.</a:t>
            </a:r>
          </a:p>
        </p:txBody>
      </p:sp>
    </p:spTree>
    <p:extLst>
      <p:ext uri="{BB962C8B-B14F-4D97-AF65-F5344CB8AC3E}">
        <p14:creationId xmlns:p14="http://schemas.microsoft.com/office/powerpoint/2010/main" val="1760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8F5C6-4C3E-731E-F30B-24407A6E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drift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C9E87-8ED2-84A1-CA8D-676E9D00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Qu’est-ce que le Data Drift ?</a:t>
            </a:r>
          </a:p>
          <a:p>
            <a:r>
              <a:rPr lang="fr-FR" dirty="0"/>
              <a:t>Utilisation de la librairie </a:t>
            </a:r>
            <a:r>
              <a:rPr lang="fr-FR" dirty="0" err="1"/>
              <a:t>Evidently</a:t>
            </a:r>
            <a:r>
              <a:rPr lang="fr-FR" dirty="0"/>
              <a:t> pour l'analyse</a:t>
            </a:r>
          </a:p>
          <a:p>
            <a:r>
              <a:rPr lang="fr-FR" dirty="0"/>
              <a:t>Synthèse des résultats par fichier HTML.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62646-11AC-0F02-1772-D44ABB39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9BCB43-F573-1347-5529-21F9DB9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50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1A388-832E-0042-6AAB-02840776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cout </a:t>
            </a:r>
            <a:r>
              <a:rPr lang="fr-FR" dirty="0" err="1"/>
              <a:t>metier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ED0C574-D0B4-1506-31C7-047424CF6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982047"/>
                <a:ext cx="10131425" cy="3649133"/>
              </a:xfrm>
            </p:spPr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fr-FR" dirty="0"/>
                  <a:t>Explication de la fonction de coût métier.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fr-FR" dirty="0"/>
                  <a:t>Modification du score F1 pour tenir compte des contraintes métier.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𝑆𝑐𝑜𝑟𝑒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 </m:t>
                          </m:r>
                          <m:f>
                            <m:f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ED0C574-D0B4-1506-31C7-047424CF6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982047"/>
                <a:ext cx="10131425" cy="3649133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480EEE-347B-0AC9-3F95-35041AD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8F3D35-8BD5-53F8-9E4A-D2964409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82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859F2-5F2E-7CF7-F188-C4B0069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A65D8-B566-0BB8-E0ED-7A0ADC82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A3DF40-D12B-EBAB-DF16-2AEAF51C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7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A9E21F-D919-8ECF-109F-C329E588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Tests avec différents modèles et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Choix du modèle LGBM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Utilisation d'</a:t>
            </a:r>
            <a:r>
              <a:rPr lang="fr-FR" dirty="0" err="1"/>
              <a:t>Optuna</a:t>
            </a:r>
            <a:r>
              <a:rPr lang="fr-FR" dirty="0"/>
              <a:t> pour l'optimisation des hyperparamètres + Cross 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Gestion du déséquilibre des classes avec '</a:t>
            </a:r>
            <a:r>
              <a:rPr lang="fr-FR" dirty="0" err="1"/>
              <a:t>class_weight</a:t>
            </a:r>
            <a:r>
              <a:rPr lang="fr-FR" dirty="0"/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Ajustement du seuil de probabilité.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40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DDC53-72E0-5545-7E5B-7AE1FD5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756F06-349A-C3EA-F5CF-B1B8D53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65DA3-7D9D-A8D5-2E2B-E7FFEF54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8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424F1A-C023-EE16-A61B-BC7C2428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87" y="1855205"/>
            <a:ext cx="8794252" cy="31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00D8C-ECFE-15C0-AEFA-8970E73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</p:spPr>
        <p:txBody>
          <a:bodyPr/>
          <a:lstStyle/>
          <a:p>
            <a:r>
              <a:rPr lang="fr-FR" dirty="0"/>
              <a:t>Dashboard et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42296D-F74F-932B-187F-604A48AD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YASSINE RACHEDI - PROJET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EA7ED-D55D-0639-1A9A-337665CF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E7D4-86B3-40FE-904A-6D1385A09A3A}" type="slidenum">
              <a:rPr lang="fr-FR" smtClean="0"/>
              <a:t>9</a:t>
            </a:fld>
            <a:endParaRPr lang="fr-FR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C193F5FC-FD37-6ADD-8927-74BC39AD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Buts du Dashboard: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Présentation des données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Résultat de la prédiction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Analyses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 err="1"/>
              <a:t>Streamlit</a:t>
            </a:r>
            <a:r>
              <a:rPr lang="fr-FR" dirty="0"/>
              <a:t>, Flask, Azure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Utilisation du cache et réduction du fichier csv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Démo</a:t>
            </a:r>
          </a:p>
          <a:p>
            <a:pPr marL="0" indent="0" algn="l">
              <a:buNone/>
            </a:pP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82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4215</TotalTime>
  <Words>417</Words>
  <Application>Microsoft Office PowerPoint</Application>
  <PresentationFormat>Grand écran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Söhne</vt:lpstr>
      <vt:lpstr>Céleste</vt:lpstr>
      <vt:lpstr>Projet 7 – Implémentez un modèle de scoring </vt:lpstr>
      <vt:lpstr>Prêt a depenser</vt:lpstr>
      <vt:lpstr>Données</vt:lpstr>
      <vt:lpstr>prétraitement</vt:lpstr>
      <vt:lpstr>Data drift</vt:lpstr>
      <vt:lpstr>Fonction de cout metier</vt:lpstr>
      <vt:lpstr>Modélisation</vt:lpstr>
      <vt:lpstr>résultats</vt:lpstr>
      <vt:lpstr>Dashboard et api</vt:lpstr>
      <vt:lpstr>Dashboard et api - deploiement</vt:lpstr>
      <vt:lpstr>github</vt:lpstr>
      <vt:lpstr>github</vt:lpstr>
      <vt:lpstr>github</vt:lpstr>
      <vt:lpstr>Conclusion</vt:lpstr>
      <vt:lpstr>Questions / Réponses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Définissez votre stratégie d'apprentissage </dc:title>
  <dc:creator>yassi</dc:creator>
  <cp:lastModifiedBy>yassi</cp:lastModifiedBy>
  <cp:revision>16</cp:revision>
  <dcterms:created xsi:type="dcterms:W3CDTF">2022-12-27T17:50:18Z</dcterms:created>
  <dcterms:modified xsi:type="dcterms:W3CDTF">2023-09-29T11:25:52Z</dcterms:modified>
</cp:coreProperties>
</file>