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6" r:id="rId7"/>
    <p:sldId id="278"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19" autoAdjust="0"/>
  </p:normalViewPr>
  <p:slideViewPr>
    <p:cSldViewPr snapToGrid="0">
      <p:cViewPr>
        <p:scale>
          <a:sx n="75" d="100"/>
          <a:sy n="75" d="100"/>
        </p:scale>
        <p:origin x="4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05/14/2022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05/14/2022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05/14/2022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05/14/2022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05/14/2022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05/14/2022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05/14/2022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05/14/2022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05/14/2022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05/14/2022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push/>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8078212" cy="3686015"/>
          </a:xfrm>
        </p:spPr>
        <p:txBody>
          <a:bodyPr>
            <a:normAutofit/>
          </a:bodyPr>
          <a:lstStyle/>
          <a:p>
            <a:r>
              <a:rPr lang="fr-FR" sz="6000" dirty="0"/>
              <a:t>Gestion de réservations de chambres d’Hôtel</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1400" dirty="0">
                <a:solidFill>
                  <a:schemeClr val="tx1">
                    <a:lumMod val="85000"/>
                    <a:lumOff val="15000"/>
                  </a:schemeClr>
                </a:solidFill>
              </a:rPr>
              <a:t>Moula </a:t>
            </a:r>
            <a:r>
              <a:rPr lang="en-US" sz="1400" dirty="0" err="1">
                <a:solidFill>
                  <a:schemeClr val="tx1">
                    <a:lumMod val="85000"/>
                    <a:lumOff val="15000"/>
                  </a:schemeClr>
                </a:solidFill>
              </a:rPr>
              <a:t>mariem</a:t>
            </a:r>
            <a:r>
              <a:rPr lang="en-US" sz="1400" dirty="0">
                <a:solidFill>
                  <a:schemeClr val="tx1">
                    <a:lumMod val="85000"/>
                    <a:lumOff val="15000"/>
                  </a:schemeClr>
                </a:solidFill>
              </a:rPr>
              <a:t> – Slaoui </a:t>
            </a:r>
            <a:r>
              <a:rPr lang="en-US" sz="1400" dirty="0" err="1">
                <a:solidFill>
                  <a:schemeClr val="tx1">
                    <a:lumMod val="85000"/>
                    <a:lumOff val="15000"/>
                  </a:schemeClr>
                </a:solidFill>
              </a:rPr>
              <a:t>yassine</a:t>
            </a:r>
            <a:endParaRPr lang="en-US" sz="1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56F5-934E-8869-4F92-37A01559AC20}"/>
              </a:ext>
            </a:extLst>
          </p:cNvPr>
          <p:cNvSpPr>
            <a:spLocks noGrp="1"/>
          </p:cNvSpPr>
          <p:nvPr>
            <p:ph type="title"/>
          </p:nvPr>
        </p:nvSpPr>
        <p:spPr/>
        <p:txBody>
          <a:bodyPr/>
          <a:lstStyle/>
          <a:p>
            <a:r>
              <a:rPr lang="fr-FR" dirty="0"/>
              <a:t>Description de sujet</a:t>
            </a:r>
          </a:p>
        </p:txBody>
      </p:sp>
      <p:sp>
        <p:nvSpPr>
          <p:cNvPr id="3" name="Content Placeholder 2">
            <a:extLst>
              <a:ext uri="{FF2B5EF4-FFF2-40B4-BE49-F238E27FC236}">
                <a16:creationId xmlns:a16="http://schemas.microsoft.com/office/drawing/2014/main" id="{35E2102A-6C6C-DBC5-315E-48C6AC914126}"/>
              </a:ext>
            </a:extLst>
          </p:cNvPr>
          <p:cNvSpPr>
            <a:spLocks noGrp="1"/>
          </p:cNvSpPr>
          <p:nvPr>
            <p:ph idx="1"/>
          </p:nvPr>
        </p:nvSpPr>
        <p:spPr/>
        <p:txBody>
          <a:bodyPr>
            <a:normAutofit/>
          </a:bodyPr>
          <a:lstStyle/>
          <a:p>
            <a:pPr marL="201168" lvl="1" indent="0">
              <a:buNone/>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         Vu la complexité des activités d’un Hôtel, l'outil informatique est un élément qui lui facilite une bonne gestion pour une meilleure prise des décisions dans </a:t>
            </a:r>
            <a:r>
              <a:rPr lang="fr-FR" sz="2600" dirty="0">
                <a:latin typeface="Times New Roman" panose="02020603050405020304" pitchFamily="18" charset="0"/>
                <a:ea typeface="Calibri" panose="020F0502020204030204" pitchFamily="34" charset="0"/>
                <a:cs typeface="Times New Roman" panose="02020603050405020304" pitchFamily="18" charset="0"/>
              </a:rPr>
              <a:t>la vie</a:t>
            </a: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fr-FR" sz="2600" dirty="0">
                <a:effectLst/>
                <a:latin typeface="Times New Roman" panose="02020603050405020304" pitchFamily="18" charset="0"/>
                <a:ea typeface="Calibri" panose="020F0502020204030204" pitchFamily="34" charset="0"/>
                <a:cs typeface="Times New Roman" panose="02020603050405020304" pitchFamily="18" charset="0"/>
              </a:rPr>
              <a:t>          Dans ce contexte, ce projet s’est focalisé sur une des problématiques de la gestion des Hôtel qui est la gestion des réservations des chambres car dans le domaine des Hôtels, la vitesse de traitement des réservations est fondamentale, c’est pour cela que l’automatisation et l’informatisation de la gestion d’un Hôtel est devenue indispensable.</a:t>
            </a:r>
          </a:p>
          <a:p>
            <a:endParaRPr lang="fr-FR" dirty="0"/>
          </a:p>
        </p:txBody>
      </p:sp>
    </p:spTree>
    <p:extLst>
      <p:ext uri="{BB962C8B-B14F-4D97-AF65-F5344CB8AC3E}">
        <p14:creationId xmlns:p14="http://schemas.microsoft.com/office/powerpoint/2010/main" val="23740628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4502-63F4-5DFB-5386-7E30B3CDC5CF}"/>
              </a:ext>
            </a:extLst>
          </p:cNvPr>
          <p:cNvSpPr>
            <a:spLocks noGrp="1"/>
          </p:cNvSpPr>
          <p:nvPr>
            <p:ph type="title"/>
          </p:nvPr>
        </p:nvSpPr>
        <p:spPr/>
        <p:txBody>
          <a:bodyPr/>
          <a:lstStyle/>
          <a:p>
            <a:r>
              <a:rPr lang="en-US" dirty="0"/>
              <a:t>Technologies </a:t>
            </a:r>
            <a:r>
              <a:rPr lang="fr-FR" dirty="0"/>
              <a:t>utilisées</a:t>
            </a:r>
            <a:r>
              <a:rPr lang="en-US" dirty="0"/>
              <a:t>:</a:t>
            </a:r>
          </a:p>
        </p:txBody>
      </p:sp>
      <p:sp>
        <p:nvSpPr>
          <p:cNvPr id="3" name="Content Placeholder 2">
            <a:extLst>
              <a:ext uri="{FF2B5EF4-FFF2-40B4-BE49-F238E27FC236}">
                <a16:creationId xmlns:a16="http://schemas.microsoft.com/office/drawing/2014/main" id="{396FD8AE-E68E-0988-7733-94176584ADC5}"/>
              </a:ext>
            </a:extLst>
          </p:cNvPr>
          <p:cNvSpPr>
            <a:spLocks noGrp="1"/>
          </p:cNvSpPr>
          <p:nvPr>
            <p:ph idx="1"/>
          </p:nvPr>
        </p:nvSpPr>
        <p:spPr>
          <a:xfrm>
            <a:off x="1097280" y="2507697"/>
            <a:ext cx="10058400" cy="3760891"/>
          </a:xfrm>
        </p:spPr>
        <p:txBody>
          <a:bodyPr>
            <a:normAutofit/>
          </a:bodyPr>
          <a:lstStyle/>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Java</a:t>
            </a:r>
          </a:p>
          <a:p>
            <a:pPr lvl="1">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MySQL </a:t>
            </a:r>
          </a:p>
          <a:p>
            <a:pPr lvl="1">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01168" lvl="1"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89241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AD7-4271-1071-6D99-A91973FB0660}"/>
              </a:ext>
            </a:extLst>
          </p:cNvPr>
          <p:cNvSpPr txBox="1">
            <a:spLocks/>
          </p:cNvSpPr>
          <p:nvPr/>
        </p:nvSpPr>
        <p:spPr>
          <a:xfrm>
            <a:off x="2253004" y="286603"/>
            <a:ext cx="7685993"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dirty="0"/>
              <a:t>Modèle Entité-Association</a:t>
            </a:r>
          </a:p>
        </p:txBody>
      </p:sp>
      <p:pic>
        <p:nvPicPr>
          <p:cNvPr id="9" name="Picture 8">
            <a:extLst>
              <a:ext uri="{FF2B5EF4-FFF2-40B4-BE49-F238E27FC236}">
                <a16:creationId xmlns:a16="http://schemas.microsoft.com/office/drawing/2014/main" id="{58863165-BFB3-29EE-CC20-4A59681B9BFD}"/>
              </a:ext>
            </a:extLst>
          </p:cNvPr>
          <p:cNvPicPr>
            <a:picLocks noChangeAspect="1"/>
          </p:cNvPicPr>
          <p:nvPr/>
        </p:nvPicPr>
        <p:blipFill>
          <a:blip r:embed="rId2"/>
          <a:stretch>
            <a:fillRect/>
          </a:stretch>
        </p:blipFill>
        <p:spPr>
          <a:xfrm>
            <a:off x="1902697" y="1011982"/>
            <a:ext cx="8386605" cy="5173666"/>
          </a:xfrm>
          <a:prstGeom prst="rect">
            <a:avLst/>
          </a:prstGeom>
        </p:spPr>
      </p:pic>
    </p:spTree>
    <p:extLst>
      <p:ext uri="{BB962C8B-B14F-4D97-AF65-F5344CB8AC3E}">
        <p14:creationId xmlns:p14="http://schemas.microsoft.com/office/powerpoint/2010/main" val="313753602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AD7-4271-1071-6D99-A91973FB0660}"/>
              </a:ext>
            </a:extLst>
          </p:cNvPr>
          <p:cNvSpPr txBox="1">
            <a:spLocks/>
          </p:cNvSpPr>
          <p:nvPr/>
        </p:nvSpPr>
        <p:spPr>
          <a:xfrm>
            <a:off x="1238775" y="286603"/>
            <a:ext cx="9714451"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dirty="0"/>
              <a:t>Diagramme des Cas d’utilisation</a:t>
            </a:r>
          </a:p>
        </p:txBody>
      </p:sp>
      <p:pic>
        <p:nvPicPr>
          <p:cNvPr id="5" name="Picture 4">
            <a:extLst>
              <a:ext uri="{FF2B5EF4-FFF2-40B4-BE49-F238E27FC236}">
                <a16:creationId xmlns:a16="http://schemas.microsoft.com/office/drawing/2014/main" id="{19D87B3D-B939-CA47-6B29-E7936BC0DE57}"/>
              </a:ext>
            </a:extLst>
          </p:cNvPr>
          <p:cNvPicPr>
            <a:picLocks noChangeAspect="1"/>
          </p:cNvPicPr>
          <p:nvPr/>
        </p:nvPicPr>
        <p:blipFill>
          <a:blip r:embed="rId2"/>
          <a:stretch>
            <a:fillRect/>
          </a:stretch>
        </p:blipFill>
        <p:spPr>
          <a:xfrm>
            <a:off x="1749946" y="1011981"/>
            <a:ext cx="8692108" cy="5365376"/>
          </a:xfrm>
          <a:prstGeom prst="rect">
            <a:avLst/>
          </a:prstGeom>
        </p:spPr>
      </p:pic>
    </p:spTree>
    <p:extLst>
      <p:ext uri="{BB962C8B-B14F-4D97-AF65-F5344CB8AC3E}">
        <p14:creationId xmlns:p14="http://schemas.microsoft.com/office/powerpoint/2010/main" val="1069127802"/>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1AC4-267F-C58B-8F3B-AEE908298646}"/>
              </a:ext>
            </a:extLst>
          </p:cNvPr>
          <p:cNvSpPr txBox="1">
            <a:spLocks/>
          </p:cNvSpPr>
          <p:nvPr/>
        </p:nvSpPr>
        <p:spPr>
          <a:xfrm>
            <a:off x="4714613" y="2624346"/>
            <a:ext cx="2762774" cy="108919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fr-FR" sz="7200" dirty="0"/>
              <a:t>Démo</a:t>
            </a:r>
            <a:endParaRPr lang="fr-FR" dirty="0"/>
          </a:p>
        </p:txBody>
      </p:sp>
    </p:spTree>
    <p:extLst>
      <p:ext uri="{BB962C8B-B14F-4D97-AF65-F5344CB8AC3E}">
        <p14:creationId xmlns:p14="http://schemas.microsoft.com/office/powerpoint/2010/main" val="1934647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7FB57C-D988-2ABD-7169-182C4357D95F}"/>
              </a:ext>
            </a:extLst>
          </p:cNvPr>
          <p:cNvSpPr>
            <a:spLocks noGrp="1"/>
          </p:cNvSpPr>
          <p:nvPr>
            <p:ph type="title"/>
          </p:nvPr>
        </p:nvSpPr>
        <p:spPr>
          <a:xfrm>
            <a:off x="1385053" y="1814548"/>
            <a:ext cx="9438673" cy="2037666"/>
          </a:xfrm>
        </p:spPr>
        <p:txBody>
          <a:bodyPr/>
          <a:lstStyle/>
          <a:p>
            <a:pPr algn="ctr"/>
            <a:r>
              <a:rPr lang="fr-FR" sz="7200" dirty="0">
                <a:solidFill>
                  <a:schemeClr val="tx1"/>
                </a:solidFill>
              </a:rPr>
              <a:t>Merci pour votre attention </a:t>
            </a:r>
            <a:r>
              <a:rPr lang="fr-FR" sz="7200" dirty="0">
                <a:solidFill>
                  <a:schemeClr val="tx1"/>
                </a:solidFill>
                <a:sym typeface="Wingdings" panose="05000000000000000000" pitchFamily="2" charset="2"/>
              </a:rPr>
              <a:t></a:t>
            </a:r>
            <a:endParaRPr lang="fr-FR" sz="7200" dirty="0">
              <a:solidFill>
                <a:schemeClr val="tx1"/>
              </a:solidFill>
            </a:endParaRPr>
          </a:p>
        </p:txBody>
      </p:sp>
    </p:spTree>
    <p:extLst>
      <p:ext uri="{BB962C8B-B14F-4D97-AF65-F5344CB8AC3E}">
        <p14:creationId xmlns:p14="http://schemas.microsoft.com/office/powerpoint/2010/main" val="4151824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{9A44BCAA-1ED7-4B73-BD00-B25AABA2DD33}tf33845126_win32</Template>
  <TotalTime>577</TotalTime>
  <Words>121</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Bookman Old Style</vt:lpstr>
      <vt:lpstr>Calibri</vt:lpstr>
      <vt:lpstr>Franklin Gothic Book</vt:lpstr>
      <vt:lpstr>Times New Roman</vt:lpstr>
      <vt:lpstr>Wingdings</vt:lpstr>
      <vt:lpstr>1_RetrospectVTI</vt:lpstr>
      <vt:lpstr>Gestion de réservations de chambres d’Hôtel</vt:lpstr>
      <vt:lpstr>Description de sujet</vt:lpstr>
      <vt:lpstr>Technologies utilisées:</vt:lpstr>
      <vt:lpstr>PowerPoint Presentation</vt:lpstr>
      <vt:lpstr>PowerPoint Presentation</vt:lpstr>
      <vt:lpstr>PowerPoint Presentation</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bibliothèque</dc:title>
  <dc:creator>seifeddine.gherir@etudiant-fst.utm.tn</dc:creator>
  <cp:lastModifiedBy>Yassine Slaoui</cp:lastModifiedBy>
  <cp:revision>8</cp:revision>
  <dcterms:created xsi:type="dcterms:W3CDTF">2022-05-12T16:55:56Z</dcterms:created>
  <dcterms:modified xsi:type="dcterms:W3CDTF">2022-05-14T15:46:41Z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