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2.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305" r:id="rId3"/>
    <p:sldId id="260" r:id="rId4"/>
    <p:sldId id="257" r:id="rId5"/>
    <p:sldId id="263" r:id="rId6"/>
    <p:sldId id="261" r:id="rId7"/>
    <p:sldId id="264" r:id="rId8"/>
    <p:sldId id="266" r:id="rId9"/>
    <p:sldId id="299" r:id="rId10"/>
    <p:sldId id="297" r:id="rId11"/>
    <p:sldId id="301" r:id="rId12"/>
    <p:sldId id="300" r:id="rId13"/>
    <p:sldId id="316" r:id="rId14"/>
    <p:sldId id="298" r:id="rId15"/>
    <p:sldId id="317" r:id="rId16"/>
    <p:sldId id="318" r:id="rId17"/>
    <p:sldId id="319" r:id="rId18"/>
    <p:sldId id="320" r:id="rId19"/>
    <p:sldId id="289" r:id="rId20"/>
    <p:sldId id="307" r:id="rId21"/>
    <p:sldId id="309" r:id="rId22"/>
    <p:sldId id="302" r:id="rId23"/>
    <p:sldId id="308" r:id="rId24"/>
    <p:sldId id="310" r:id="rId25"/>
    <p:sldId id="311" r:id="rId26"/>
    <p:sldId id="303" r:id="rId27"/>
    <p:sldId id="292" r:id="rId28"/>
    <p:sldId id="321" r:id="rId29"/>
    <p:sldId id="322" r:id="rId30"/>
    <p:sldId id="327" r:id="rId31"/>
    <p:sldId id="328" r:id="rId32"/>
    <p:sldId id="323" r:id="rId33"/>
    <p:sldId id="326" r:id="rId34"/>
    <p:sldId id="325" r:id="rId35"/>
    <p:sldId id="324" r:id="rId36"/>
    <p:sldId id="312" r:id="rId37"/>
    <p:sldId id="315" r:id="rId38"/>
    <p:sldId id="314" r:id="rId39"/>
    <p:sldId id="313" r:id="rId40"/>
    <p:sldId id="329" r:id="rId41"/>
    <p:sldId id="306" r:id="rId42"/>
    <p:sldId id="330" r:id="rId43"/>
    <p:sldId id="294" r:id="rId44"/>
    <p:sldId id="331" r:id="rId45"/>
    <p:sldId id="332" r:id="rId4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A4B9"/>
    <a:srgbClr val="ED1136"/>
    <a:srgbClr val="F89EC7"/>
    <a:srgbClr val="D00000"/>
    <a:srgbClr val="ECCA98"/>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78468" autoAdjust="0"/>
  </p:normalViewPr>
  <p:slideViewPr>
    <p:cSldViewPr>
      <p:cViewPr>
        <p:scale>
          <a:sx n="72" d="100"/>
          <a:sy n="72" d="100"/>
        </p:scale>
        <p:origin x="1350"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0T11:09:37.280"/>
    </inkml:context>
    <inkml:brush xml:id="br0">
      <inkml:brushProperty name="width" value="0.1" units="cm"/>
      <inkml:brushProperty name="height" value="0.1" units="cm"/>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2T11:07:03.790"/>
    </inkml:context>
    <inkml:brush xml:id="br0">
      <inkml:brushProperty name="width" value="0.1" units="cm"/>
      <inkml:brushProperty name="height" value="0.1" units="cm"/>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2T13:52:16.469"/>
    </inkml:context>
    <inkml:brush xml:id="br0">
      <inkml:brushProperty name="width" value="0.1" units="cm"/>
      <inkml:brushProperty name="height" value="0.1" units="cm"/>
    </inkml:brush>
  </inkml:definitions>
  <inkml:trace contextRef="#ctx0" brushRef="#br0">1608 1 24575,'-1384'0'0,"1378"0"0,0 0 0,0 0 0,0 1 0,0-1 0,0 1 0,0 1 0,0-1 0,0 1 0,1 0 0,-1 0 0,-5 4 0,7-3 0,0 0 0,1 0 0,-1 1 0,1-1 0,0 1 0,0 0 0,0 0 0,0 0 0,1 0 0,-1 0 0,1 1 0,0-1 0,1 1 0,-2 5 0,-25 105 0,5-18 0,8-37 0,2 0 0,2 1 0,3 0 0,3 0 0,3 65 0,7 1777 0,-7-1025 0,2 1308-1365,0-2141-5461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2T13:52:19.025"/>
    </inkml:context>
    <inkml:brush xml:id="br0">
      <inkml:brushProperty name="width" value="0.1" units="cm"/>
      <inkml:brushProperty name="height" value="0.1" units="cm"/>
    </inkml:brush>
  </inkml:definitions>
  <inkml:trace contextRef="#ctx0" brushRef="#br0">1528 1 24575,'0'0'0,"1"0"0,-1 1 0,1-1 0,-1 0 0,0 1 0,1-1 0,-1 1 0,1-1 0,-1 0 0,0 1 0,1-1 0,-1 1 0,0 0 0,0-1 0,1 1 0,-1-1 0,0 1 0,0-1 0,0 1 0,0-1 0,0 1 0,0 0 0,0-1 0,0 1 0,0-1 0,0 1 0,0 0 0,0-1 0,0 1 0,0-1 0,-1 1 0,1-1 0,0 1 0,-1 0 0,-20 10 0,-32-3 0,52-8 0,-86 2 0,60-3 0,0 1 0,0 2 0,0 1 0,-30 7 0,18-2 0,0-1 0,-1-1 0,-42-1 0,-124-7 0,73-1 0,-500 3-1365,601 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2T13:52:21.476"/>
    </inkml:context>
    <inkml:brush xml:id="br0">
      <inkml:brushProperty name="width" value="0.1" units="cm"/>
      <inkml:brushProperty name="height" value="0.1" units="cm"/>
    </inkml:brush>
  </inkml:definitions>
  <inkml:trace contextRef="#ctx0" brushRef="#br0">0 118 24575,'158'3'0,"172"-7"0,-291-2 0,0-1 0,-1-2 0,0-2 0,60-25 0,-45 16 0,-32 13 0,1 1 0,0 2 0,0 0 0,42-3 0,93 9 0,-73 1 0,1888 1 48,-1067-6-1461,-865 2-5413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0F875-B8C8-49CC-9B68-87AB4C0D7E80}" type="datetimeFigureOut">
              <a:rPr lang="fr-FR" smtClean="0"/>
              <a:t>13/06/2024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6A3E20-7BF5-4930-AFAB-EF773C31AE49}" type="slidenum">
              <a:rPr lang="fr-FR" smtClean="0"/>
              <a:t>‹N°›</a:t>
            </a:fld>
            <a:endParaRPr lang="fr-FR"/>
          </a:p>
        </p:txBody>
      </p:sp>
    </p:spTree>
    <p:extLst>
      <p:ext uri="{BB962C8B-B14F-4D97-AF65-F5344CB8AC3E}">
        <p14:creationId xmlns:p14="http://schemas.microsoft.com/office/powerpoint/2010/main" val="2312804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Monsieur</a:t>
            </a:r>
            <a:r>
              <a:rPr lang="fr-FR" baseline="0" dirty="0"/>
              <a:t> le président, honorable jury, aimable assistance j’ai l’honneur de soumettre à votre appréciation le résultat de mon projet de fin d’études effectué au sein de Omnidata, et intitulé « Refonte de la solution de </a:t>
            </a:r>
            <a:r>
              <a:rPr lang="fr-FR" baseline="0" dirty="0" err="1"/>
              <a:t>reporting</a:t>
            </a:r>
            <a:r>
              <a:rPr lang="fr-FR" baseline="0" dirty="0"/>
              <a:t> réglementaire bancaire </a:t>
            </a:r>
            <a:r>
              <a:rPr lang="fr-FR" baseline="0" dirty="0" err="1"/>
              <a:t>pr</a:t>
            </a:r>
            <a:r>
              <a:rPr lang="fr-FR" baseline="0" dirty="0"/>
              <a:t> les  marchés des changes et monétaires ». Le projet a été réalisé par moi-même Ilham BELGHOUL et  supervisé par Madame Hanane el be9ali (côté ENSIAS) et par M </a:t>
            </a:r>
            <a:r>
              <a:rPr lang="fr-FR" baseline="0" dirty="0" err="1"/>
              <a:t>Akram</a:t>
            </a:r>
            <a:r>
              <a:rPr lang="fr-FR" baseline="0" dirty="0"/>
              <a:t> </a:t>
            </a:r>
            <a:r>
              <a:rPr lang="fr-FR" baseline="0" dirty="0" err="1"/>
              <a:t>Zouhair</a:t>
            </a:r>
            <a:r>
              <a:rPr lang="fr-FR" baseline="0" dirty="0"/>
              <a:t> ,et sera jugé par Mr. Abdelaziz </a:t>
            </a:r>
            <a:r>
              <a:rPr lang="fr-FR" baseline="0" dirty="0" err="1"/>
              <a:t>Doukali</a:t>
            </a:r>
            <a:r>
              <a:rPr lang="fr-FR" baseline="0" dirty="0"/>
              <a:t> (président du jury) et par M. </a:t>
            </a:r>
            <a:r>
              <a:rPr lang="fr-FR" baseline="0" dirty="0" err="1"/>
              <a:t>boubker</a:t>
            </a:r>
            <a:r>
              <a:rPr lang="fr-FR" baseline="0" dirty="0"/>
              <a:t> </a:t>
            </a:r>
            <a:r>
              <a:rPr lang="fr-FR" baseline="0" dirty="0" err="1"/>
              <a:t>regragi</a:t>
            </a:r>
            <a:r>
              <a:rPr lang="fr-FR" baseline="0" dirty="0"/>
              <a:t> examinateur du rapport.</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1</a:t>
            </a:fld>
            <a:endParaRPr lang="fr-FR"/>
          </a:p>
        </p:txBody>
      </p:sp>
    </p:spTree>
    <p:extLst>
      <p:ext uri="{BB962C8B-B14F-4D97-AF65-F5344CB8AC3E}">
        <p14:creationId xmlns:p14="http://schemas.microsoft.com/office/powerpoint/2010/main" val="2956759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81000" indent="-381000" defTabSz="800100" eaLnBrk="0" hangingPunct="0">
              <a:lnSpc>
                <a:spcPct val="120000"/>
              </a:lnSpc>
              <a:spcBef>
                <a:spcPct val="55000"/>
              </a:spcBef>
              <a:buClr>
                <a:srgbClr val="CC3300"/>
              </a:buClr>
              <a:buFont typeface="+mj-lt"/>
              <a:buAutoNum type="arabicPeriod"/>
              <a:defRPr/>
            </a:pPr>
            <a:r>
              <a:rPr lang="fr-FR" b="1" i="0" u="sng" kern="0" dirty="0">
                <a:solidFill>
                  <a:srgbClr val="4D4D4D"/>
                </a:solidFill>
                <a:latin typeface="+mn-lt"/>
                <a:cs typeface="+mn-cs"/>
              </a:rPr>
              <a:t>Gestion d’entrepôt</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Charger les données</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Visualiser ou modifier les données.</a:t>
            </a:r>
          </a:p>
          <a:p>
            <a:pPr marL="857250" lvl="1" indent="-285750" defTabSz="800100" eaLnBrk="0" hangingPunct="0">
              <a:lnSpc>
                <a:spcPct val="120000"/>
              </a:lnSpc>
              <a:spcBef>
                <a:spcPct val="35000"/>
              </a:spcBef>
              <a:buClr>
                <a:srgbClr val="969696"/>
              </a:buClr>
              <a:buSzPct val="95000"/>
              <a:buFont typeface="+mj-lt"/>
              <a:buAutoNum type="arabicPeriod"/>
              <a:defRPr/>
            </a:pPr>
            <a:endParaRPr lang="fr-FR" sz="1400" i="0" kern="0" dirty="0">
              <a:solidFill>
                <a:srgbClr val="4D4D4D"/>
              </a:solidFill>
              <a:latin typeface="+mn-lt"/>
            </a:endParaRPr>
          </a:p>
          <a:p>
            <a:pPr marL="381000" indent="-381000" defTabSz="800100" eaLnBrk="0" hangingPunct="0">
              <a:lnSpc>
                <a:spcPct val="120000"/>
              </a:lnSpc>
              <a:spcBef>
                <a:spcPct val="55000"/>
              </a:spcBef>
              <a:buClr>
                <a:srgbClr val="CC3300"/>
              </a:buClr>
              <a:buFont typeface="+mj-lt"/>
              <a:buAutoNum type="arabicPeriod"/>
              <a:defRPr/>
            </a:pPr>
            <a:r>
              <a:rPr lang="fr-FR" b="1" i="0" u="sng" kern="0" dirty="0">
                <a:solidFill>
                  <a:srgbClr val="4D4D4D"/>
                </a:solidFill>
                <a:latin typeface="+mn-lt"/>
                <a:cs typeface="+mn-cs"/>
              </a:rPr>
              <a:t>Traitement et édition</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Contrôler les données chargées </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Générer le fichier XML</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Lire le fichier retour</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endParaRPr lang="fr-FR" sz="1600" i="0" kern="0" dirty="0">
              <a:solidFill>
                <a:srgbClr val="4D4D4D"/>
              </a:solidFill>
              <a:latin typeface="+mn-lt"/>
            </a:endParaRPr>
          </a:p>
          <a:p>
            <a:pPr marL="381000" lvl="1" indent="-381000" defTabSz="800100" eaLnBrk="0" hangingPunct="0">
              <a:lnSpc>
                <a:spcPct val="120000"/>
              </a:lnSpc>
              <a:spcBef>
                <a:spcPct val="55000"/>
              </a:spcBef>
              <a:buClr>
                <a:srgbClr val="CC3300"/>
              </a:buClr>
              <a:buSzPct val="95000"/>
              <a:buFont typeface="+mj-lt"/>
              <a:buAutoNum type="arabicPeriod" startAt="3"/>
              <a:defRPr/>
            </a:pPr>
            <a:r>
              <a:rPr lang="fr-FR" b="1" i="0" u="sng" kern="0" dirty="0">
                <a:solidFill>
                  <a:srgbClr val="4D4D4D"/>
                </a:solidFill>
                <a:latin typeface="+mn-lt"/>
                <a:cs typeface="+mn-cs"/>
              </a:rPr>
              <a:t>Administration</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Gérer les profils/utilisateurs</a:t>
            </a:r>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11</a:t>
            </a:fld>
            <a:endParaRPr lang="fr-FR"/>
          </a:p>
        </p:txBody>
      </p:sp>
    </p:spTree>
    <p:extLst>
      <p:ext uri="{BB962C8B-B14F-4D97-AF65-F5344CB8AC3E}">
        <p14:creationId xmlns:p14="http://schemas.microsoft.com/office/powerpoint/2010/main" val="2599421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81000" indent="-381000" defTabSz="800100" eaLnBrk="0" hangingPunct="0">
              <a:lnSpc>
                <a:spcPct val="120000"/>
              </a:lnSpc>
              <a:spcBef>
                <a:spcPct val="55000"/>
              </a:spcBef>
              <a:buClr>
                <a:srgbClr val="CC3300"/>
              </a:buClr>
              <a:buFont typeface="+mj-lt"/>
              <a:buAutoNum type="arabicPeriod"/>
              <a:defRPr/>
            </a:pPr>
            <a:r>
              <a:rPr lang="fr-FR" b="1" i="0" u="sng" kern="0" dirty="0">
                <a:solidFill>
                  <a:srgbClr val="4D4D4D"/>
                </a:solidFill>
                <a:latin typeface="+mn-lt"/>
                <a:cs typeface="+mn-cs"/>
              </a:rPr>
              <a:t>Gestion d’entrepôt</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Charger les données</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Visualiser ou modifier les données.</a:t>
            </a:r>
          </a:p>
          <a:p>
            <a:pPr marL="857250" lvl="1" indent="-285750" defTabSz="800100" eaLnBrk="0" hangingPunct="0">
              <a:lnSpc>
                <a:spcPct val="120000"/>
              </a:lnSpc>
              <a:spcBef>
                <a:spcPct val="35000"/>
              </a:spcBef>
              <a:buClr>
                <a:srgbClr val="969696"/>
              </a:buClr>
              <a:buSzPct val="95000"/>
              <a:buFont typeface="+mj-lt"/>
              <a:buAutoNum type="arabicPeriod"/>
              <a:defRPr/>
            </a:pPr>
            <a:endParaRPr lang="fr-FR" sz="1400" i="0" kern="0" dirty="0">
              <a:solidFill>
                <a:srgbClr val="4D4D4D"/>
              </a:solidFill>
              <a:latin typeface="+mn-lt"/>
            </a:endParaRPr>
          </a:p>
          <a:p>
            <a:pPr marL="381000" indent="-381000" defTabSz="800100" eaLnBrk="0" hangingPunct="0">
              <a:lnSpc>
                <a:spcPct val="120000"/>
              </a:lnSpc>
              <a:spcBef>
                <a:spcPct val="55000"/>
              </a:spcBef>
              <a:buClr>
                <a:srgbClr val="CC3300"/>
              </a:buClr>
              <a:buFont typeface="+mj-lt"/>
              <a:buAutoNum type="arabicPeriod"/>
              <a:defRPr/>
            </a:pPr>
            <a:r>
              <a:rPr lang="fr-FR" b="1" i="0" u="sng" kern="0" dirty="0">
                <a:solidFill>
                  <a:srgbClr val="4D4D4D"/>
                </a:solidFill>
                <a:latin typeface="+mn-lt"/>
                <a:cs typeface="+mn-cs"/>
              </a:rPr>
              <a:t>Traitement et édition</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Contrôler les données chargées </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Générer le fichier XML</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Lire le fichier retour</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endParaRPr lang="fr-FR" sz="1600" i="0" kern="0" dirty="0">
              <a:solidFill>
                <a:srgbClr val="4D4D4D"/>
              </a:solidFill>
              <a:latin typeface="+mn-lt"/>
            </a:endParaRPr>
          </a:p>
          <a:p>
            <a:pPr marL="381000" lvl="1" indent="-381000" defTabSz="800100" eaLnBrk="0" hangingPunct="0">
              <a:lnSpc>
                <a:spcPct val="120000"/>
              </a:lnSpc>
              <a:spcBef>
                <a:spcPct val="55000"/>
              </a:spcBef>
              <a:buClr>
                <a:srgbClr val="CC3300"/>
              </a:buClr>
              <a:buSzPct val="95000"/>
              <a:buFont typeface="+mj-lt"/>
              <a:buAutoNum type="arabicPeriod" startAt="3"/>
              <a:defRPr/>
            </a:pPr>
            <a:r>
              <a:rPr lang="fr-FR" b="1" i="0" u="sng" kern="0" dirty="0">
                <a:solidFill>
                  <a:srgbClr val="4D4D4D"/>
                </a:solidFill>
                <a:latin typeface="+mn-lt"/>
                <a:cs typeface="+mn-cs"/>
              </a:rPr>
              <a:t>Administration</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Gérer les profils/utilisateurs</a:t>
            </a:r>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12</a:t>
            </a:fld>
            <a:endParaRPr lang="fr-FR"/>
          </a:p>
        </p:txBody>
      </p:sp>
    </p:spTree>
    <p:extLst>
      <p:ext uri="{BB962C8B-B14F-4D97-AF65-F5344CB8AC3E}">
        <p14:creationId xmlns:p14="http://schemas.microsoft.com/office/powerpoint/2010/main" val="1639864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81000" indent="-381000" defTabSz="800100" eaLnBrk="0" hangingPunct="0">
              <a:lnSpc>
                <a:spcPct val="120000"/>
              </a:lnSpc>
              <a:spcBef>
                <a:spcPct val="55000"/>
              </a:spcBef>
              <a:buClr>
                <a:srgbClr val="CC3300"/>
              </a:buClr>
              <a:buFont typeface="+mj-lt"/>
              <a:buAutoNum type="arabicPeriod"/>
              <a:defRPr/>
            </a:pPr>
            <a:r>
              <a:rPr lang="fr-FR" b="1" i="0" u="sng" kern="0" dirty="0">
                <a:solidFill>
                  <a:srgbClr val="4D4D4D"/>
                </a:solidFill>
                <a:latin typeface="+mn-lt"/>
                <a:cs typeface="+mn-cs"/>
              </a:rPr>
              <a:t>Gestion d’entrepôt</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Charger les données</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Visualiser ou modifier les données.</a:t>
            </a:r>
          </a:p>
          <a:p>
            <a:pPr marL="857250" lvl="1" indent="-285750" defTabSz="800100" eaLnBrk="0" hangingPunct="0">
              <a:lnSpc>
                <a:spcPct val="120000"/>
              </a:lnSpc>
              <a:spcBef>
                <a:spcPct val="35000"/>
              </a:spcBef>
              <a:buClr>
                <a:srgbClr val="969696"/>
              </a:buClr>
              <a:buSzPct val="95000"/>
              <a:buFont typeface="+mj-lt"/>
              <a:buAutoNum type="arabicPeriod"/>
              <a:defRPr/>
            </a:pPr>
            <a:endParaRPr lang="fr-FR" sz="1400" i="0" kern="0" dirty="0">
              <a:solidFill>
                <a:srgbClr val="4D4D4D"/>
              </a:solidFill>
              <a:latin typeface="+mn-lt"/>
            </a:endParaRPr>
          </a:p>
          <a:p>
            <a:pPr marL="381000" indent="-381000" defTabSz="800100" eaLnBrk="0" hangingPunct="0">
              <a:lnSpc>
                <a:spcPct val="120000"/>
              </a:lnSpc>
              <a:spcBef>
                <a:spcPct val="55000"/>
              </a:spcBef>
              <a:buClr>
                <a:srgbClr val="CC3300"/>
              </a:buClr>
              <a:buFont typeface="+mj-lt"/>
              <a:buAutoNum type="arabicPeriod"/>
              <a:defRPr/>
            </a:pPr>
            <a:r>
              <a:rPr lang="fr-FR" b="1" i="0" u="sng" kern="0" dirty="0">
                <a:solidFill>
                  <a:srgbClr val="4D4D4D"/>
                </a:solidFill>
                <a:latin typeface="+mn-lt"/>
                <a:cs typeface="+mn-cs"/>
              </a:rPr>
              <a:t>Traitement et édition</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Contrôler les données chargées </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Générer le fichier XML</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Lire le fichier retour</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endParaRPr lang="fr-FR" sz="1600" i="0" kern="0" dirty="0">
              <a:solidFill>
                <a:srgbClr val="4D4D4D"/>
              </a:solidFill>
              <a:latin typeface="+mn-lt"/>
            </a:endParaRPr>
          </a:p>
          <a:p>
            <a:pPr marL="381000" lvl="1" indent="-381000" defTabSz="800100" eaLnBrk="0" hangingPunct="0">
              <a:lnSpc>
                <a:spcPct val="120000"/>
              </a:lnSpc>
              <a:spcBef>
                <a:spcPct val="55000"/>
              </a:spcBef>
              <a:buClr>
                <a:srgbClr val="CC3300"/>
              </a:buClr>
              <a:buSzPct val="95000"/>
              <a:buFont typeface="+mj-lt"/>
              <a:buAutoNum type="arabicPeriod" startAt="3"/>
              <a:defRPr/>
            </a:pPr>
            <a:r>
              <a:rPr lang="fr-FR" b="1" i="0" u="sng" kern="0" dirty="0">
                <a:solidFill>
                  <a:srgbClr val="4D4D4D"/>
                </a:solidFill>
                <a:latin typeface="+mn-lt"/>
                <a:cs typeface="+mn-cs"/>
              </a:rPr>
              <a:t>Administration</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Gérer les profils/utilisateurs</a:t>
            </a:r>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13</a:t>
            </a:fld>
            <a:endParaRPr lang="fr-FR"/>
          </a:p>
        </p:txBody>
      </p:sp>
    </p:spTree>
    <p:extLst>
      <p:ext uri="{BB962C8B-B14F-4D97-AF65-F5344CB8AC3E}">
        <p14:creationId xmlns:p14="http://schemas.microsoft.com/office/powerpoint/2010/main" val="3323333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81000" indent="-381000" defTabSz="800100" eaLnBrk="0" hangingPunct="0">
              <a:lnSpc>
                <a:spcPct val="120000"/>
              </a:lnSpc>
              <a:spcBef>
                <a:spcPct val="55000"/>
              </a:spcBef>
              <a:buClr>
                <a:srgbClr val="CC3300"/>
              </a:buClr>
              <a:buFont typeface="+mj-lt"/>
              <a:buAutoNum type="arabicPeriod"/>
              <a:defRPr/>
            </a:pPr>
            <a:r>
              <a:rPr lang="fr-FR" b="1" i="0" u="sng" kern="0" dirty="0">
                <a:solidFill>
                  <a:srgbClr val="4D4D4D"/>
                </a:solidFill>
                <a:latin typeface="+mn-lt"/>
                <a:cs typeface="+mn-cs"/>
              </a:rPr>
              <a:t>Gestion d’entrepôt</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Charger les données</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Visualiser ou modifier les données.</a:t>
            </a:r>
          </a:p>
          <a:p>
            <a:pPr marL="857250" lvl="1" indent="-285750" defTabSz="800100" eaLnBrk="0" hangingPunct="0">
              <a:lnSpc>
                <a:spcPct val="120000"/>
              </a:lnSpc>
              <a:spcBef>
                <a:spcPct val="35000"/>
              </a:spcBef>
              <a:buClr>
                <a:srgbClr val="969696"/>
              </a:buClr>
              <a:buSzPct val="95000"/>
              <a:buFont typeface="+mj-lt"/>
              <a:buAutoNum type="arabicPeriod"/>
              <a:defRPr/>
            </a:pPr>
            <a:endParaRPr lang="fr-FR" sz="1400" i="0" kern="0" dirty="0">
              <a:solidFill>
                <a:srgbClr val="4D4D4D"/>
              </a:solidFill>
              <a:latin typeface="+mn-lt"/>
            </a:endParaRPr>
          </a:p>
          <a:p>
            <a:pPr marL="381000" indent="-381000" defTabSz="800100" eaLnBrk="0" hangingPunct="0">
              <a:lnSpc>
                <a:spcPct val="120000"/>
              </a:lnSpc>
              <a:spcBef>
                <a:spcPct val="55000"/>
              </a:spcBef>
              <a:buClr>
                <a:srgbClr val="CC3300"/>
              </a:buClr>
              <a:buFont typeface="+mj-lt"/>
              <a:buAutoNum type="arabicPeriod"/>
              <a:defRPr/>
            </a:pPr>
            <a:r>
              <a:rPr lang="fr-FR" b="1" i="0" u="sng" kern="0" dirty="0">
                <a:solidFill>
                  <a:srgbClr val="4D4D4D"/>
                </a:solidFill>
                <a:latin typeface="+mn-lt"/>
                <a:cs typeface="+mn-cs"/>
              </a:rPr>
              <a:t>Traitement et édition</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Contrôler les données chargées </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Générer le fichier XML</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Lire le fichier retour</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endParaRPr lang="fr-FR" sz="1600" i="0" kern="0" dirty="0">
              <a:solidFill>
                <a:srgbClr val="4D4D4D"/>
              </a:solidFill>
              <a:latin typeface="+mn-lt"/>
            </a:endParaRPr>
          </a:p>
          <a:p>
            <a:pPr marL="381000" lvl="1" indent="-381000" defTabSz="800100" eaLnBrk="0" hangingPunct="0">
              <a:lnSpc>
                <a:spcPct val="120000"/>
              </a:lnSpc>
              <a:spcBef>
                <a:spcPct val="55000"/>
              </a:spcBef>
              <a:buClr>
                <a:srgbClr val="CC3300"/>
              </a:buClr>
              <a:buSzPct val="95000"/>
              <a:buFont typeface="+mj-lt"/>
              <a:buAutoNum type="arabicPeriod" startAt="3"/>
              <a:defRPr/>
            </a:pPr>
            <a:r>
              <a:rPr lang="fr-FR" b="1" i="0" u="sng" kern="0" dirty="0">
                <a:solidFill>
                  <a:srgbClr val="4D4D4D"/>
                </a:solidFill>
                <a:latin typeface="+mn-lt"/>
                <a:cs typeface="+mn-cs"/>
              </a:rPr>
              <a:t>Administration</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Gérer les profils/utilisateurs</a:t>
            </a:r>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14</a:t>
            </a:fld>
            <a:endParaRPr lang="fr-FR"/>
          </a:p>
        </p:txBody>
      </p:sp>
    </p:spTree>
    <p:extLst>
      <p:ext uri="{BB962C8B-B14F-4D97-AF65-F5344CB8AC3E}">
        <p14:creationId xmlns:p14="http://schemas.microsoft.com/office/powerpoint/2010/main" val="2927371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81000" indent="-381000" defTabSz="800100" eaLnBrk="0" hangingPunct="0">
              <a:lnSpc>
                <a:spcPct val="120000"/>
              </a:lnSpc>
              <a:spcBef>
                <a:spcPct val="55000"/>
              </a:spcBef>
              <a:buClr>
                <a:srgbClr val="CC3300"/>
              </a:buClr>
              <a:buFont typeface="+mj-lt"/>
              <a:buAutoNum type="arabicPeriod"/>
              <a:defRPr/>
            </a:pPr>
            <a:r>
              <a:rPr lang="fr-FR" b="1" i="0" u="sng" kern="0" dirty="0">
                <a:solidFill>
                  <a:srgbClr val="4D4D4D"/>
                </a:solidFill>
                <a:latin typeface="+mn-lt"/>
                <a:cs typeface="+mn-cs"/>
              </a:rPr>
              <a:t>Gestion d’entrepôt</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Charger les données</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Visualiser ou modifier les données.</a:t>
            </a:r>
          </a:p>
          <a:p>
            <a:pPr marL="857250" lvl="1" indent="-285750" defTabSz="800100" eaLnBrk="0" hangingPunct="0">
              <a:lnSpc>
                <a:spcPct val="120000"/>
              </a:lnSpc>
              <a:spcBef>
                <a:spcPct val="35000"/>
              </a:spcBef>
              <a:buClr>
                <a:srgbClr val="969696"/>
              </a:buClr>
              <a:buSzPct val="95000"/>
              <a:buFont typeface="+mj-lt"/>
              <a:buAutoNum type="arabicPeriod"/>
              <a:defRPr/>
            </a:pPr>
            <a:endParaRPr lang="fr-FR" sz="1400" i="0" kern="0" dirty="0">
              <a:solidFill>
                <a:srgbClr val="4D4D4D"/>
              </a:solidFill>
              <a:latin typeface="+mn-lt"/>
            </a:endParaRPr>
          </a:p>
          <a:p>
            <a:pPr marL="381000" indent="-381000" defTabSz="800100" eaLnBrk="0" hangingPunct="0">
              <a:lnSpc>
                <a:spcPct val="120000"/>
              </a:lnSpc>
              <a:spcBef>
                <a:spcPct val="55000"/>
              </a:spcBef>
              <a:buClr>
                <a:srgbClr val="CC3300"/>
              </a:buClr>
              <a:buFont typeface="+mj-lt"/>
              <a:buAutoNum type="arabicPeriod"/>
              <a:defRPr/>
            </a:pPr>
            <a:r>
              <a:rPr lang="fr-FR" b="1" i="0" u="sng" kern="0" dirty="0">
                <a:solidFill>
                  <a:srgbClr val="4D4D4D"/>
                </a:solidFill>
                <a:latin typeface="+mn-lt"/>
                <a:cs typeface="+mn-cs"/>
              </a:rPr>
              <a:t>Traitement et édition</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Contrôler les données chargées </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Générer le fichier XML</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Lire le fichier retour</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endParaRPr lang="fr-FR" sz="1600" i="0" kern="0" dirty="0">
              <a:solidFill>
                <a:srgbClr val="4D4D4D"/>
              </a:solidFill>
              <a:latin typeface="+mn-lt"/>
            </a:endParaRPr>
          </a:p>
          <a:p>
            <a:pPr marL="381000" lvl="1" indent="-381000" defTabSz="800100" eaLnBrk="0" hangingPunct="0">
              <a:lnSpc>
                <a:spcPct val="120000"/>
              </a:lnSpc>
              <a:spcBef>
                <a:spcPct val="55000"/>
              </a:spcBef>
              <a:buClr>
                <a:srgbClr val="CC3300"/>
              </a:buClr>
              <a:buSzPct val="95000"/>
              <a:buFont typeface="+mj-lt"/>
              <a:buAutoNum type="arabicPeriod" startAt="3"/>
              <a:defRPr/>
            </a:pPr>
            <a:r>
              <a:rPr lang="fr-FR" b="1" i="0" u="sng" kern="0" dirty="0">
                <a:solidFill>
                  <a:srgbClr val="4D4D4D"/>
                </a:solidFill>
                <a:latin typeface="+mn-lt"/>
                <a:cs typeface="+mn-cs"/>
              </a:rPr>
              <a:t>Administration</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Gérer les profils/utilisateurs</a:t>
            </a:r>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15</a:t>
            </a:fld>
            <a:endParaRPr lang="fr-FR"/>
          </a:p>
        </p:txBody>
      </p:sp>
    </p:spTree>
    <p:extLst>
      <p:ext uri="{BB962C8B-B14F-4D97-AF65-F5344CB8AC3E}">
        <p14:creationId xmlns:p14="http://schemas.microsoft.com/office/powerpoint/2010/main" val="3343352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81000" indent="-381000" defTabSz="800100" eaLnBrk="0" hangingPunct="0">
              <a:lnSpc>
                <a:spcPct val="120000"/>
              </a:lnSpc>
              <a:spcBef>
                <a:spcPct val="55000"/>
              </a:spcBef>
              <a:buClr>
                <a:srgbClr val="CC3300"/>
              </a:buClr>
              <a:buFont typeface="+mj-lt"/>
              <a:buAutoNum type="arabicPeriod"/>
              <a:defRPr/>
            </a:pPr>
            <a:r>
              <a:rPr lang="fr-FR" b="1" i="0" u="sng" kern="0" dirty="0">
                <a:solidFill>
                  <a:srgbClr val="4D4D4D"/>
                </a:solidFill>
                <a:latin typeface="+mn-lt"/>
                <a:cs typeface="+mn-cs"/>
              </a:rPr>
              <a:t>Gestion d’entrepôt</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Charger les données</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Visualiser ou modifier les données.</a:t>
            </a:r>
          </a:p>
          <a:p>
            <a:pPr marL="857250" lvl="1" indent="-285750" defTabSz="800100" eaLnBrk="0" hangingPunct="0">
              <a:lnSpc>
                <a:spcPct val="120000"/>
              </a:lnSpc>
              <a:spcBef>
                <a:spcPct val="35000"/>
              </a:spcBef>
              <a:buClr>
                <a:srgbClr val="969696"/>
              </a:buClr>
              <a:buSzPct val="95000"/>
              <a:buFont typeface="+mj-lt"/>
              <a:buAutoNum type="arabicPeriod"/>
              <a:defRPr/>
            </a:pPr>
            <a:endParaRPr lang="fr-FR" sz="1400" i="0" kern="0" dirty="0">
              <a:solidFill>
                <a:srgbClr val="4D4D4D"/>
              </a:solidFill>
              <a:latin typeface="+mn-lt"/>
            </a:endParaRPr>
          </a:p>
          <a:p>
            <a:pPr marL="381000" indent="-381000" defTabSz="800100" eaLnBrk="0" hangingPunct="0">
              <a:lnSpc>
                <a:spcPct val="120000"/>
              </a:lnSpc>
              <a:spcBef>
                <a:spcPct val="55000"/>
              </a:spcBef>
              <a:buClr>
                <a:srgbClr val="CC3300"/>
              </a:buClr>
              <a:buFont typeface="+mj-lt"/>
              <a:buAutoNum type="arabicPeriod"/>
              <a:defRPr/>
            </a:pPr>
            <a:r>
              <a:rPr lang="fr-FR" b="1" i="0" u="sng" kern="0" dirty="0">
                <a:solidFill>
                  <a:srgbClr val="4D4D4D"/>
                </a:solidFill>
                <a:latin typeface="+mn-lt"/>
                <a:cs typeface="+mn-cs"/>
              </a:rPr>
              <a:t>Traitement et édition</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Contrôler les données chargées </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Générer le fichier XML</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Lire le fichier retour</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endParaRPr lang="fr-FR" sz="1600" i="0" kern="0" dirty="0">
              <a:solidFill>
                <a:srgbClr val="4D4D4D"/>
              </a:solidFill>
              <a:latin typeface="+mn-lt"/>
            </a:endParaRPr>
          </a:p>
          <a:p>
            <a:pPr marL="381000" lvl="1" indent="-381000" defTabSz="800100" eaLnBrk="0" hangingPunct="0">
              <a:lnSpc>
                <a:spcPct val="120000"/>
              </a:lnSpc>
              <a:spcBef>
                <a:spcPct val="55000"/>
              </a:spcBef>
              <a:buClr>
                <a:srgbClr val="CC3300"/>
              </a:buClr>
              <a:buSzPct val="95000"/>
              <a:buFont typeface="+mj-lt"/>
              <a:buAutoNum type="arabicPeriod" startAt="3"/>
              <a:defRPr/>
            </a:pPr>
            <a:r>
              <a:rPr lang="fr-FR" b="1" i="0" u="sng" kern="0" dirty="0">
                <a:solidFill>
                  <a:srgbClr val="4D4D4D"/>
                </a:solidFill>
                <a:latin typeface="+mn-lt"/>
                <a:cs typeface="+mn-cs"/>
              </a:rPr>
              <a:t>Administration</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Gérer les profils/utilisateurs</a:t>
            </a:r>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16</a:t>
            </a:fld>
            <a:endParaRPr lang="fr-FR"/>
          </a:p>
        </p:txBody>
      </p:sp>
    </p:spTree>
    <p:extLst>
      <p:ext uri="{BB962C8B-B14F-4D97-AF65-F5344CB8AC3E}">
        <p14:creationId xmlns:p14="http://schemas.microsoft.com/office/powerpoint/2010/main" val="3289793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81000" indent="-381000" defTabSz="800100" eaLnBrk="0" hangingPunct="0">
              <a:lnSpc>
                <a:spcPct val="120000"/>
              </a:lnSpc>
              <a:spcBef>
                <a:spcPct val="55000"/>
              </a:spcBef>
              <a:buClr>
                <a:srgbClr val="CC3300"/>
              </a:buClr>
              <a:buFont typeface="+mj-lt"/>
              <a:buAutoNum type="arabicPeriod"/>
              <a:defRPr/>
            </a:pPr>
            <a:r>
              <a:rPr lang="fr-FR" b="1" i="0" u="sng" kern="0" dirty="0">
                <a:solidFill>
                  <a:srgbClr val="4D4D4D"/>
                </a:solidFill>
                <a:latin typeface="+mn-lt"/>
                <a:cs typeface="+mn-cs"/>
              </a:rPr>
              <a:t>Gestion d’entrepôt</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Charger les données</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Visualiser ou modifier les données.</a:t>
            </a:r>
          </a:p>
          <a:p>
            <a:pPr marL="857250" lvl="1" indent="-285750" defTabSz="800100" eaLnBrk="0" hangingPunct="0">
              <a:lnSpc>
                <a:spcPct val="120000"/>
              </a:lnSpc>
              <a:spcBef>
                <a:spcPct val="35000"/>
              </a:spcBef>
              <a:buClr>
                <a:srgbClr val="969696"/>
              </a:buClr>
              <a:buSzPct val="95000"/>
              <a:buFont typeface="+mj-lt"/>
              <a:buAutoNum type="arabicPeriod"/>
              <a:defRPr/>
            </a:pPr>
            <a:endParaRPr lang="fr-FR" sz="1400" i="0" kern="0" dirty="0">
              <a:solidFill>
                <a:srgbClr val="4D4D4D"/>
              </a:solidFill>
              <a:latin typeface="+mn-lt"/>
            </a:endParaRPr>
          </a:p>
          <a:p>
            <a:pPr marL="381000" indent="-381000" defTabSz="800100" eaLnBrk="0" hangingPunct="0">
              <a:lnSpc>
                <a:spcPct val="120000"/>
              </a:lnSpc>
              <a:spcBef>
                <a:spcPct val="55000"/>
              </a:spcBef>
              <a:buClr>
                <a:srgbClr val="CC3300"/>
              </a:buClr>
              <a:buFont typeface="+mj-lt"/>
              <a:buAutoNum type="arabicPeriod"/>
              <a:defRPr/>
            </a:pPr>
            <a:r>
              <a:rPr lang="fr-FR" b="1" i="0" u="sng" kern="0" dirty="0">
                <a:solidFill>
                  <a:srgbClr val="4D4D4D"/>
                </a:solidFill>
                <a:latin typeface="+mn-lt"/>
                <a:cs typeface="+mn-cs"/>
              </a:rPr>
              <a:t>Traitement et édition</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Contrôler les données chargées </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Générer le fichier XML</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Lire le fichier retour</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endParaRPr lang="fr-FR" sz="1600" i="0" kern="0" dirty="0">
              <a:solidFill>
                <a:srgbClr val="4D4D4D"/>
              </a:solidFill>
              <a:latin typeface="+mn-lt"/>
            </a:endParaRPr>
          </a:p>
          <a:p>
            <a:pPr marL="381000" lvl="1" indent="-381000" defTabSz="800100" eaLnBrk="0" hangingPunct="0">
              <a:lnSpc>
                <a:spcPct val="120000"/>
              </a:lnSpc>
              <a:spcBef>
                <a:spcPct val="55000"/>
              </a:spcBef>
              <a:buClr>
                <a:srgbClr val="CC3300"/>
              </a:buClr>
              <a:buSzPct val="95000"/>
              <a:buFont typeface="+mj-lt"/>
              <a:buAutoNum type="arabicPeriod" startAt="3"/>
              <a:defRPr/>
            </a:pPr>
            <a:r>
              <a:rPr lang="fr-FR" b="1" i="0" u="sng" kern="0" dirty="0">
                <a:solidFill>
                  <a:srgbClr val="4D4D4D"/>
                </a:solidFill>
                <a:latin typeface="+mn-lt"/>
                <a:cs typeface="+mn-cs"/>
              </a:rPr>
              <a:t>Administration</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Gérer les profils/utilisateurs</a:t>
            </a:r>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17</a:t>
            </a:fld>
            <a:endParaRPr lang="fr-FR"/>
          </a:p>
        </p:txBody>
      </p:sp>
    </p:spTree>
    <p:extLst>
      <p:ext uri="{BB962C8B-B14F-4D97-AF65-F5344CB8AC3E}">
        <p14:creationId xmlns:p14="http://schemas.microsoft.com/office/powerpoint/2010/main" val="935888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81000" indent="-381000" defTabSz="800100" eaLnBrk="0" hangingPunct="0">
              <a:lnSpc>
                <a:spcPct val="120000"/>
              </a:lnSpc>
              <a:spcBef>
                <a:spcPct val="55000"/>
              </a:spcBef>
              <a:buClr>
                <a:srgbClr val="CC3300"/>
              </a:buClr>
              <a:buFont typeface="+mj-lt"/>
              <a:buAutoNum type="arabicPeriod"/>
              <a:defRPr/>
            </a:pPr>
            <a:r>
              <a:rPr lang="fr-FR" b="1" i="0" u="sng" kern="0" dirty="0">
                <a:solidFill>
                  <a:srgbClr val="4D4D4D"/>
                </a:solidFill>
                <a:latin typeface="+mn-lt"/>
                <a:cs typeface="+mn-cs"/>
              </a:rPr>
              <a:t>Gestion d’entrepôt</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Charger les données</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Visualiser ou modifier les données.</a:t>
            </a:r>
          </a:p>
          <a:p>
            <a:pPr marL="857250" lvl="1" indent="-285750" defTabSz="800100" eaLnBrk="0" hangingPunct="0">
              <a:lnSpc>
                <a:spcPct val="120000"/>
              </a:lnSpc>
              <a:spcBef>
                <a:spcPct val="35000"/>
              </a:spcBef>
              <a:buClr>
                <a:srgbClr val="969696"/>
              </a:buClr>
              <a:buSzPct val="95000"/>
              <a:buFont typeface="+mj-lt"/>
              <a:buAutoNum type="arabicPeriod"/>
              <a:defRPr/>
            </a:pPr>
            <a:endParaRPr lang="fr-FR" sz="1400" i="0" kern="0" dirty="0">
              <a:solidFill>
                <a:srgbClr val="4D4D4D"/>
              </a:solidFill>
              <a:latin typeface="+mn-lt"/>
            </a:endParaRPr>
          </a:p>
          <a:p>
            <a:pPr marL="381000" indent="-381000" defTabSz="800100" eaLnBrk="0" hangingPunct="0">
              <a:lnSpc>
                <a:spcPct val="120000"/>
              </a:lnSpc>
              <a:spcBef>
                <a:spcPct val="55000"/>
              </a:spcBef>
              <a:buClr>
                <a:srgbClr val="CC3300"/>
              </a:buClr>
              <a:buFont typeface="+mj-lt"/>
              <a:buAutoNum type="arabicPeriod"/>
              <a:defRPr/>
            </a:pPr>
            <a:r>
              <a:rPr lang="fr-FR" b="1" i="0" u="sng" kern="0" dirty="0">
                <a:solidFill>
                  <a:srgbClr val="4D4D4D"/>
                </a:solidFill>
                <a:latin typeface="+mn-lt"/>
                <a:cs typeface="+mn-cs"/>
              </a:rPr>
              <a:t>Traitement et édition</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Contrôler les données chargées </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Générer le fichier XML</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Lire le fichier retour</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endParaRPr lang="fr-FR" sz="1600" i="0" kern="0" dirty="0">
              <a:solidFill>
                <a:srgbClr val="4D4D4D"/>
              </a:solidFill>
              <a:latin typeface="+mn-lt"/>
            </a:endParaRPr>
          </a:p>
          <a:p>
            <a:pPr marL="381000" lvl="1" indent="-381000" defTabSz="800100" eaLnBrk="0" hangingPunct="0">
              <a:lnSpc>
                <a:spcPct val="120000"/>
              </a:lnSpc>
              <a:spcBef>
                <a:spcPct val="55000"/>
              </a:spcBef>
              <a:buClr>
                <a:srgbClr val="CC3300"/>
              </a:buClr>
              <a:buSzPct val="95000"/>
              <a:buFont typeface="+mj-lt"/>
              <a:buAutoNum type="arabicPeriod" startAt="3"/>
              <a:defRPr/>
            </a:pPr>
            <a:r>
              <a:rPr lang="fr-FR" b="1" i="0" u="sng" kern="0" dirty="0">
                <a:solidFill>
                  <a:srgbClr val="4D4D4D"/>
                </a:solidFill>
                <a:latin typeface="+mn-lt"/>
                <a:cs typeface="+mn-cs"/>
              </a:rPr>
              <a:t>Administration</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Gérer les profils/utilisateurs</a:t>
            </a:r>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18</a:t>
            </a:fld>
            <a:endParaRPr lang="fr-FR"/>
          </a:p>
        </p:txBody>
      </p:sp>
    </p:spTree>
    <p:extLst>
      <p:ext uri="{BB962C8B-B14F-4D97-AF65-F5344CB8AC3E}">
        <p14:creationId xmlns:p14="http://schemas.microsoft.com/office/powerpoint/2010/main" val="1231185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Après avoir entamé l’étude conceptuelle du</a:t>
            </a:r>
            <a:r>
              <a:rPr lang="fr-FR" baseline="0" dirty="0"/>
              <a:t> système, nous aborderons la phase de mise en œuvre du système. Celui-ci devrait d’abord satisfaire un ensemble de contraintes techniques. Il devrait être fiable, sécurisé, disponible en permanence et doit permettre un haut degré de réutilisation et d’intégration. nous avons pallié à ces contraintes en combinant APEX qui est un nouveau produit Oracle avec des pacages de cryptages et le protocole de sécurité des échanges internet qui est SSL</a:t>
            </a:r>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19</a:t>
            </a:fld>
            <a:endParaRPr lang="fr-FR"/>
          </a:p>
        </p:txBody>
      </p:sp>
    </p:spTree>
    <p:extLst>
      <p:ext uri="{BB962C8B-B14F-4D97-AF65-F5344CB8AC3E}">
        <p14:creationId xmlns:p14="http://schemas.microsoft.com/office/powerpoint/2010/main" val="2087007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Après avoir entamé l’étude conceptuelle du</a:t>
            </a:r>
            <a:r>
              <a:rPr lang="fr-FR" baseline="0" dirty="0"/>
              <a:t> système, nous aborderons la phase de mise en œuvre du système. Celui-ci devrait d’abord satisfaire un ensemble de contraintes techniques. Il devrait être fiable, sécurisé, disponible en permanence et doit permettre un haut degré de réutilisation et d’intégration. nous avons pallié à ces contraintes en combinant APEX qui est un nouveau produit Oracle avec des pacages de cryptages et le protocole de sécurité des échanges internet qui est SSL</a:t>
            </a:r>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20</a:t>
            </a:fld>
            <a:endParaRPr lang="fr-FR"/>
          </a:p>
        </p:txBody>
      </p:sp>
    </p:spTree>
    <p:extLst>
      <p:ext uri="{BB962C8B-B14F-4D97-AF65-F5344CB8AC3E}">
        <p14:creationId xmlns:p14="http://schemas.microsoft.com/office/powerpoint/2010/main" val="4152268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dirty="0">
                <a:solidFill>
                  <a:schemeClr val="tx1">
                    <a:lumMod val="75000"/>
                    <a:lumOff val="25000"/>
                  </a:schemeClr>
                </a:solidFill>
                <a:latin typeface="Bell MT" pitchFamily="18" charset="0"/>
              </a:rPr>
              <a:t>L'instauration des marchés des changes et monétaires  au Maroc en 1996</a:t>
            </a:r>
            <a:r>
              <a:rPr lang="fr-FR" sz="1200" baseline="0" dirty="0">
                <a:solidFill>
                  <a:schemeClr val="tx1"/>
                </a:solidFill>
                <a:latin typeface="+mn-lt"/>
              </a:rPr>
              <a:t>  a créer l obligation</a:t>
            </a:r>
          </a:p>
          <a:p>
            <a:r>
              <a:rPr lang="fr-FR" sz="1200" baseline="0" dirty="0">
                <a:solidFill>
                  <a:schemeClr val="tx1"/>
                </a:solidFill>
                <a:latin typeface="+mn-lt"/>
              </a:rPr>
              <a:t> vital de l’informatisation des </a:t>
            </a:r>
            <a:r>
              <a:rPr lang="fr-FR" sz="1200" baseline="0" dirty="0" err="1">
                <a:solidFill>
                  <a:schemeClr val="tx1"/>
                </a:solidFill>
                <a:latin typeface="+mn-lt"/>
              </a:rPr>
              <a:t>reporting</a:t>
            </a:r>
            <a:r>
              <a:rPr lang="fr-FR" sz="1200" baseline="0" dirty="0">
                <a:solidFill>
                  <a:schemeClr val="tx1"/>
                </a:solidFill>
                <a:latin typeface="+mn-lt"/>
              </a:rPr>
              <a:t> réglementaire </a:t>
            </a:r>
            <a:r>
              <a:rPr lang="fr-FR" sz="1200" baseline="0" dirty="0" err="1">
                <a:solidFill>
                  <a:schemeClr val="tx1"/>
                </a:solidFill>
                <a:latin typeface="+mn-lt"/>
              </a:rPr>
              <a:t>pr</a:t>
            </a:r>
            <a:r>
              <a:rPr lang="fr-FR" sz="1200" baseline="0" dirty="0">
                <a:solidFill>
                  <a:schemeClr val="tx1"/>
                </a:solidFill>
                <a:latin typeface="+mn-lt"/>
              </a:rPr>
              <a:t> ces 2 marchés ,</a:t>
            </a:r>
            <a:r>
              <a:rPr lang="fr-FR" dirty="0"/>
              <a:t> En outre, Omnidata</a:t>
            </a:r>
            <a:r>
              <a:rPr lang="fr-FR" baseline="0" dirty="0"/>
              <a:t> participe depuis 2003 au projets d’informatisation de la génération des états soit comptable ou non comptable pour e </a:t>
            </a:r>
            <a:r>
              <a:rPr lang="fr-FR" baseline="0" dirty="0" err="1"/>
              <a:t>etre</a:t>
            </a:r>
            <a:r>
              <a:rPr lang="fr-FR" baseline="0" dirty="0"/>
              <a:t> par la suite déclarés à BAM  </a:t>
            </a:r>
          </a:p>
          <a:p>
            <a:r>
              <a:rPr lang="fr-FR" baseline="0" dirty="0"/>
              <a:t>cet solution </a:t>
            </a:r>
            <a:r>
              <a:rPr lang="fr-FR" sz="1200" baseline="0" dirty="0"/>
              <a:t>a pu répondre à cet obligation et </a:t>
            </a:r>
            <a:r>
              <a:rPr lang="fr-FR" baseline="0" dirty="0"/>
              <a:t>connait dès lors une évolution considérable qui implique l’augmentation du nombre des modules à </a:t>
            </a:r>
            <a:r>
              <a:rPr lang="fr-FR" baseline="0" dirty="0" err="1"/>
              <a:t>controlés</a:t>
            </a:r>
            <a:r>
              <a:rPr lang="fr-FR" baseline="0" dirty="0"/>
              <a:t> ainsi que le nombre des clients. </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fr-FR" sz="1200" baseline="0" dirty="0"/>
              <a:t>vu l </a:t>
            </a:r>
            <a:r>
              <a:rPr lang="fr-FR" sz="1200" baseline="0" dirty="0" err="1"/>
              <a:t>age</a:t>
            </a:r>
            <a:r>
              <a:rPr lang="fr-FR" sz="1200" baseline="0" dirty="0"/>
              <a:t> de la solution , plusieurs problèmes se sont apparu:</a:t>
            </a:r>
            <a:endParaRPr lang="fr-FR" sz="1200" dirty="0"/>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2</a:t>
            </a:fld>
            <a:endParaRPr lang="fr-FR"/>
          </a:p>
        </p:txBody>
      </p:sp>
    </p:spTree>
    <p:extLst>
      <p:ext uri="{BB962C8B-B14F-4D97-AF65-F5344CB8AC3E}">
        <p14:creationId xmlns:p14="http://schemas.microsoft.com/office/powerpoint/2010/main" val="28743621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Après avoir entamé l’étude conceptuelle du</a:t>
            </a:r>
            <a:r>
              <a:rPr lang="fr-FR" baseline="0" dirty="0"/>
              <a:t> système, nous aborderons la phase de mise en œuvre du système. Celui-ci devrait d’abord satisfaire un ensemble de contraintes techniques. Il devrait être fiable, sécurisé, disponible en permanence et doit permettre un haut degré de réutilisation et d’intégration. nous avons pallié à ces contraintes en combinant APEX qui est un nouveau produit Oracle avec des pacages de cryptages et le protocole de sécurité des échanges internet qui est SSL</a:t>
            </a:r>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21</a:t>
            </a:fld>
            <a:endParaRPr lang="fr-FR"/>
          </a:p>
        </p:txBody>
      </p:sp>
    </p:spTree>
    <p:extLst>
      <p:ext uri="{BB962C8B-B14F-4D97-AF65-F5344CB8AC3E}">
        <p14:creationId xmlns:p14="http://schemas.microsoft.com/office/powerpoint/2010/main" val="824911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Après avoir entamé l’étude conceptuelle du</a:t>
            </a:r>
            <a:r>
              <a:rPr lang="fr-FR" baseline="0" dirty="0"/>
              <a:t> système, nous aborderons la phase de mise en œuvre du système. Celui-ci devrait d’abord satisfaire un ensemble de contraintes techniques. Il devrait être fiable, sécurisé, disponible en permanence et doit permettre un haut degré de réutilisation et d’intégration. nous avons pallié à ces contraintes en combinant APEX qui est un nouveau produit Oracle avec des pacages de cryptages et le protocole de sécurité des échanges internet qui est SSL</a:t>
            </a:r>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22</a:t>
            </a:fld>
            <a:endParaRPr lang="fr-FR"/>
          </a:p>
        </p:txBody>
      </p:sp>
    </p:spTree>
    <p:extLst>
      <p:ext uri="{BB962C8B-B14F-4D97-AF65-F5344CB8AC3E}">
        <p14:creationId xmlns:p14="http://schemas.microsoft.com/office/powerpoint/2010/main" val="1502401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Après avoir entamé l’étude conceptuelle du</a:t>
            </a:r>
            <a:r>
              <a:rPr lang="fr-FR" baseline="0" dirty="0"/>
              <a:t> système, nous aborderons la phase de mise en œuvre du système. Celui-ci devrait d’abord satisfaire un ensemble de contraintes techniques. Il devrait être fiable, sécurisé, disponible en permanence et doit permettre un haut degré de réutilisation et d’intégration. nous avons pallié à ces contraintes en combinant APEX qui est un nouveau produit Oracle avec des pacages de cryptages et le protocole de sécurité des échanges internet qui est SSL</a:t>
            </a:r>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23</a:t>
            </a:fld>
            <a:endParaRPr lang="fr-FR"/>
          </a:p>
        </p:txBody>
      </p:sp>
    </p:spTree>
    <p:extLst>
      <p:ext uri="{BB962C8B-B14F-4D97-AF65-F5344CB8AC3E}">
        <p14:creationId xmlns:p14="http://schemas.microsoft.com/office/powerpoint/2010/main" val="7086614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Après avoir entamé l’étude conceptuelle du</a:t>
            </a:r>
            <a:r>
              <a:rPr lang="fr-FR" baseline="0" dirty="0"/>
              <a:t> système, nous aborderons la phase de mise en œuvre du système. Celui-ci devrait d’abord satisfaire un ensemble de contraintes techniques. Il devrait être fiable, sécurisé, disponible en permanence et doit permettre un haut degré de réutilisation et d’intégration. nous avons pallié à ces contraintes en combinant APEX qui est un nouveau produit Oracle avec des pacages de cryptages et le protocole de sécurité des échanges internet qui est SSL</a:t>
            </a:r>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24</a:t>
            </a:fld>
            <a:endParaRPr lang="fr-FR"/>
          </a:p>
        </p:txBody>
      </p:sp>
    </p:spTree>
    <p:extLst>
      <p:ext uri="{BB962C8B-B14F-4D97-AF65-F5344CB8AC3E}">
        <p14:creationId xmlns:p14="http://schemas.microsoft.com/office/powerpoint/2010/main" val="1164763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Après avoir entamé l’étude conceptuelle du</a:t>
            </a:r>
            <a:r>
              <a:rPr lang="fr-FR" baseline="0" dirty="0"/>
              <a:t> système, nous aborderons la phase de mise en œuvre du système. Celui-ci devrait d’abord satisfaire un ensemble de contraintes techniques. Il devrait être fiable, sécurisé, disponible en permanence et doit permettre un haut degré de réutilisation et d’intégration. nous avons pallié à ces contraintes en combinant APEX qui est un nouveau produit Oracle avec des pacages de cryptages et le protocole de sécurité des échanges internet qui est SSL</a:t>
            </a:r>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25</a:t>
            </a:fld>
            <a:endParaRPr lang="fr-FR"/>
          </a:p>
        </p:txBody>
      </p:sp>
    </p:spTree>
    <p:extLst>
      <p:ext uri="{BB962C8B-B14F-4D97-AF65-F5344CB8AC3E}">
        <p14:creationId xmlns:p14="http://schemas.microsoft.com/office/powerpoint/2010/main" val="2843253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Après avoir entamé l’étude conceptuelle du</a:t>
            </a:r>
            <a:r>
              <a:rPr lang="fr-FR" baseline="0" dirty="0"/>
              <a:t> système, nous aborderons la phase de mise en œuvre du système. Celui-ci devrait d’abord satisfaire un ensemble de contraintes techniques. Il devrait être fiable, sécurisé, disponible en permanence et doit permettre un haut degré de réutilisation et d’intégration. nous avons pallié à ces contraintes en combinant APEX qui est un nouveau produit Oracle avec des pacages de cryptages et le protocole de sécurité des échanges internet qui est SSL</a:t>
            </a:r>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26</a:t>
            </a:fld>
            <a:endParaRPr lang="fr-FR"/>
          </a:p>
        </p:txBody>
      </p:sp>
    </p:spTree>
    <p:extLst>
      <p:ext uri="{BB962C8B-B14F-4D97-AF65-F5344CB8AC3E}">
        <p14:creationId xmlns:p14="http://schemas.microsoft.com/office/powerpoint/2010/main" val="2042870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dirty="0">
                <a:solidFill>
                  <a:schemeClr val="tx1">
                    <a:lumMod val="75000"/>
                    <a:lumOff val="25000"/>
                  </a:schemeClr>
                </a:solidFill>
                <a:latin typeface="Bell MT" pitchFamily="18" charset="0"/>
              </a:rPr>
              <a:t>L'instauration des marchés des changes et monétaires  au Maroc en 1996</a:t>
            </a:r>
            <a:r>
              <a:rPr lang="fr-FR" sz="1200" baseline="0" dirty="0">
                <a:solidFill>
                  <a:schemeClr val="tx1"/>
                </a:solidFill>
                <a:latin typeface="+mn-lt"/>
              </a:rPr>
              <a:t>  a créer l obligation</a:t>
            </a:r>
          </a:p>
          <a:p>
            <a:r>
              <a:rPr lang="fr-FR" sz="1200" baseline="0" dirty="0">
                <a:solidFill>
                  <a:schemeClr val="tx1"/>
                </a:solidFill>
                <a:latin typeface="+mn-lt"/>
              </a:rPr>
              <a:t> vital de l’informatisation des </a:t>
            </a:r>
            <a:r>
              <a:rPr lang="fr-FR" sz="1200" baseline="0" dirty="0" err="1">
                <a:solidFill>
                  <a:schemeClr val="tx1"/>
                </a:solidFill>
                <a:latin typeface="+mn-lt"/>
              </a:rPr>
              <a:t>reporting</a:t>
            </a:r>
            <a:r>
              <a:rPr lang="fr-FR" sz="1200" baseline="0" dirty="0">
                <a:solidFill>
                  <a:schemeClr val="tx1"/>
                </a:solidFill>
                <a:latin typeface="+mn-lt"/>
              </a:rPr>
              <a:t> réglementaire </a:t>
            </a:r>
            <a:r>
              <a:rPr lang="fr-FR" sz="1200" baseline="0" dirty="0" err="1">
                <a:solidFill>
                  <a:schemeClr val="tx1"/>
                </a:solidFill>
                <a:latin typeface="+mn-lt"/>
              </a:rPr>
              <a:t>pr</a:t>
            </a:r>
            <a:r>
              <a:rPr lang="fr-FR" sz="1200" baseline="0" dirty="0">
                <a:solidFill>
                  <a:schemeClr val="tx1"/>
                </a:solidFill>
                <a:latin typeface="+mn-lt"/>
              </a:rPr>
              <a:t> ces 2 marchés ,</a:t>
            </a:r>
            <a:r>
              <a:rPr lang="fr-FR" dirty="0"/>
              <a:t> En outre, Omnidata</a:t>
            </a:r>
            <a:r>
              <a:rPr lang="fr-FR" baseline="0" dirty="0"/>
              <a:t> participe depuis 2003 au projets d’informatisation de la génération des états soit comptable ou non comptable pour e </a:t>
            </a:r>
            <a:r>
              <a:rPr lang="fr-FR" baseline="0" dirty="0" err="1"/>
              <a:t>etre</a:t>
            </a:r>
            <a:r>
              <a:rPr lang="fr-FR" baseline="0" dirty="0"/>
              <a:t> par la suite déclarés à BAM  </a:t>
            </a:r>
          </a:p>
          <a:p>
            <a:r>
              <a:rPr lang="fr-FR" baseline="0" dirty="0"/>
              <a:t>cet solution </a:t>
            </a:r>
            <a:r>
              <a:rPr lang="fr-FR" sz="1200" baseline="0" dirty="0"/>
              <a:t>a pu répondre à cet obligation et </a:t>
            </a:r>
            <a:r>
              <a:rPr lang="fr-FR" baseline="0" dirty="0"/>
              <a:t>connait dès lors une évolution considérable qui implique l’augmentation du nombre des modules à </a:t>
            </a:r>
            <a:r>
              <a:rPr lang="fr-FR" baseline="0" dirty="0" err="1"/>
              <a:t>controlés</a:t>
            </a:r>
            <a:r>
              <a:rPr lang="fr-FR" baseline="0" dirty="0"/>
              <a:t> ainsi que le nombre des clients. </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fr-FR" sz="1200" baseline="0" dirty="0"/>
              <a:t>vu l </a:t>
            </a:r>
            <a:r>
              <a:rPr lang="fr-FR" sz="1200" baseline="0" dirty="0" err="1"/>
              <a:t>age</a:t>
            </a:r>
            <a:r>
              <a:rPr lang="fr-FR" sz="1200" baseline="0" dirty="0"/>
              <a:t> de la solution , plusieurs problèmes se sont apparu:</a:t>
            </a:r>
            <a:endParaRPr lang="fr-FR" sz="1200" dirty="0"/>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41</a:t>
            </a:fld>
            <a:endParaRPr lang="fr-FR"/>
          </a:p>
        </p:txBody>
      </p:sp>
    </p:spTree>
    <p:extLst>
      <p:ext uri="{BB962C8B-B14F-4D97-AF65-F5344CB8AC3E}">
        <p14:creationId xmlns:p14="http://schemas.microsoft.com/office/powerpoint/2010/main" val="2813432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dirty="0">
                <a:solidFill>
                  <a:schemeClr val="tx1">
                    <a:lumMod val="75000"/>
                    <a:lumOff val="25000"/>
                  </a:schemeClr>
                </a:solidFill>
                <a:latin typeface="Bell MT" pitchFamily="18" charset="0"/>
              </a:rPr>
              <a:t>L'instauration des marchés des changes et monétaires  au Maroc en 1996</a:t>
            </a:r>
            <a:r>
              <a:rPr lang="fr-FR" sz="1200" baseline="0" dirty="0">
                <a:solidFill>
                  <a:schemeClr val="tx1"/>
                </a:solidFill>
                <a:latin typeface="+mn-lt"/>
              </a:rPr>
              <a:t>  a créer l obligation</a:t>
            </a:r>
          </a:p>
          <a:p>
            <a:r>
              <a:rPr lang="fr-FR" sz="1200" baseline="0" dirty="0">
                <a:solidFill>
                  <a:schemeClr val="tx1"/>
                </a:solidFill>
                <a:latin typeface="+mn-lt"/>
              </a:rPr>
              <a:t> vital de l’informatisation des </a:t>
            </a:r>
            <a:r>
              <a:rPr lang="fr-FR" sz="1200" baseline="0" dirty="0" err="1">
                <a:solidFill>
                  <a:schemeClr val="tx1"/>
                </a:solidFill>
                <a:latin typeface="+mn-lt"/>
              </a:rPr>
              <a:t>reporting</a:t>
            </a:r>
            <a:r>
              <a:rPr lang="fr-FR" sz="1200" baseline="0" dirty="0">
                <a:solidFill>
                  <a:schemeClr val="tx1"/>
                </a:solidFill>
                <a:latin typeface="+mn-lt"/>
              </a:rPr>
              <a:t> réglementaire </a:t>
            </a:r>
            <a:r>
              <a:rPr lang="fr-FR" sz="1200" baseline="0" dirty="0" err="1">
                <a:solidFill>
                  <a:schemeClr val="tx1"/>
                </a:solidFill>
                <a:latin typeface="+mn-lt"/>
              </a:rPr>
              <a:t>pr</a:t>
            </a:r>
            <a:r>
              <a:rPr lang="fr-FR" sz="1200" baseline="0" dirty="0">
                <a:solidFill>
                  <a:schemeClr val="tx1"/>
                </a:solidFill>
                <a:latin typeface="+mn-lt"/>
              </a:rPr>
              <a:t> ces 2 marchés ,</a:t>
            </a:r>
            <a:r>
              <a:rPr lang="fr-FR" dirty="0"/>
              <a:t> En outre, Omnidata</a:t>
            </a:r>
            <a:r>
              <a:rPr lang="fr-FR" baseline="0" dirty="0"/>
              <a:t> participe depuis 2003 au projets d’informatisation de la génération des états soit comptable ou non comptable pour e </a:t>
            </a:r>
            <a:r>
              <a:rPr lang="fr-FR" baseline="0" dirty="0" err="1"/>
              <a:t>etre</a:t>
            </a:r>
            <a:r>
              <a:rPr lang="fr-FR" baseline="0" dirty="0"/>
              <a:t> par la suite déclarés à BAM  </a:t>
            </a:r>
          </a:p>
          <a:p>
            <a:r>
              <a:rPr lang="fr-FR" baseline="0" dirty="0"/>
              <a:t>cet solution </a:t>
            </a:r>
            <a:r>
              <a:rPr lang="fr-FR" sz="1200" baseline="0" dirty="0"/>
              <a:t>a pu répondre à cet obligation et </a:t>
            </a:r>
            <a:r>
              <a:rPr lang="fr-FR" baseline="0" dirty="0"/>
              <a:t>connait dès lors une évolution considérable qui implique l’augmentation du nombre des modules à </a:t>
            </a:r>
            <a:r>
              <a:rPr lang="fr-FR" baseline="0" dirty="0" err="1"/>
              <a:t>controlés</a:t>
            </a:r>
            <a:r>
              <a:rPr lang="fr-FR" baseline="0" dirty="0"/>
              <a:t> ainsi que le nombre des clients. </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fr-FR" sz="1200" baseline="0" dirty="0"/>
              <a:t>vu l </a:t>
            </a:r>
            <a:r>
              <a:rPr lang="fr-FR" sz="1200" baseline="0" dirty="0" err="1"/>
              <a:t>age</a:t>
            </a:r>
            <a:r>
              <a:rPr lang="fr-FR" sz="1200" baseline="0" dirty="0"/>
              <a:t> de la solution , plusieurs problèmes se sont apparu:</a:t>
            </a:r>
            <a:endParaRPr lang="fr-FR" sz="1200" dirty="0"/>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42</a:t>
            </a:fld>
            <a:endParaRPr lang="fr-FR"/>
          </a:p>
        </p:txBody>
      </p:sp>
    </p:spTree>
    <p:extLst>
      <p:ext uri="{BB962C8B-B14F-4D97-AF65-F5344CB8AC3E}">
        <p14:creationId xmlns:p14="http://schemas.microsoft.com/office/powerpoint/2010/main" val="3206506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dirty="0">
                <a:solidFill>
                  <a:schemeClr val="tx1">
                    <a:lumMod val="75000"/>
                    <a:lumOff val="25000"/>
                  </a:schemeClr>
                </a:solidFill>
                <a:latin typeface="Bell MT" pitchFamily="18" charset="0"/>
              </a:rPr>
              <a:t>L'instauration des marchés des changes et monétaires  au Maroc en 1996</a:t>
            </a:r>
            <a:r>
              <a:rPr lang="fr-FR" sz="1200" baseline="0" dirty="0">
                <a:solidFill>
                  <a:schemeClr val="tx1"/>
                </a:solidFill>
                <a:latin typeface="+mn-lt"/>
              </a:rPr>
              <a:t>  a créer l obligation</a:t>
            </a:r>
          </a:p>
          <a:p>
            <a:r>
              <a:rPr lang="fr-FR" sz="1200" baseline="0" dirty="0">
                <a:solidFill>
                  <a:schemeClr val="tx1"/>
                </a:solidFill>
                <a:latin typeface="+mn-lt"/>
              </a:rPr>
              <a:t> vital de l’informatisation des </a:t>
            </a:r>
            <a:r>
              <a:rPr lang="fr-FR" sz="1200" baseline="0" dirty="0" err="1">
                <a:solidFill>
                  <a:schemeClr val="tx1"/>
                </a:solidFill>
                <a:latin typeface="+mn-lt"/>
              </a:rPr>
              <a:t>reporting</a:t>
            </a:r>
            <a:r>
              <a:rPr lang="fr-FR" sz="1200" baseline="0" dirty="0">
                <a:solidFill>
                  <a:schemeClr val="tx1"/>
                </a:solidFill>
                <a:latin typeface="+mn-lt"/>
              </a:rPr>
              <a:t> réglementaire </a:t>
            </a:r>
            <a:r>
              <a:rPr lang="fr-FR" sz="1200" baseline="0" dirty="0" err="1">
                <a:solidFill>
                  <a:schemeClr val="tx1"/>
                </a:solidFill>
                <a:latin typeface="+mn-lt"/>
              </a:rPr>
              <a:t>pr</a:t>
            </a:r>
            <a:r>
              <a:rPr lang="fr-FR" sz="1200" baseline="0" dirty="0">
                <a:solidFill>
                  <a:schemeClr val="tx1"/>
                </a:solidFill>
                <a:latin typeface="+mn-lt"/>
              </a:rPr>
              <a:t> ces 2 marchés ,</a:t>
            </a:r>
            <a:r>
              <a:rPr lang="fr-FR" dirty="0"/>
              <a:t> En outre, Omnidata</a:t>
            </a:r>
            <a:r>
              <a:rPr lang="fr-FR" baseline="0" dirty="0"/>
              <a:t> participe depuis 2003 au projets d’informatisation de la génération des états soit comptable ou non comptable pour e </a:t>
            </a:r>
            <a:r>
              <a:rPr lang="fr-FR" baseline="0" dirty="0" err="1"/>
              <a:t>etre</a:t>
            </a:r>
            <a:r>
              <a:rPr lang="fr-FR" baseline="0" dirty="0"/>
              <a:t> par la suite déclarés à BAM  </a:t>
            </a:r>
          </a:p>
          <a:p>
            <a:r>
              <a:rPr lang="fr-FR" baseline="0" dirty="0"/>
              <a:t>cet solution </a:t>
            </a:r>
            <a:r>
              <a:rPr lang="fr-FR" sz="1200" baseline="0" dirty="0"/>
              <a:t>a pu répondre à cet obligation et </a:t>
            </a:r>
            <a:r>
              <a:rPr lang="fr-FR" baseline="0" dirty="0"/>
              <a:t>connait dès lors une évolution considérable qui implique l’augmentation du nombre des modules à </a:t>
            </a:r>
            <a:r>
              <a:rPr lang="fr-FR" baseline="0" dirty="0" err="1"/>
              <a:t>controlés</a:t>
            </a:r>
            <a:r>
              <a:rPr lang="fr-FR" baseline="0" dirty="0"/>
              <a:t> ainsi que le nombre des clients. </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fr-FR" sz="1200" baseline="0" dirty="0"/>
              <a:t>vu l </a:t>
            </a:r>
            <a:r>
              <a:rPr lang="fr-FR" sz="1200" baseline="0" dirty="0" err="1"/>
              <a:t>age</a:t>
            </a:r>
            <a:r>
              <a:rPr lang="fr-FR" sz="1200" baseline="0" dirty="0"/>
              <a:t> de la solution , plusieurs problèmes se sont apparu:</a:t>
            </a:r>
            <a:endParaRPr lang="fr-FR" sz="1200" dirty="0"/>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3</a:t>
            </a:fld>
            <a:endParaRPr lang="fr-FR"/>
          </a:p>
        </p:txBody>
      </p:sp>
    </p:spTree>
    <p:extLst>
      <p:ext uri="{BB962C8B-B14F-4D97-AF65-F5344CB8AC3E}">
        <p14:creationId xmlns:p14="http://schemas.microsoft.com/office/powerpoint/2010/main" val="1831940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Cette</a:t>
            </a:r>
            <a:r>
              <a:rPr lang="fr-FR" baseline="0" dirty="0"/>
              <a:t> présentation suivra le schéma suivant: je commencerai par cerner le projet dans son contexte général, puis j’ entamerai l’étude fonctionnelle et organisationnelle. Après je présenterai  l’analyse des risques et l la conception de la solution et avant de passer à la conclusion et les perspectives j’aborderai la mise en </a:t>
            </a:r>
            <a:r>
              <a:rPr lang="fr-FR" baseline="0" dirty="0" err="1"/>
              <a:t>oeuvre</a:t>
            </a:r>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4</a:t>
            </a:fld>
            <a:endParaRPr lang="fr-FR"/>
          </a:p>
        </p:txBody>
      </p:sp>
    </p:spTree>
    <p:extLst>
      <p:ext uri="{BB962C8B-B14F-4D97-AF65-F5344CB8AC3E}">
        <p14:creationId xmlns:p14="http://schemas.microsoft.com/office/powerpoint/2010/main" val="3797613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lnSpc>
                <a:spcPts val="2500"/>
              </a:lnSpc>
              <a:buFont typeface="Arial" charset="0"/>
              <a:buNone/>
              <a:defRPr/>
            </a:pPr>
            <a:r>
              <a:rPr lang="fr-FR" sz="1600" b="1" i="0" u="sng" dirty="0">
                <a:solidFill>
                  <a:srgbClr val="4D4D4D"/>
                </a:solidFill>
              </a:rPr>
              <a:t>L’architecture générale de la solution BRSMCM</a:t>
            </a:r>
            <a:r>
              <a:rPr lang="fr-FR" sz="1600" b="1" i="0" u="sng" baseline="0" dirty="0">
                <a:solidFill>
                  <a:srgbClr val="4D4D4D"/>
                </a:solidFill>
              </a:rPr>
              <a:t> est composée de 3 parties </a:t>
            </a:r>
            <a:endParaRPr lang="fr-FR" sz="1600" b="1" i="0" u="sng" dirty="0">
              <a:solidFill>
                <a:srgbClr val="4D4D4D"/>
              </a:solidFill>
            </a:endParaRPr>
          </a:p>
          <a:p>
            <a:pPr eaLnBrk="1" hangingPunct="1">
              <a:lnSpc>
                <a:spcPts val="2500"/>
              </a:lnSpc>
              <a:buFont typeface="Arial" charset="0"/>
              <a:buAutoNum type="arabicPeriod"/>
              <a:defRPr/>
            </a:pPr>
            <a:endParaRPr lang="fr-FR" sz="1600" b="1" i="0" u="sng" dirty="0">
              <a:solidFill>
                <a:srgbClr val="4D4D4D"/>
              </a:solidFill>
            </a:endParaRPr>
          </a:p>
          <a:p>
            <a:pPr eaLnBrk="1" hangingPunct="1">
              <a:lnSpc>
                <a:spcPts val="2500"/>
              </a:lnSpc>
              <a:buFont typeface="Arial" charset="0"/>
              <a:buAutoNum type="arabicPeriod"/>
              <a:defRPr/>
            </a:pPr>
            <a:r>
              <a:rPr lang="fr-FR" sz="1600" b="1" i="0" u="sng" dirty="0">
                <a:solidFill>
                  <a:srgbClr val="4D4D4D"/>
                </a:solidFill>
              </a:rPr>
              <a:t>Intégration transparente avec les SI sources</a:t>
            </a:r>
            <a:endParaRPr lang="fr-FR" sz="1600" b="1" i="0" dirty="0">
              <a:solidFill>
                <a:srgbClr val="4D4D4D"/>
              </a:solidFill>
            </a:endParaRPr>
          </a:p>
          <a:p>
            <a:pPr lvl="1">
              <a:lnSpc>
                <a:spcPct val="150000"/>
              </a:lnSpc>
              <a:spcBef>
                <a:spcPct val="35000"/>
              </a:spcBef>
              <a:buClr>
                <a:srgbClr val="969696"/>
              </a:buClr>
              <a:buSzPct val="95000"/>
              <a:buFont typeface="Monotype Sorts" pitchFamily="2" charset="2"/>
              <a:buChar char="è"/>
              <a:defRPr/>
            </a:pPr>
            <a:r>
              <a:rPr lang="fr-FR" sz="1400" i="0" dirty="0">
                <a:solidFill>
                  <a:srgbClr val="4D4D4D"/>
                </a:solidFill>
              </a:rPr>
              <a:t>Contrôle de la qualité des données chargées</a:t>
            </a:r>
          </a:p>
          <a:p>
            <a:pPr lvl="1">
              <a:lnSpc>
                <a:spcPct val="150000"/>
              </a:lnSpc>
              <a:spcBef>
                <a:spcPct val="35000"/>
              </a:spcBef>
              <a:buClr>
                <a:srgbClr val="969696"/>
              </a:buClr>
              <a:buSzPct val="95000"/>
              <a:buFont typeface="Monotype Sorts" pitchFamily="2" charset="2"/>
              <a:buChar char="è"/>
              <a:defRPr/>
            </a:pPr>
            <a:r>
              <a:rPr lang="fr-FR" sz="1400" i="0" dirty="0">
                <a:solidFill>
                  <a:srgbClr val="4D4D4D"/>
                </a:solidFill>
              </a:rPr>
              <a:t>Transformation des données/Enrichissement</a:t>
            </a:r>
          </a:p>
          <a:p>
            <a:pPr lvl="1">
              <a:lnSpc>
                <a:spcPct val="150000"/>
              </a:lnSpc>
              <a:spcBef>
                <a:spcPct val="35000"/>
              </a:spcBef>
              <a:buClr>
                <a:srgbClr val="969696"/>
              </a:buClr>
              <a:buSzPct val="95000"/>
              <a:buFont typeface="Monotype Sorts" pitchFamily="2" charset="2"/>
              <a:buChar char="è"/>
              <a:defRPr/>
            </a:pPr>
            <a:r>
              <a:rPr lang="fr-FR" sz="1400" i="0" dirty="0">
                <a:solidFill>
                  <a:srgbClr val="4D4D4D"/>
                </a:solidFill>
              </a:rPr>
              <a:t>Intégration dans la base de travail</a:t>
            </a:r>
            <a:endParaRPr lang="fr-FR" sz="1600" b="1" i="0" u="sng" dirty="0">
              <a:solidFill>
                <a:srgbClr val="4D4D4D"/>
              </a:solidFill>
            </a:endParaRPr>
          </a:p>
          <a:p>
            <a:pPr eaLnBrk="1" hangingPunct="1">
              <a:lnSpc>
                <a:spcPct val="200000"/>
              </a:lnSpc>
              <a:buFont typeface="Arial" charset="0"/>
              <a:buAutoNum type="arabicPeriod" startAt="2"/>
              <a:defRPr/>
            </a:pPr>
            <a:r>
              <a:rPr lang="fr-FR" sz="1600" b="1" i="0" u="sng" dirty="0">
                <a:solidFill>
                  <a:srgbClr val="4D4D4D"/>
                </a:solidFill>
              </a:rPr>
              <a:t>Espace de Travail</a:t>
            </a:r>
          </a:p>
          <a:p>
            <a:pPr lvl="1">
              <a:lnSpc>
                <a:spcPct val="150000"/>
              </a:lnSpc>
              <a:spcBef>
                <a:spcPct val="35000"/>
              </a:spcBef>
              <a:buClr>
                <a:srgbClr val="969696"/>
              </a:buClr>
              <a:buSzPct val="95000"/>
              <a:buFont typeface="Monotype Sorts" pitchFamily="2" charset="2"/>
              <a:buChar char="è"/>
              <a:defRPr/>
            </a:pPr>
            <a:r>
              <a:rPr lang="fr-FR" sz="1400" i="0" dirty="0">
                <a:solidFill>
                  <a:srgbClr val="4D4D4D"/>
                </a:solidFill>
              </a:rPr>
              <a:t>Validation des données</a:t>
            </a:r>
          </a:p>
          <a:p>
            <a:pPr lvl="1">
              <a:lnSpc>
                <a:spcPct val="150000"/>
              </a:lnSpc>
              <a:spcBef>
                <a:spcPct val="35000"/>
              </a:spcBef>
              <a:buClr>
                <a:srgbClr val="969696"/>
              </a:buClr>
              <a:buSzPct val="95000"/>
              <a:buFont typeface="Monotype Sorts" pitchFamily="2" charset="2"/>
              <a:buChar char="è"/>
              <a:defRPr/>
            </a:pPr>
            <a:r>
              <a:rPr lang="fr-FR" sz="1400" i="0" dirty="0">
                <a:solidFill>
                  <a:srgbClr val="4D4D4D"/>
                </a:solidFill>
              </a:rPr>
              <a:t>Saisie des données complémentaires (cours, notation, données des tiers…)</a:t>
            </a:r>
          </a:p>
          <a:p>
            <a:pPr lvl="1">
              <a:lnSpc>
                <a:spcPct val="150000"/>
              </a:lnSpc>
              <a:spcBef>
                <a:spcPct val="35000"/>
              </a:spcBef>
              <a:buClr>
                <a:srgbClr val="969696"/>
              </a:buClr>
              <a:buSzPct val="95000"/>
              <a:buFont typeface="Monotype Sorts" pitchFamily="2" charset="2"/>
              <a:buChar char="è"/>
              <a:defRPr/>
            </a:pPr>
            <a:r>
              <a:rPr lang="fr-FR" sz="1400" i="0" dirty="0">
                <a:solidFill>
                  <a:srgbClr val="4D4D4D"/>
                </a:solidFill>
              </a:rPr>
              <a:t>Simulation et gestion des retours</a:t>
            </a:r>
          </a:p>
          <a:p>
            <a:pPr lvl="1">
              <a:lnSpc>
                <a:spcPct val="150000"/>
              </a:lnSpc>
              <a:spcBef>
                <a:spcPct val="35000"/>
              </a:spcBef>
              <a:buClr>
                <a:srgbClr val="969696"/>
              </a:buClr>
              <a:buSzPct val="95000"/>
              <a:buFont typeface="Monotype Sorts" pitchFamily="2" charset="2"/>
              <a:buChar char="è"/>
              <a:defRPr/>
            </a:pPr>
            <a:r>
              <a:rPr lang="fr-FR" sz="1400" i="0" dirty="0">
                <a:solidFill>
                  <a:srgbClr val="4D4D4D"/>
                </a:solidFill>
              </a:rPr>
              <a:t>Génération des flux XML</a:t>
            </a:r>
            <a:endParaRPr lang="fr-FR" sz="1600" b="1" i="0" u="sng" dirty="0">
              <a:solidFill>
                <a:srgbClr val="4D4D4D"/>
              </a:solidFill>
            </a:endParaRPr>
          </a:p>
          <a:p>
            <a:pPr eaLnBrk="1" hangingPunct="1">
              <a:lnSpc>
                <a:spcPct val="150000"/>
              </a:lnSpc>
              <a:buFont typeface="Arial" charset="0"/>
              <a:buAutoNum type="arabicPeriod" startAt="3"/>
              <a:defRPr/>
            </a:pPr>
            <a:r>
              <a:rPr lang="fr-FR" sz="1600" b="1" i="0" u="sng" dirty="0">
                <a:solidFill>
                  <a:srgbClr val="4D4D4D"/>
                </a:solidFill>
              </a:rPr>
              <a:t>Traitement des retours </a:t>
            </a:r>
          </a:p>
          <a:p>
            <a:pPr lvl="1">
              <a:lnSpc>
                <a:spcPct val="150000"/>
              </a:lnSpc>
              <a:spcBef>
                <a:spcPct val="35000"/>
              </a:spcBef>
              <a:buClr>
                <a:srgbClr val="969696"/>
              </a:buClr>
              <a:buSzPct val="95000"/>
              <a:buFont typeface="Monotype Sorts" pitchFamily="2" charset="2"/>
              <a:buChar char="è"/>
              <a:defRPr/>
            </a:pPr>
            <a:r>
              <a:rPr lang="fr-FR" sz="1400" i="0" dirty="0">
                <a:solidFill>
                  <a:srgbClr val="4D4D4D"/>
                </a:solidFill>
              </a:rPr>
              <a:t>Dans</a:t>
            </a:r>
            <a:r>
              <a:rPr lang="fr-FR" sz="1400" i="0" baseline="0" dirty="0">
                <a:solidFill>
                  <a:srgbClr val="4D4D4D"/>
                </a:solidFill>
              </a:rPr>
              <a:t> le cas d un retour négatif </a:t>
            </a:r>
            <a:r>
              <a:rPr lang="fr-FR" sz="1400" i="0" dirty="0">
                <a:solidFill>
                  <a:srgbClr val="4D4D4D"/>
                </a:solidFill>
              </a:rPr>
              <a:t>l’utilisateur doit traiter des lignes rejetées au niveau de la déclaration.</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6</a:t>
            </a:fld>
            <a:endParaRPr lang="fr-FR"/>
          </a:p>
        </p:txBody>
      </p:sp>
    </p:spTree>
    <p:extLst>
      <p:ext uri="{BB962C8B-B14F-4D97-AF65-F5344CB8AC3E}">
        <p14:creationId xmlns:p14="http://schemas.microsoft.com/office/powerpoint/2010/main" val="834260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Pour réaliser les objectifs fixé,</a:t>
            </a:r>
            <a:r>
              <a:rPr lang="fr-FR" baseline="0" dirty="0"/>
              <a:t> nous avons adopté la méthode en </a:t>
            </a:r>
            <a:r>
              <a:rPr lang="fr-FR" baseline="0" dirty="0" err="1"/>
              <a:t>casccade</a:t>
            </a:r>
            <a:r>
              <a:rPr lang="fr-FR" baseline="0" dirty="0"/>
              <a:t> , </a:t>
            </a:r>
            <a:r>
              <a:rPr lang="fr-FR" dirty="0"/>
              <a:t>C'est le type de méthode le plus utilisé aujourd'hui dans tous les domaines qui nécessitent de concevoir avant de produire quelque chose. Pour parvenir à un produit fini, on passe par plusieurs phases du cadrage du projet jusqu'à la livraison finale</a:t>
            </a:r>
          </a:p>
          <a:p>
            <a:r>
              <a:rPr lang="fr-FR" dirty="0"/>
              <a:t>Cette méthode présente de nombreux avantages, notamment celui de sécuriser le planning du projet </a:t>
            </a:r>
            <a:r>
              <a:rPr lang="fr-FR" dirty="0" err="1"/>
              <a:t>puisqu</a:t>
            </a:r>
            <a:r>
              <a:rPr lang="fr-FR" baseline="0" dirty="0"/>
              <a:t> on </a:t>
            </a:r>
            <a:r>
              <a:rPr lang="fr-FR" dirty="0"/>
              <a:t> peut tjrs revenir à l’étape précédente</a:t>
            </a:r>
            <a:r>
              <a:rPr lang="fr-FR" baseline="0" dirty="0"/>
              <a:t> si on détecte une erreur à </a:t>
            </a:r>
            <a:r>
              <a:rPr lang="fr-FR" baseline="0" dirty="0" err="1"/>
              <a:t>réctifier</a:t>
            </a:r>
            <a:r>
              <a:rPr lang="fr-FR" baseline="0" dirty="0"/>
              <a:t> </a:t>
            </a:r>
            <a:r>
              <a:rPr lang="fr-FR" dirty="0"/>
              <a:t>: on s'entend sur ce que l'on va faire (cadrage), on le conçoit dans les grandes lignes (conception générale) puis dans le détail (conception détaillée) avant de le produire (production), de le tester (tests/corrections) et de le livrer (livraison).</a:t>
            </a:r>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7</a:t>
            </a:fld>
            <a:endParaRPr lang="fr-FR" dirty="0"/>
          </a:p>
        </p:txBody>
      </p:sp>
    </p:spTree>
    <p:extLst>
      <p:ext uri="{BB962C8B-B14F-4D97-AF65-F5344CB8AC3E}">
        <p14:creationId xmlns:p14="http://schemas.microsoft.com/office/powerpoint/2010/main" val="2775738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81000" indent="-381000" defTabSz="800100" eaLnBrk="0" hangingPunct="0">
              <a:lnSpc>
                <a:spcPct val="120000"/>
              </a:lnSpc>
              <a:spcBef>
                <a:spcPct val="55000"/>
              </a:spcBef>
              <a:buClr>
                <a:srgbClr val="CC3300"/>
              </a:buClr>
              <a:buFont typeface="+mj-lt"/>
              <a:buAutoNum type="arabicPeriod"/>
              <a:defRPr/>
            </a:pPr>
            <a:r>
              <a:rPr lang="fr-FR" b="1" i="0" u="sng" kern="0" dirty="0">
                <a:solidFill>
                  <a:srgbClr val="4D4D4D"/>
                </a:solidFill>
                <a:latin typeface="+mn-lt"/>
                <a:cs typeface="+mn-cs"/>
              </a:rPr>
              <a:t>Gestion d’entrepôt</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Charger les données</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Visualiser ou modifier les données.</a:t>
            </a:r>
          </a:p>
          <a:p>
            <a:pPr marL="857250" lvl="1" indent="-285750" defTabSz="800100" eaLnBrk="0" hangingPunct="0">
              <a:lnSpc>
                <a:spcPct val="120000"/>
              </a:lnSpc>
              <a:spcBef>
                <a:spcPct val="35000"/>
              </a:spcBef>
              <a:buClr>
                <a:srgbClr val="969696"/>
              </a:buClr>
              <a:buSzPct val="95000"/>
              <a:buFont typeface="+mj-lt"/>
              <a:buAutoNum type="arabicPeriod"/>
              <a:defRPr/>
            </a:pPr>
            <a:endParaRPr lang="fr-FR" sz="1400" i="0" kern="0" dirty="0">
              <a:solidFill>
                <a:srgbClr val="4D4D4D"/>
              </a:solidFill>
              <a:latin typeface="+mn-lt"/>
            </a:endParaRPr>
          </a:p>
          <a:p>
            <a:pPr marL="381000" indent="-381000" defTabSz="800100" eaLnBrk="0" hangingPunct="0">
              <a:lnSpc>
                <a:spcPct val="120000"/>
              </a:lnSpc>
              <a:spcBef>
                <a:spcPct val="55000"/>
              </a:spcBef>
              <a:buClr>
                <a:srgbClr val="CC3300"/>
              </a:buClr>
              <a:buFont typeface="+mj-lt"/>
              <a:buAutoNum type="arabicPeriod"/>
              <a:defRPr/>
            </a:pPr>
            <a:r>
              <a:rPr lang="fr-FR" b="1" i="0" u="sng" kern="0" dirty="0">
                <a:solidFill>
                  <a:srgbClr val="4D4D4D"/>
                </a:solidFill>
                <a:latin typeface="+mn-lt"/>
                <a:cs typeface="+mn-cs"/>
              </a:rPr>
              <a:t>Traitement et édition</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Contrôler les données chargées </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Générer le fichier XML</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Lire le fichier retour</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endParaRPr lang="fr-FR" sz="1600" i="0" kern="0" dirty="0">
              <a:solidFill>
                <a:srgbClr val="4D4D4D"/>
              </a:solidFill>
              <a:latin typeface="+mn-lt"/>
            </a:endParaRPr>
          </a:p>
          <a:p>
            <a:pPr marL="381000" lvl="1" indent="-381000" defTabSz="800100" eaLnBrk="0" hangingPunct="0">
              <a:lnSpc>
                <a:spcPct val="120000"/>
              </a:lnSpc>
              <a:spcBef>
                <a:spcPct val="55000"/>
              </a:spcBef>
              <a:buClr>
                <a:srgbClr val="CC3300"/>
              </a:buClr>
              <a:buSzPct val="95000"/>
              <a:buFont typeface="+mj-lt"/>
              <a:buAutoNum type="arabicPeriod" startAt="3"/>
              <a:defRPr/>
            </a:pPr>
            <a:r>
              <a:rPr lang="fr-FR" b="1" i="0" u="sng" kern="0" dirty="0">
                <a:solidFill>
                  <a:srgbClr val="4D4D4D"/>
                </a:solidFill>
                <a:latin typeface="+mn-lt"/>
                <a:cs typeface="+mn-cs"/>
              </a:rPr>
              <a:t>Administration</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Gérer les profils/utilisateurs</a:t>
            </a:r>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8</a:t>
            </a:fld>
            <a:endParaRPr lang="fr-FR"/>
          </a:p>
        </p:txBody>
      </p:sp>
    </p:spTree>
    <p:extLst>
      <p:ext uri="{BB962C8B-B14F-4D97-AF65-F5344CB8AC3E}">
        <p14:creationId xmlns:p14="http://schemas.microsoft.com/office/powerpoint/2010/main" val="27764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81000" indent="-381000" defTabSz="800100" eaLnBrk="0" hangingPunct="0">
              <a:lnSpc>
                <a:spcPct val="120000"/>
              </a:lnSpc>
              <a:spcBef>
                <a:spcPct val="55000"/>
              </a:spcBef>
              <a:buClr>
                <a:srgbClr val="CC3300"/>
              </a:buClr>
              <a:buFont typeface="+mj-lt"/>
              <a:buAutoNum type="arabicPeriod"/>
              <a:defRPr/>
            </a:pPr>
            <a:r>
              <a:rPr lang="fr-FR" b="1" i="0" u="sng" kern="0" dirty="0">
                <a:solidFill>
                  <a:srgbClr val="4D4D4D"/>
                </a:solidFill>
                <a:latin typeface="+mn-lt"/>
                <a:cs typeface="+mn-cs"/>
              </a:rPr>
              <a:t>Gestion d’entrepôt</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Charger les données</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Visualiser ou modifier les données.</a:t>
            </a:r>
          </a:p>
          <a:p>
            <a:pPr marL="857250" lvl="1" indent="-285750" defTabSz="800100" eaLnBrk="0" hangingPunct="0">
              <a:lnSpc>
                <a:spcPct val="120000"/>
              </a:lnSpc>
              <a:spcBef>
                <a:spcPct val="35000"/>
              </a:spcBef>
              <a:buClr>
                <a:srgbClr val="969696"/>
              </a:buClr>
              <a:buSzPct val="95000"/>
              <a:buFont typeface="+mj-lt"/>
              <a:buAutoNum type="arabicPeriod"/>
              <a:defRPr/>
            </a:pPr>
            <a:endParaRPr lang="fr-FR" sz="1400" i="0" kern="0" dirty="0">
              <a:solidFill>
                <a:srgbClr val="4D4D4D"/>
              </a:solidFill>
              <a:latin typeface="+mn-lt"/>
            </a:endParaRPr>
          </a:p>
          <a:p>
            <a:pPr marL="381000" indent="-381000" defTabSz="800100" eaLnBrk="0" hangingPunct="0">
              <a:lnSpc>
                <a:spcPct val="120000"/>
              </a:lnSpc>
              <a:spcBef>
                <a:spcPct val="55000"/>
              </a:spcBef>
              <a:buClr>
                <a:srgbClr val="CC3300"/>
              </a:buClr>
              <a:buFont typeface="+mj-lt"/>
              <a:buAutoNum type="arabicPeriod"/>
              <a:defRPr/>
            </a:pPr>
            <a:r>
              <a:rPr lang="fr-FR" b="1" i="0" u="sng" kern="0" dirty="0">
                <a:solidFill>
                  <a:srgbClr val="4D4D4D"/>
                </a:solidFill>
                <a:latin typeface="+mn-lt"/>
                <a:cs typeface="+mn-cs"/>
              </a:rPr>
              <a:t>Traitement et édition</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Contrôler les données chargées </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Générer le fichier XML</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Lire le fichier retour</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endParaRPr lang="fr-FR" sz="1600" i="0" kern="0" dirty="0">
              <a:solidFill>
                <a:srgbClr val="4D4D4D"/>
              </a:solidFill>
              <a:latin typeface="+mn-lt"/>
            </a:endParaRPr>
          </a:p>
          <a:p>
            <a:pPr marL="381000" lvl="1" indent="-381000" defTabSz="800100" eaLnBrk="0" hangingPunct="0">
              <a:lnSpc>
                <a:spcPct val="120000"/>
              </a:lnSpc>
              <a:spcBef>
                <a:spcPct val="55000"/>
              </a:spcBef>
              <a:buClr>
                <a:srgbClr val="CC3300"/>
              </a:buClr>
              <a:buSzPct val="95000"/>
              <a:buFont typeface="+mj-lt"/>
              <a:buAutoNum type="arabicPeriod" startAt="3"/>
              <a:defRPr/>
            </a:pPr>
            <a:r>
              <a:rPr lang="fr-FR" b="1" i="0" u="sng" kern="0" dirty="0">
                <a:solidFill>
                  <a:srgbClr val="4D4D4D"/>
                </a:solidFill>
                <a:latin typeface="+mn-lt"/>
                <a:cs typeface="+mn-cs"/>
              </a:rPr>
              <a:t>Administration</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Gérer les profils/utilisateurs</a:t>
            </a:r>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9</a:t>
            </a:fld>
            <a:endParaRPr lang="fr-FR"/>
          </a:p>
        </p:txBody>
      </p:sp>
    </p:spTree>
    <p:extLst>
      <p:ext uri="{BB962C8B-B14F-4D97-AF65-F5344CB8AC3E}">
        <p14:creationId xmlns:p14="http://schemas.microsoft.com/office/powerpoint/2010/main" val="1308098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81000" indent="-381000" defTabSz="800100" eaLnBrk="0" hangingPunct="0">
              <a:lnSpc>
                <a:spcPct val="120000"/>
              </a:lnSpc>
              <a:spcBef>
                <a:spcPct val="55000"/>
              </a:spcBef>
              <a:buClr>
                <a:srgbClr val="CC3300"/>
              </a:buClr>
              <a:buFont typeface="+mj-lt"/>
              <a:buAutoNum type="arabicPeriod"/>
              <a:defRPr/>
            </a:pPr>
            <a:r>
              <a:rPr lang="fr-FR" b="1" i="0" u="sng" kern="0" dirty="0">
                <a:solidFill>
                  <a:srgbClr val="4D4D4D"/>
                </a:solidFill>
                <a:latin typeface="+mn-lt"/>
                <a:cs typeface="+mn-cs"/>
              </a:rPr>
              <a:t>Gestion d’entrepôt</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Charger les données</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Visualiser ou modifier les données.</a:t>
            </a:r>
          </a:p>
          <a:p>
            <a:pPr marL="857250" lvl="1" indent="-285750" defTabSz="800100" eaLnBrk="0" hangingPunct="0">
              <a:lnSpc>
                <a:spcPct val="120000"/>
              </a:lnSpc>
              <a:spcBef>
                <a:spcPct val="35000"/>
              </a:spcBef>
              <a:buClr>
                <a:srgbClr val="969696"/>
              </a:buClr>
              <a:buSzPct val="95000"/>
              <a:buFont typeface="+mj-lt"/>
              <a:buAutoNum type="arabicPeriod"/>
              <a:defRPr/>
            </a:pPr>
            <a:endParaRPr lang="fr-FR" sz="1400" i="0" kern="0" dirty="0">
              <a:solidFill>
                <a:srgbClr val="4D4D4D"/>
              </a:solidFill>
              <a:latin typeface="+mn-lt"/>
            </a:endParaRPr>
          </a:p>
          <a:p>
            <a:pPr marL="381000" indent="-381000" defTabSz="800100" eaLnBrk="0" hangingPunct="0">
              <a:lnSpc>
                <a:spcPct val="120000"/>
              </a:lnSpc>
              <a:spcBef>
                <a:spcPct val="55000"/>
              </a:spcBef>
              <a:buClr>
                <a:srgbClr val="CC3300"/>
              </a:buClr>
              <a:buFont typeface="+mj-lt"/>
              <a:buAutoNum type="arabicPeriod"/>
              <a:defRPr/>
            </a:pPr>
            <a:r>
              <a:rPr lang="fr-FR" b="1" i="0" u="sng" kern="0" dirty="0">
                <a:solidFill>
                  <a:srgbClr val="4D4D4D"/>
                </a:solidFill>
                <a:latin typeface="+mn-lt"/>
                <a:cs typeface="+mn-cs"/>
              </a:rPr>
              <a:t>Traitement et édition</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Contrôler les données chargées </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Générer le fichier XML</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Lire le fichier retour</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endParaRPr lang="fr-FR" sz="1600" i="0" kern="0" dirty="0">
              <a:solidFill>
                <a:srgbClr val="4D4D4D"/>
              </a:solidFill>
              <a:latin typeface="+mn-lt"/>
            </a:endParaRPr>
          </a:p>
          <a:p>
            <a:pPr marL="381000" lvl="1" indent="-381000" defTabSz="800100" eaLnBrk="0" hangingPunct="0">
              <a:lnSpc>
                <a:spcPct val="120000"/>
              </a:lnSpc>
              <a:spcBef>
                <a:spcPct val="55000"/>
              </a:spcBef>
              <a:buClr>
                <a:srgbClr val="CC3300"/>
              </a:buClr>
              <a:buSzPct val="95000"/>
              <a:buFont typeface="+mj-lt"/>
              <a:buAutoNum type="arabicPeriod" startAt="3"/>
              <a:defRPr/>
            </a:pPr>
            <a:r>
              <a:rPr lang="fr-FR" b="1" i="0" u="sng" kern="0" dirty="0">
                <a:solidFill>
                  <a:srgbClr val="4D4D4D"/>
                </a:solidFill>
                <a:latin typeface="+mn-lt"/>
                <a:cs typeface="+mn-cs"/>
              </a:rPr>
              <a:t>Administration</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a:solidFill>
                  <a:srgbClr val="4D4D4D"/>
                </a:solidFill>
                <a:latin typeface="+mn-lt"/>
              </a:rPr>
              <a:t>Gérer les profils/utilisateurs</a:t>
            </a:r>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10</a:t>
            </a:fld>
            <a:endParaRPr lang="fr-FR"/>
          </a:p>
        </p:txBody>
      </p:sp>
    </p:spTree>
    <p:extLst>
      <p:ext uri="{BB962C8B-B14F-4D97-AF65-F5344CB8AC3E}">
        <p14:creationId xmlns:p14="http://schemas.microsoft.com/office/powerpoint/2010/main" val="3699400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10AB90D1-AE9E-4FC3-A39F-A534A77B62ED}" type="datetime1">
              <a:rPr lang="fr-FR" smtClean="0"/>
              <a:t>13/06/2024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C38CE2-D36F-4B9B-9204-BBE98EC52859}" type="slidenum">
              <a:rPr lang="fr-FR" smtClean="0"/>
              <a:t>‹N°›</a:t>
            </a:fld>
            <a:endParaRPr lang="fr-FR"/>
          </a:p>
        </p:txBody>
      </p:sp>
    </p:spTree>
    <p:extLst>
      <p:ext uri="{BB962C8B-B14F-4D97-AF65-F5344CB8AC3E}">
        <p14:creationId xmlns:p14="http://schemas.microsoft.com/office/powerpoint/2010/main" val="2885795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989C851A-59D1-4BDA-926E-F8E99E774137}" type="datetime1">
              <a:rPr lang="fr-FR" smtClean="0"/>
              <a:t>13/06/2024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C38CE2-D36F-4B9B-9204-BBE98EC52859}" type="slidenum">
              <a:rPr lang="fr-FR" smtClean="0"/>
              <a:t>‹N°›</a:t>
            </a:fld>
            <a:endParaRPr lang="fr-FR"/>
          </a:p>
        </p:txBody>
      </p:sp>
    </p:spTree>
    <p:extLst>
      <p:ext uri="{BB962C8B-B14F-4D97-AF65-F5344CB8AC3E}">
        <p14:creationId xmlns:p14="http://schemas.microsoft.com/office/powerpoint/2010/main" val="352006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4669F6F-676E-4136-85CB-928C075DEA44}" type="datetime1">
              <a:rPr lang="fr-FR" smtClean="0"/>
              <a:t>13/06/2024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C38CE2-D36F-4B9B-9204-BBE98EC52859}" type="slidenum">
              <a:rPr lang="fr-FR" smtClean="0"/>
              <a:t>‹N°›</a:t>
            </a:fld>
            <a:endParaRPr lang="fr-FR"/>
          </a:p>
        </p:txBody>
      </p:sp>
    </p:spTree>
    <p:extLst>
      <p:ext uri="{BB962C8B-B14F-4D97-AF65-F5344CB8AC3E}">
        <p14:creationId xmlns:p14="http://schemas.microsoft.com/office/powerpoint/2010/main" val="3898607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97CBC6ED-109B-4B9F-BEB1-BD4426D28A3A}" type="datetime1">
              <a:rPr lang="fr-FR" smtClean="0"/>
              <a:t>13/06/2024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C38CE2-D36F-4B9B-9204-BBE98EC52859}" type="slidenum">
              <a:rPr lang="fr-FR" smtClean="0"/>
              <a:t>‹N°›</a:t>
            </a:fld>
            <a:endParaRPr lang="fr-FR"/>
          </a:p>
        </p:txBody>
      </p:sp>
    </p:spTree>
    <p:extLst>
      <p:ext uri="{BB962C8B-B14F-4D97-AF65-F5344CB8AC3E}">
        <p14:creationId xmlns:p14="http://schemas.microsoft.com/office/powerpoint/2010/main" val="304911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E55879D3-6FF1-471C-9FD6-B28C7561DA0D}" type="datetime1">
              <a:rPr lang="fr-FR" smtClean="0"/>
              <a:t>13/06/2024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C38CE2-D36F-4B9B-9204-BBE98EC52859}" type="slidenum">
              <a:rPr lang="fr-FR" smtClean="0"/>
              <a:t>‹N°›</a:t>
            </a:fld>
            <a:endParaRPr lang="fr-FR"/>
          </a:p>
        </p:txBody>
      </p:sp>
    </p:spTree>
    <p:extLst>
      <p:ext uri="{BB962C8B-B14F-4D97-AF65-F5344CB8AC3E}">
        <p14:creationId xmlns:p14="http://schemas.microsoft.com/office/powerpoint/2010/main" val="226165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9281E053-FF84-4BBD-95DC-25A35B2A90BD}" type="datetime1">
              <a:rPr lang="fr-FR" smtClean="0"/>
              <a:t>13/06/2024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C38CE2-D36F-4B9B-9204-BBE98EC52859}" type="slidenum">
              <a:rPr lang="fr-FR" smtClean="0"/>
              <a:t>‹N°›</a:t>
            </a:fld>
            <a:endParaRPr lang="fr-FR"/>
          </a:p>
        </p:txBody>
      </p:sp>
    </p:spTree>
    <p:extLst>
      <p:ext uri="{BB962C8B-B14F-4D97-AF65-F5344CB8AC3E}">
        <p14:creationId xmlns:p14="http://schemas.microsoft.com/office/powerpoint/2010/main" val="727995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E6547ED5-5D00-4177-88F4-312590EBF660}" type="datetime1">
              <a:rPr lang="fr-FR" smtClean="0"/>
              <a:t>13/06/2024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5C38CE2-D36F-4B9B-9204-BBE98EC52859}" type="slidenum">
              <a:rPr lang="fr-FR" smtClean="0"/>
              <a:t>‹N°›</a:t>
            </a:fld>
            <a:endParaRPr lang="fr-FR"/>
          </a:p>
        </p:txBody>
      </p:sp>
    </p:spTree>
    <p:extLst>
      <p:ext uri="{BB962C8B-B14F-4D97-AF65-F5344CB8AC3E}">
        <p14:creationId xmlns:p14="http://schemas.microsoft.com/office/powerpoint/2010/main" val="3919360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D16E1324-F157-4AE1-9B23-FBD10F4172FD}" type="datetime1">
              <a:rPr lang="fr-FR" smtClean="0"/>
              <a:t>13/06/2024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5C38CE2-D36F-4B9B-9204-BBE98EC52859}" type="slidenum">
              <a:rPr lang="fr-FR" smtClean="0"/>
              <a:t>‹N°›</a:t>
            </a:fld>
            <a:endParaRPr lang="fr-FR"/>
          </a:p>
        </p:txBody>
      </p:sp>
    </p:spTree>
    <p:extLst>
      <p:ext uri="{BB962C8B-B14F-4D97-AF65-F5344CB8AC3E}">
        <p14:creationId xmlns:p14="http://schemas.microsoft.com/office/powerpoint/2010/main" val="2775478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56EBFD6-EB5B-472E-BFEF-95CC953A862F}" type="datetime1">
              <a:rPr lang="fr-FR" smtClean="0"/>
              <a:t>13/06/2024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5C38CE2-D36F-4B9B-9204-BBE98EC52859}" type="slidenum">
              <a:rPr lang="fr-FR" smtClean="0"/>
              <a:t>‹N°›</a:t>
            </a:fld>
            <a:endParaRPr lang="fr-FR"/>
          </a:p>
        </p:txBody>
      </p:sp>
    </p:spTree>
    <p:extLst>
      <p:ext uri="{BB962C8B-B14F-4D97-AF65-F5344CB8AC3E}">
        <p14:creationId xmlns:p14="http://schemas.microsoft.com/office/powerpoint/2010/main" val="119713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656B78F0-EC15-40BE-B147-B04CF3BDD324}" type="datetime1">
              <a:rPr lang="fr-FR" smtClean="0"/>
              <a:t>13/06/2024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C38CE2-D36F-4B9B-9204-BBE98EC52859}" type="slidenum">
              <a:rPr lang="fr-FR" smtClean="0"/>
              <a:t>‹N°›</a:t>
            </a:fld>
            <a:endParaRPr lang="fr-FR"/>
          </a:p>
        </p:txBody>
      </p:sp>
    </p:spTree>
    <p:extLst>
      <p:ext uri="{BB962C8B-B14F-4D97-AF65-F5344CB8AC3E}">
        <p14:creationId xmlns:p14="http://schemas.microsoft.com/office/powerpoint/2010/main" val="3805968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99C47DBD-D13C-460F-8CCA-6E46F390B2C2}" type="datetime1">
              <a:rPr lang="fr-FR" smtClean="0"/>
              <a:t>13/06/2024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C38CE2-D36F-4B9B-9204-BBE98EC52859}" type="slidenum">
              <a:rPr lang="fr-FR" smtClean="0"/>
              <a:t>‹N°›</a:t>
            </a:fld>
            <a:endParaRPr lang="fr-FR"/>
          </a:p>
        </p:txBody>
      </p:sp>
    </p:spTree>
    <p:extLst>
      <p:ext uri="{BB962C8B-B14F-4D97-AF65-F5344CB8AC3E}">
        <p14:creationId xmlns:p14="http://schemas.microsoft.com/office/powerpoint/2010/main" val="2128452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6AE4CD-EA35-4DC3-8905-C7B294CA45B3}" type="datetime1">
              <a:rPr lang="fr-FR" smtClean="0"/>
              <a:t>13/06/2024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C38CE2-D36F-4B9B-9204-BBE98EC52859}" type="slidenum">
              <a:rPr lang="fr-FR" smtClean="0"/>
              <a:t>‹N°›</a:t>
            </a:fld>
            <a:endParaRPr lang="fr-FR"/>
          </a:p>
        </p:txBody>
      </p:sp>
    </p:spTree>
    <p:extLst>
      <p:ext uri="{BB962C8B-B14F-4D97-AF65-F5344CB8AC3E}">
        <p14:creationId xmlns:p14="http://schemas.microsoft.com/office/powerpoint/2010/main" val="2262946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customXml" Target="../ink/ink4.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1860923" y="395925"/>
            <a:ext cx="6048672" cy="646331"/>
          </a:xfrm>
          <a:prstGeom prst="rect">
            <a:avLst/>
          </a:prstGeom>
          <a:noFill/>
          <a:ln>
            <a:noFill/>
          </a:ln>
          <a:effectLst/>
        </p:spPr>
        <p:txBody>
          <a:bodyPr wrap="square" rtlCol="1">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b="1" dirty="0"/>
              <a:t>Université Hassan 2–  Casablanca</a:t>
            </a:r>
          </a:p>
          <a:p>
            <a:pPr algn="ctr"/>
            <a:r>
              <a:rPr lang="fr-FR" b="1" dirty="0">
                <a:solidFill>
                  <a:srgbClr val="0070C0"/>
                </a:solidFill>
              </a:rPr>
              <a:t>E</a:t>
            </a:r>
            <a:r>
              <a:rPr lang="fr-FR" b="1" dirty="0"/>
              <a:t>cole </a:t>
            </a:r>
            <a:r>
              <a:rPr lang="fr-FR" b="1" dirty="0">
                <a:solidFill>
                  <a:srgbClr val="0070C0"/>
                </a:solidFill>
              </a:rPr>
              <a:t>N</a:t>
            </a:r>
            <a:r>
              <a:rPr lang="fr-FR" b="1" dirty="0"/>
              <a:t>ationale </a:t>
            </a:r>
            <a:r>
              <a:rPr lang="fr-FR" b="1" dirty="0">
                <a:solidFill>
                  <a:srgbClr val="0070C0"/>
                </a:solidFill>
              </a:rPr>
              <a:t>S</a:t>
            </a:r>
            <a:r>
              <a:rPr lang="fr-FR" b="1" dirty="0"/>
              <a:t>upérieur d’</a:t>
            </a:r>
            <a:r>
              <a:rPr lang="fr-FR" b="1" dirty="0">
                <a:solidFill>
                  <a:srgbClr val="0070C0"/>
                </a:solidFill>
              </a:rPr>
              <a:t>A</a:t>
            </a:r>
            <a:r>
              <a:rPr lang="fr-FR" b="1" dirty="0"/>
              <a:t>rt et </a:t>
            </a:r>
            <a:r>
              <a:rPr lang="fr-FR" b="1" dirty="0">
                <a:solidFill>
                  <a:srgbClr val="0070C0"/>
                </a:solidFill>
              </a:rPr>
              <a:t>M</a:t>
            </a:r>
            <a:r>
              <a:rPr lang="fr-FR" b="1" dirty="0"/>
              <a:t>étiers</a:t>
            </a:r>
            <a:endParaRPr lang="en-US" dirty="0"/>
          </a:p>
        </p:txBody>
      </p:sp>
      <p:sp>
        <p:nvSpPr>
          <p:cNvPr id="8" name="Rectangle 7"/>
          <p:cNvSpPr/>
          <p:nvPr/>
        </p:nvSpPr>
        <p:spPr>
          <a:xfrm>
            <a:off x="-25228" y="1412776"/>
            <a:ext cx="9169227" cy="546185"/>
          </a:xfrm>
          <a:prstGeom prst="rect">
            <a:avLst/>
          </a:prstGeom>
          <a:solidFill>
            <a:schemeClr val="accent1">
              <a:lumMod val="75000"/>
            </a:schemeClr>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1" name="ZoneTexte 10"/>
          <p:cNvSpPr txBox="1">
            <a:spLocks noChangeArrowheads="1"/>
          </p:cNvSpPr>
          <p:nvPr/>
        </p:nvSpPr>
        <p:spPr bwMode="auto">
          <a:xfrm>
            <a:off x="1795789" y="1446528"/>
            <a:ext cx="6192688" cy="400239"/>
          </a:xfrm>
          <a:prstGeom prst="rect">
            <a:avLst/>
          </a:prstGeom>
          <a:noFill/>
          <a:ln w="9525">
            <a:noFill/>
            <a:miter lim="800000"/>
            <a:headEnd/>
            <a:tailEnd/>
          </a:ln>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2000" b="1" i="1" dirty="0">
                <a:latin typeface="Times New Roman" pitchFamily="18" charset="0"/>
                <a:cs typeface="Times New Roman" pitchFamily="18" charset="0"/>
              </a:rPr>
              <a:t>Mini – Projet Outils Mathématiques pour l’ingénieur</a:t>
            </a:r>
          </a:p>
        </p:txBody>
      </p:sp>
      <p:sp>
        <p:nvSpPr>
          <p:cNvPr id="13" name="ZoneTexte 7"/>
          <p:cNvSpPr txBox="1"/>
          <p:nvPr/>
        </p:nvSpPr>
        <p:spPr>
          <a:xfrm>
            <a:off x="387779" y="2802757"/>
            <a:ext cx="8368442" cy="954107"/>
          </a:xfrm>
          <a:prstGeom prst="rect">
            <a:avLst/>
          </a:prstGeom>
          <a:noFill/>
          <a:ln w="28575">
            <a:solidFill>
              <a:schemeClr val="bg1"/>
            </a:solidFill>
          </a:ln>
          <a:effectLst/>
        </p:spPr>
        <p:txBody>
          <a:bodyPr wrap="square" rtlCol="1">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r>
              <a:rPr lang="fr-FR" sz="2800" dirty="0">
                <a:solidFill>
                  <a:schemeClr val="tx1">
                    <a:lumMod val="50000"/>
                    <a:lumOff val="50000"/>
                  </a:schemeClr>
                </a:solidFill>
                <a:latin typeface="Georgia" pitchFamily="18" charset="0"/>
              </a:rPr>
              <a:t>Automate de la reconnaissance des caractères manuscrits</a:t>
            </a:r>
            <a:endParaRPr lang="ar-MA" sz="2800" dirty="0">
              <a:solidFill>
                <a:schemeClr val="tx1">
                  <a:lumMod val="50000"/>
                  <a:lumOff val="50000"/>
                </a:schemeClr>
              </a:solidFill>
              <a:latin typeface="Georgia" pitchFamily="18" charset="0"/>
            </a:endParaRPr>
          </a:p>
        </p:txBody>
      </p:sp>
      <p:sp>
        <p:nvSpPr>
          <p:cNvPr id="14" name="Text Box 11"/>
          <p:cNvSpPr txBox="1">
            <a:spLocks noChangeArrowheads="1"/>
          </p:cNvSpPr>
          <p:nvPr/>
        </p:nvSpPr>
        <p:spPr bwMode="auto">
          <a:xfrm>
            <a:off x="71399" y="4271181"/>
            <a:ext cx="3396043" cy="1526229"/>
          </a:xfrm>
          <a:prstGeom prst="rect">
            <a:avLst/>
          </a:prstGeom>
          <a:noFill/>
          <a:ln w="9525">
            <a:noFill/>
            <a:miter lim="800000"/>
            <a:headEnd/>
            <a:tailEnd/>
          </a:ln>
          <a:effectLst/>
        </p:spPr>
        <p:txBody>
          <a:bodyPr wrap="square" lIns="91418" tIns="45709" rIns="91418" bIns="45709">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spcBef>
                <a:spcPct val="50000"/>
              </a:spcBef>
              <a:defRPr/>
            </a:pPr>
            <a:r>
              <a:rPr kumimoji="1" lang="fr-FR" sz="2400" b="1" kern="0" dirty="0">
                <a:effectLst>
                  <a:outerShdw blurRad="38100" dist="38100" dir="2700000" algn="tl">
                    <a:srgbClr val="000000">
                      <a:alpha val="43137"/>
                    </a:srgbClr>
                  </a:outerShdw>
                </a:effectLst>
                <a:latin typeface="Garamond" pitchFamily="18" charset="0"/>
              </a:rPr>
              <a:t>      </a:t>
            </a:r>
            <a:r>
              <a:rPr kumimoji="1" lang="fr-FR" sz="2400" b="1" kern="0" dirty="0">
                <a:solidFill>
                  <a:srgbClr val="002060"/>
                </a:solidFill>
                <a:effectLst>
                  <a:outerShdw blurRad="38100" dist="38100" dir="2700000" algn="tl">
                    <a:srgbClr val="000000">
                      <a:alpha val="43137"/>
                    </a:srgbClr>
                  </a:outerShdw>
                </a:effectLst>
                <a:latin typeface="Garamond" pitchFamily="18" charset="0"/>
              </a:rPr>
              <a:t>Présenté par :</a:t>
            </a:r>
          </a:p>
          <a:p>
            <a:pPr lvl="1" algn="l">
              <a:lnSpc>
                <a:spcPct val="150000"/>
              </a:lnSpc>
              <a:buSzPct val="85000"/>
            </a:pPr>
            <a:r>
              <a:rPr kumimoji="1" lang="fr-FR" sz="1600" b="1" kern="0" dirty="0">
                <a:solidFill>
                  <a:schemeClr val="tx1"/>
                </a:solidFill>
                <a:latin typeface="Garamond" pitchFamily="18" charset="0"/>
              </a:rPr>
              <a:t> </a:t>
            </a:r>
            <a:r>
              <a:rPr kumimoji="1" lang="fr-FR" sz="2000" b="1" kern="0" dirty="0">
                <a:solidFill>
                  <a:schemeClr val="tx1"/>
                </a:solidFill>
                <a:latin typeface="Garamond" pitchFamily="18" charset="0"/>
              </a:rPr>
              <a:t>ACHKHITY Yassine</a:t>
            </a:r>
          </a:p>
          <a:p>
            <a:pPr lvl="1" algn="l">
              <a:lnSpc>
                <a:spcPct val="150000"/>
              </a:lnSpc>
              <a:buSzPct val="85000"/>
            </a:pPr>
            <a:r>
              <a:rPr kumimoji="1" lang="fr-FR" sz="2000" b="1" kern="0" dirty="0">
                <a:solidFill>
                  <a:schemeClr val="tx1"/>
                </a:solidFill>
                <a:latin typeface="Garamond" pitchFamily="18" charset="0"/>
              </a:rPr>
              <a:t>KHAIDER </a:t>
            </a:r>
            <a:r>
              <a:rPr kumimoji="1" lang="fr-FR" sz="2000" b="1" kern="0" dirty="0">
                <a:latin typeface="Garamond" pitchFamily="18" charset="0"/>
              </a:rPr>
              <a:t>Brahim</a:t>
            </a:r>
            <a:endParaRPr kumimoji="1" lang="fr-FR" sz="1600" b="1" kern="0" dirty="0">
              <a:solidFill>
                <a:schemeClr val="tx1"/>
              </a:solidFill>
              <a:latin typeface="Garamond" pitchFamily="18" charset="0"/>
            </a:endParaRPr>
          </a:p>
        </p:txBody>
      </p:sp>
      <p:sp>
        <p:nvSpPr>
          <p:cNvPr id="15" name="Text Box 11"/>
          <p:cNvSpPr txBox="1">
            <a:spLocks noChangeArrowheads="1"/>
          </p:cNvSpPr>
          <p:nvPr/>
        </p:nvSpPr>
        <p:spPr bwMode="auto">
          <a:xfrm>
            <a:off x="4885259" y="4240402"/>
            <a:ext cx="4258741" cy="1596440"/>
          </a:xfrm>
          <a:prstGeom prst="rect">
            <a:avLst/>
          </a:prstGeom>
          <a:noFill/>
          <a:ln w="9525">
            <a:noFill/>
            <a:miter lim="800000"/>
            <a:headEnd/>
            <a:tailEnd/>
          </a:ln>
          <a:effectLst/>
        </p:spPr>
        <p:txBody>
          <a:bodyPr wrap="square" lIns="91418" tIns="45709" rIns="91418" bIns="45709">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spcBef>
                <a:spcPct val="50000"/>
              </a:spcBef>
              <a:defRPr/>
            </a:pPr>
            <a:r>
              <a:rPr kumimoji="1" lang="fr-FR" sz="2400" b="1" kern="0" dirty="0">
                <a:solidFill>
                  <a:srgbClr val="002060"/>
                </a:solidFill>
                <a:effectLst>
                  <a:outerShdw blurRad="38100" dist="38100" dir="2700000" algn="tl">
                    <a:srgbClr val="000000">
                      <a:alpha val="43137"/>
                    </a:srgbClr>
                  </a:outerShdw>
                </a:effectLst>
                <a:latin typeface="Garamond" pitchFamily="18" charset="0"/>
              </a:rPr>
              <a:t>Sous la direction de :</a:t>
            </a:r>
          </a:p>
          <a:p>
            <a:pPr algn="l">
              <a:lnSpc>
                <a:spcPct val="150000"/>
              </a:lnSpc>
              <a:spcBef>
                <a:spcPct val="50000"/>
              </a:spcBef>
              <a:defRPr/>
            </a:pPr>
            <a:r>
              <a:rPr kumimoji="1" lang="fr-FR" sz="1600" b="1" kern="0" dirty="0">
                <a:latin typeface="Garamond" pitchFamily="18" charset="0"/>
              </a:rPr>
              <a:t>M. KAMOUSS Abdessamad (ENSAM-C)</a:t>
            </a:r>
          </a:p>
          <a:p>
            <a:pPr algn="l">
              <a:lnSpc>
                <a:spcPct val="150000"/>
              </a:lnSpc>
              <a:spcBef>
                <a:spcPct val="50000"/>
              </a:spcBef>
              <a:defRPr/>
            </a:pPr>
            <a:r>
              <a:rPr kumimoji="1" lang="fr-FR" sz="1600" b="1" kern="0" dirty="0">
                <a:latin typeface="Garamond" pitchFamily="18" charset="0"/>
              </a:rPr>
              <a:t>M. LAAZAIZ </a:t>
            </a:r>
            <a:r>
              <a:rPr kumimoji="1" lang="fr-FR" sz="1600" b="1" kern="0" dirty="0" err="1">
                <a:latin typeface="Garamond" pitchFamily="18" charset="0"/>
              </a:rPr>
              <a:t>Samih</a:t>
            </a:r>
            <a:r>
              <a:rPr kumimoji="1" lang="fr-FR" sz="1600" b="1" kern="0" dirty="0">
                <a:latin typeface="Garamond" pitchFamily="18" charset="0"/>
              </a:rPr>
              <a:t> (ENSAM-C)</a:t>
            </a:r>
          </a:p>
        </p:txBody>
      </p:sp>
      <p:sp>
        <p:nvSpPr>
          <p:cNvPr id="16" name="ZoneTexte 15"/>
          <p:cNvSpPr txBox="1"/>
          <p:nvPr/>
        </p:nvSpPr>
        <p:spPr>
          <a:xfrm>
            <a:off x="2862668" y="6356350"/>
            <a:ext cx="3240360" cy="338554"/>
          </a:xfrm>
          <a:prstGeom prst="rect">
            <a:avLst/>
          </a:prstGeom>
          <a:noFill/>
        </p:spPr>
        <p:txBody>
          <a:bodyPr wrap="square" rtlCol="0">
            <a:spAutoFit/>
          </a:bodyPr>
          <a:lstStyle/>
          <a:p>
            <a:pPr algn="ctr"/>
            <a:r>
              <a:rPr lang="fr-FR" sz="1600" dirty="0"/>
              <a:t>Année universitaire 2023-2024</a:t>
            </a:r>
          </a:p>
        </p:txBody>
      </p:sp>
      <p:sp>
        <p:nvSpPr>
          <p:cNvPr id="2" name="Espace réservé du numéro de diapositive 1"/>
          <p:cNvSpPr>
            <a:spLocks noGrp="1"/>
          </p:cNvSpPr>
          <p:nvPr>
            <p:ph type="sldNum" sz="quarter" idx="12"/>
          </p:nvPr>
        </p:nvSpPr>
        <p:spPr/>
        <p:txBody>
          <a:bodyPr/>
          <a:lstStyle/>
          <a:p>
            <a:fld id="{C5C38CE2-D36F-4B9B-9204-BBE98EC52859}" type="slidenum">
              <a:rPr lang="fr-FR" smtClean="0"/>
              <a:t>1</a:t>
            </a:fld>
            <a:endParaRPr lang="fr-FR" dirty="0"/>
          </a:p>
        </p:txBody>
      </p:sp>
      <p:pic>
        <p:nvPicPr>
          <p:cNvPr id="5" name="Image 4">
            <a:extLst>
              <a:ext uri="{FF2B5EF4-FFF2-40B4-BE49-F238E27FC236}">
                <a16:creationId xmlns:a16="http://schemas.microsoft.com/office/drawing/2014/main" id="{F991A2E9-1C6B-2C5A-09BD-1FA9662B3B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92" y="190326"/>
            <a:ext cx="2581631" cy="934418"/>
          </a:xfrm>
          <a:prstGeom prst="rect">
            <a:avLst/>
          </a:prstGeom>
        </p:spPr>
      </p:pic>
    </p:spTree>
    <p:extLst>
      <p:ext uri="{BB962C8B-B14F-4D97-AF65-F5344CB8AC3E}">
        <p14:creationId xmlns:p14="http://schemas.microsoft.com/office/powerpoint/2010/main" val="530193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2522366" y="44624"/>
            <a:ext cx="2049633" cy="751242"/>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n w="0"/>
                <a:solidFill>
                  <a:schemeClr val="accent1"/>
                </a:solidFill>
                <a:effectLst>
                  <a:outerShdw blurRad="38100" dist="25400" dir="5400000" algn="ctr" rotWithShape="0">
                    <a:srgbClr val="6E747A">
                      <a:alpha val="43000"/>
                    </a:srgbClr>
                  </a:outerShdw>
                </a:effectLst>
                <a:latin typeface="Century" pitchFamily="18" charset="0"/>
              </a:rPr>
              <a:t>Phase Initiale</a:t>
            </a:r>
          </a:p>
        </p:txBody>
      </p:sp>
      <p:sp>
        <p:nvSpPr>
          <p:cNvPr id="8" name="Rectangle à coins arrondis 7"/>
          <p:cNvSpPr/>
          <p:nvPr/>
        </p:nvSpPr>
        <p:spPr>
          <a:xfrm>
            <a:off x="107504" y="44623"/>
            <a:ext cx="2304256" cy="818041"/>
          </a:xfrm>
          <a:prstGeom prst="roundRect">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lumMod val="85000"/>
                  </a:schemeClr>
                </a:solidFill>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6350" y="873117"/>
            <a:ext cx="4316217"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a:latin typeface="Garamond" pitchFamily="18" charset="0"/>
              </a:rPr>
              <a:t>Etat</a:t>
            </a:r>
          </a:p>
        </p:txBody>
      </p:sp>
      <p:sp>
        <p:nvSpPr>
          <p:cNvPr id="11" name="Espace réservé du numéro de diapositive 10"/>
          <p:cNvSpPr>
            <a:spLocks noGrp="1"/>
          </p:cNvSpPr>
          <p:nvPr>
            <p:ph type="sldNum" sz="quarter" idx="12"/>
          </p:nvPr>
        </p:nvSpPr>
        <p:spPr/>
        <p:txBody>
          <a:bodyPr/>
          <a:lstStyle/>
          <a:p>
            <a:fld id="{C5C38CE2-D36F-4B9B-9204-BBE98EC52859}" type="slidenum">
              <a:rPr lang="fr-FR" smtClean="0"/>
              <a:t>10</a:t>
            </a:fld>
            <a:endParaRPr lang="fr-FR"/>
          </a:p>
        </p:txBody>
      </p:sp>
      <p:sp>
        <p:nvSpPr>
          <p:cNvPr id="12" name="Rectangle à coins arrondis 5">
            <a:extLst>
              <a:ext uri="{FF2B5EF4-FFF2-40B4-BE49-F238E27FC236}">
                <a16:creationId xmlns:a16="http://schemas.microsoft.com/office/drawing/2014/main" id="{6ED15739-CE1E-3992-B9EF-70DC56BE5B7A}"/>
              </a:ext>
            </a:extLst>
          </p:cNvPr>
          <p:cNvSpPr/>
          <p:nvPr/>
        </p:nvSpPr>
        <p:spPr>
          <a:xfrm>
            <a:off x="4644008" y="32695"/>
            <a:ext cx="2261752" cy="751241"/>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Techniques de reconnaissances </a:t>
            </a:r>
          </a:p>
        </p:txBody>
      </p:sp>
      <p:sp>
        <p:nvSpPr>
          <p:cNvPr id="13" name="Rectangle à coins arrondis 6">
            <a:extLst>
              <a:ext uri="{FF2B5EF4-FFF2-40B4-BE49-F238E27FC236}">
                <a16:creationId xmlns:a16="http://schemas.microsoft.com/office/drawing/2014/main" id="{2293DC82-9533-232E-BAB3-91EB349D126B}"/>
              </a:ext>
            </a:extLst>
          </p:cNvPr>
          <p:cNvSpPr/>
          <p:nvPr/>
        </p:nvSpPr>
        <p:spPr>
          <a:xfrm>
            <a:off x="6977768" y="44624"/>
            <a:ext cx="2058728" cy="73931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Phase Application</a:t>
            </a:r>
          </a:p>
        </p:txBody>
      </p:sp>
      <p:pic>
        <p:nvPicPr>
          <p:cNvPr id="15" name="Image 14">
            <a:extLst>
              <a:ext uri="{FF2B5EF4-FFF2-40B4-BE49-F238E27FC236}">
                <a16:creationId xmlns:a16="http://schemas.microsoft.com/office/drawing/2014/main" id="{C2C47F55-0C7F-629C-8A7B-2835AF1ED1B2}"/>
              </a:ext>
            </a:extLst>
          </p:cNvPr>
          <p:cNvPicPr>
            <a:picLocks noChangeAspect="1"/>
          </p:cNvPicPr>
          <p:nvPr/>
        </p:nvPicPr>
        <p:blipFill>
          <a:blip r:embed="rId3"/>
          <a:stretch>
            <a:fillRect/>
          </a:stretch>
        </p:blipFill>
        <p:spPr>
          <a:xfrm>
            <a:off x="107504" y="1434417"/>
            <a:ext cx="3865439" cy="5287058"/>
          </a:xfrm>
          <a:prstGeom prst="rect">
            <a:avLst/>
          </a:prstGeom>
        </p:spPr>
      </p:pic>
      <p:sp>
        <p:nvSpPr>
          <p:cNvPr id="16" name="ZoneTexte 15">
            <a:extLst>
              <a:ext uri="{FF2B5EF4-FFF2-40B4-BE49-F238E27FC236}">
                <a16:creationId xmlns:a16="http://schemas.microsoft.com/office/drawing/2014/main" id="{1D420025-9EFB-BE15-14FC-59B8A3CDC28E}"/>
              </a:ext>
            </a:extLst>
          </p:cNvPr>
          <p:cNvSpPr txBox="1"/>
          <p:nvPr/>
        </p:nvSpPr>
        <p:spPr>
          <a:xfrm>
            <a:off x="4298469" y="2276872"/>
            <a:ext cx="4316217"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La classe </a:t>
            </a:r>
            <a:r>
              <a:rPr lang="fr-FR" b="1" dirty="0"/>
              <a:t>Etat </a:t>
            </a:r>
            <a:r>
              <a:rPr lang="fr-FR" dirty="0"/>
              <a:t>représente un état dans un automate, avec </a:t>
            </a:r>
            <a:r>
              <a:rPr lang="fr-FR" b="1" dirty="0"/>
              <a:t>un nom unique </a:t>
            </a:r>
            <a:r>
              <a:rPr lang="fr-FR" dirty="0"/>
              <a:t>et la possibilité d'être marqué comme initial ou final. Chaque état peut avoir des transitions vers d'autres états. Les méthodes de la classe permettent d'ajouter ou de supprimer des transitions, de définir ou de vérifier le caractère initial ou final d'un état, ainsi que d'accéder et de modifier son nom et sa liste de transitions.</a:t>
            </a:r>
          </a:p>
        </p:txBody>
      </p:sp>
    </p:spTree>
    <p:extLst>
      <p:ext uri="{BB962C8B-B14F-4D97-AF65-F5344CB8AC3E}">
        <p14:creationId xmlns:p14="http://schemas.microsoft.com/office/powerpoint/2010/main" val="70217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2514388" y="44624"/>
            <a:ext cx="2049633" cy="751242"/>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n w="0"/>
                <a:solidFill>
                  <a:schemeClr val="accent1"/>
                </a:solidFill>
                <a:effectLst>
                  <a:outerShdw blurRad="38100" dist="25400" dir="5400000" algn="ctr" rotWithShape="0">
                    <a:srgbClr val="6E747A">
                      <a:alpha val="43000"/>
                    </a:srgbClr>
                  </a:outerShdw>
                </a:effectLst>
                <a:latin typeface="Century" pitchFamily="18" charset="0"/>
              </a:rPr>
              <a:t>Phase Initiale</a:t>
            </a:r>
          </a:p>
        </p:txBody>
      </p:sp>
      <p:sp>
        <p:nvSpPr>
          <p:cNvPr id="8" name="Rectangle à coins arrondis 7"/>
          <p:cNvSpPr/>
          <p:nvPr/>
        </p:nvSpPr>
        <p:spPr>
          <a:xfrm>
            <a:off x="107504" y="44623"/>
            <a:ext cx="2304256" cy="818041"/>
          </a:xfrm>
          <a:prstGeom prst="roundRect">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lumMod val="85000"/>
                  </a:schemeClr>
                </a:solidFill>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6350" y="873117"/>
            <a:ext cx="4316217"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a:latin typeface="Garamond" pitchFamily="18" charset="0"/>
              </a:rPr>
              <a:t>Transition</a:t>
            </a:r>
          </a:p>
        </p:txBody>
      </p:sp>
      <p:sp>
        <p:nvSpPr>
          <p:cNvPr id="11" name="Espace réservé du numéro de diapositive 10"/>
          <p:cNvSpPr>
            <a:spLocks noGrp="1"/>
          </p:cNvSpPr>
          <p:nvPr>
            <p:ph type="sldNum" sz="quarter" idx="12"/>
          </p:nvPr>
        </p:nvSpPr>
        <p:spPr/>
        <p:txBody>
          <a:bodyPr/>
          <a:lstStyle/>
          <a:p>
            <a:fld id="{C5C38CE2-D36F-4B9B-9204-BBE98EC52859}" type="slidenum">
              <a:rPr lang="fr-FR" smtClean="0"/>
              <a:t>11</a:t>
            </a:fld>
            <a:endParaRPr lang="fr-FR"/>
          </a:p>
        </p:txBody>
      </p:sp>
      <p:sp>
        <p:nvSpPr>
          <p:cNvPr id="5" name="Rectangle à coins arrondis 5">
            <a:extLst>
              <a:ext uri="{FF2B5EF4-FFF2-40B4-BE49-F238E27FC236}">
                <a16:creationId xmlns:a16="http://schemas.microsoft.com/office/drawing/2014/main" id="{45FADB09-9B57-F877-30D2-7EA1EDA2DC84}"/>
              </a:ext>
            </a:extLst>
          </p:cNvPr>
          <p:cNvSpPr/>
          <p:nvPr/>
        </p:nvSpPr>
        <p:spPr>
          <a:xfrm>
            <a:off x="4644008" y="32695"/>
            <a:ext cx="2261752" cy="751241"/>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Techniques de reconnaissances </a:t>
            </a:r>
          </a:p>
        </p:txBody>
      </p:sp>
      <p:sp>
        <p:nvSpPr>
          <p:cNvPr id="12" name="Rectangle à coins arrondis 6">
            <a:extLst>
              <a:ext uri="{FF2B5EF4-FFF2-40B4-BE49-F238E27FC236}">
                <a16:creationId xmlns:a16="http://schemas.microsoft.com/office/drawing/2014/main" id="{85A4FC8D-1A5C-1E03-396C-DF7952131E47}"/>
              </a:ext>
            </a:extLst>
          </p:cNvPr>
          <p:cNvSpPr/>
          <p:nvPr/>
        </p:nvSpPr>
        <p:spPr>
          <a:xfrm>
            <a:off x="6977768" y="44624"/>
            <a:ext cx="2058728" cy="73931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Phase Application</a:t>
            </a:r>
          </a:p>
        </p:txBody>
      </p:sp>
      <p:pic>
        <p:nvPicPr>
          <p:cNvPr id="14" name="Image 13">
            <a:extLst>
              <a:ext uri="{FF2B5EF4-FFF2-40B4-BE49-F238E27FC236}">
                <a16:creationId xmlns:a16="http://schemas.microsoft.com/office/drawing/2014/main" id="{722576ED-2DED-C7D2-D3DC-C8C9095DDD76}"/>
              </a:ext>
            </a:extLst>
          </p:cNvPr>
          <p:cNvPicPr>
            <a:picLocks noChangeAspect="1"/>
          </p:cNvPicPr>
          <p:nvPr/>
        </p:nvPicPr>
        <p:blipFill>
          <a:blip r:embed="rId3"/>
          <a:stretch>
            <a:fillRect/>
          </a:stretch>
        </p:blipFill>
        <p:spPr>
          <a:xfrm>
            <a:off x="3882384" y="2083470"/>
            <a:ext cx="5187275" cy="3732486"/>
          </a:xfrm>
          <a:prstGeom prst="rect">
            <a:avLst/>
          </a:prstGeom>
          <a:ln>
            <a:noFill/>
          </a:ln>
          <a:effectLst>
            <a:outerShdw blurRad="292100" dist="139700" dir="2700000" algn="tl" rotWithShape="0">
              <a:srgbClr val="333333">
                <a:alpha val="65000"/>
              </a:srgbClr>
            </a:outerShdw>
          </a:effectLst>
        </p:spPr>
      </p:pic>
      <p:sp>
        <p:nvSpPr>
          <p:cNvPr id="15" name="ZoneTexte 14">
            <a:extLst>
              <a:ext uri="{FF2B5EF4-FFF2-40B4-BE49-F238E27FC236}">
                <a16:creationId xmlns:a16="http://schemas.microsoft.com/office/drawing/2014/main" id="{1DF55B50-5AAD-359A-7E1D-584D2C4591D9}"/>
              </a:ext>
            </a:extLst>
          </p:cNvPr>
          <p:cNvSpPr txBox="1"/>
          <p:nvPr/>
        </p:nvSpPr>
        <p:spPr>
          <a:xfrm>
            <a:off x="123403" y="1608972"/>
            <a:ext cx="3709917" cy="480131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La classe </a:t>
            </a:r>
            <a:r>
              <a:rPr lang="fr-FR" b="1" dirty="0"/>
              <a:t>Transition</a:t>
            </a:r>
            <a:r>
              <a:rPr lang="fr-FR" dirty="0"/>
              <a:t> représente une transition entre deux états dans un automate, définie par un état source, un symbole et un état de destination. Les méthodes de la classe permettent d'accéder et de modifier ces différents éléments. Le constructeur initialise une transition avec les états source et destination ainsi que le symbole associé.</a:t>
            </a:r>
          </a:p>
          <a:p>
            <a:r>
              <a:rPr lang="fr-FR" dirty="0"/>
              <a:t>La méthode </a:t>
            </a:r>
            <a:r>
              <a:rPr lang="fr-FR" i="1" dirty="0"/>
              <a:t>__</a:t>
            </a:r>
            <a:r>
              <a:rPr lang="fr-FR" i="1" dirty="0" err="1"/>
              <a:t>repr</a:t>
            </a:r>
            <a:r>
              <a:rPr lang="fr-FR" i="1" dirty="0"/>
              <a:t>__</a:t>
            </a:r>
            <a:r>
              <a:rPr lang="fr-FR" dirty="0"/>
              <a:t>retourne une représentation sous forme de chaîne de caractères de la transition. Les autres méthodes permettent d'accéder et de modifier l'état source, le symbole et l'état de destination de la transition.</a:t>
            </a:r>
          </a:p>
        </p:txBody>
      </p:sp>
    </p:spTree>
    <p:extLst>
      <p:ext uri="{BB962C8B-B14F-4D97-AF65-F5344CB8AC3E}">
        <p14:creationId xmlns:p14="http://schemas.microsoft.com/office/powerpoint/2010/main" val="1390213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2522366" y="44624"/>
            <a:ext cx="2049633" cy="751242"/>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n w="0"/>
                <a:solidFill>
                  <a:schemeClr val="accent1"/>
                </a:solidFill>
                <a:effectLst>
                  <a:outerShdw blurRad="38100" dist="25400" dir="5400000" algn="ctr" rotWithShape="0">
                    <a:srgbClr val="6E747A">
                      <a:alpha val="43000"/>
                    </a:srgbClr>
                  </a:outerShdw>
                </a:effectLst>
                <a:latin typeface="Century" pitchFamily="18" charset="0"/>
              </a:rPr>
              <a:t>Phase Initiale</a:t>
            </a:r>
          </a:p>
        </p:txBody>
      </p:sp>
      <p:sp>
        <p:nvSpPr>
          <p:cNvPr id="8" name="Rectangle à coins arrondis 7"/>
          <p:cNvSpPr/>
          <p:nvPr/>
        </p:nvSpPr>
        <p:spPr>
          <a:xfrm>
            <a:off x="107504" y="44623"/>
            <a:ext cx="2304256" cy="818041"/>
          </a:xfrm>
          <a:prstGeom prst="roundRect">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lumMod val="85000"/>
                  </a:schemeClr>
                </a:solidFill>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6350" y="873118"/>
            <a:ext cx="8310066" cy="40011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b="1" dirty="0">
                <a:latin typeface="Garamond" pitchFamily="18" charset="0"/>
              </a:rPr>
              <a:t>Méthodes développées dans la classe Automate dans la phase initiale</a:t>
            </a:r>
          </a:p>
        </p:txBody>
      </p:sp>
      <p:sp>
        <p:nvSpPr>
          <p:cNvPr id="11" name="Espace réservé du numéro de diapositive 10"/>
          <p:cNvSpPr>
            <a:spLocks noGrp="1"/>
          </p:cNvSpPr>
          <p:nvPr>
            <p:ph type="sldNum" sz="quarter" idx="12"/>
          </p:nvPr>
        </p:nvSpPr>
        <p:spPr/>
        <p:txBody>
          <a:bodyPr/>
          <a:lstStyle/>
          <a:p>
            <a:fld id="{C5C38CE2-D36F-4B9B-9204-BBE98EC52859}" type="slidenum">
              <a:rPr lang="fr-FR" smtClean="0"/>
              <a:t>12</a:t>
            </a:fld>
            <a:endParaRPr lang="fr-FR"/>
          </a:p>
        </p:txBody>
      </p:sp>
      <p:sp>
        <p:nvSpPr>
          <p:cNvPr id="12" name="Rectangle à coins arrondis 5">
            <a:extLst>
              <a:ext uri="{FF2B5EF4-FFF2-40B4-BE49-F238E27FC236}">
                <a16:creationId xmlns:a16="http://schemas.microsoft.com/office/drawing/2014/main" id="{EEAE4A55-E5DD-9E3F-F454-B82EE55436F7}"/>
              </a:ext>
            </a:extLst>
          </p:cNvPr>
          <p:cNvSpPr/>
          <p:nvPr/>
        </p:nvSpPr>
        <p:spPr>
          <a:xfrm>
            <a:off x="4644008" y="32695"/>
            <a:ext cx="2261752" cy="751241"/>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Techniques de reconnaissances </a:t>
            </a:r>
          </a:p>
        </p:txBody>
      </p:sp>
      <p:sp>
        <p:nvSpPr>
          <p:cNvPr id="13" name="Rectangle à coins arrondis 6">
            <a:extLst>
              <a:ext uri="{FF2B5EF4-FFF2-40B4-BE49-F238E27FC236}">
                <a16:creationId xmlns:a16="http://schemas.microsoft.com/office/drawing/2014/main" id="{AA70B67F-4A42-2830-13FE-60A019AD0A92}"/>
              </a:ext>
            </a:extLst>
          </p:cNvPr>
          <p:cNvSpPr/>
          <p:nvPr/>
        </p:nvSpPr>
        <p:spPr>
          <a:xfrm>
            <a:off x="6977768" y="44624"/>
            <a:ext cx="2058728" cy="73931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Phase Application</a:t>
            </a:r>
          </a:p>
        </p:txBody>
      </p:sp>
      <p:pic>
        <p:nvPicPr>
          <p:cNvPr id="15" name="Image 14">
            <a:extLst>
              <a:ext uri="{FF2B5EF4-FFF2-40B4-BE49-F238E27FC236}">
                <a16:creationId xmlns:a16="http://schemas.microsoft.com/office/drawing/2014/main" id="{8641FED1-148A-DF10-7498-4652154D2E53}"/>
              </a:ext>
            </a:extLst>
          </p:cNvPr>
          <p:cNvPicPr>
            <a:picLocks noChangeAspect="1"/>
          </p:cNvPicPr>
          <p:nvPr/>
        </p:nvPicPr>
        <p:blipFill>
          <a:blip r:embed="rId3"/>
          <a:stretch>
            <a:fillRect/>
          </a:stretch>
        </p:blipFill>
        <p:spPr>
          <a:xfrm>
            <a:off x="107504" y="1412033"/>
            <a:ext cx="4215063" cy="5239367"/>
          </a:xfrm>
          <a:prstGeom prst="rect">
            <a:avLst/>
          </a:prstGeom>
        </p:spPr>
      </p:pic>
      <p:pic>
        <p:nvPicPr>
          <p:cNvPr id="17" name="Image 16">
            <a:extLst>
              <a:ext uri="{FF2B5EF4-FFF2-40B4-BE49-F238E27FC236}">
                <a16:creationId xmlns:a16="http://schemas.microsoft.com/office/drawing/2014/main" id="{2A5297F3-6B9F-2A90-26A5-88F8555E4466}"/>
              </a:ext>
            </a:extLst>
          </p:cNvPr>
          <p:cNvPicPr>
            <a:picLocks noChangeAspect="1"/>
          </p:cNvPicPr>
          <p:nvPr/>
        </p:nvPicPr>
        <p:blipFill>
          <a:blip r:embed="rId4"/>
          <a:stretch>
            <a:fillRect/>
          </a:stretch>
        </p:blipFill>
        <p:spPr>
          <a:xfrm>
            <a:off x="5004048" y="1904787"/>
            <a:ext cx="3024336" cy="1555929"/>
          </a:xfrm>
          <a:prstGeom prst="rect">
            <a:avLst/>
          </a:prstGeom>
        </p:spPr>
      </p:pic>
      <p:pic>
        <p:nvPicPr>
          <p:cNvPr id="19" name="Image 18">
            <a:extLst>
              <a:ext uri="{FF2B5EF4-FFF2-40B4-BE49-F238E27FC236}">
                <a16:creationId xmlns:a16="http://schemas.microsoft.com/office/drawing/2014/main" id="{47556D81-A9C6-93E4-B8D7-6D03023002EE}"/>
              </a:ext>
            </a:extLst>
          </p:cNvPr>
          <p:cNvPicPr>
            <a:picLocks noChangeAspect="1"/>
          </p:cNvPicPr>
          <p:nvPr/>
        </p:nvPicPr>
        <p:blipFill>
          <a:blip r:embed="rId5"/>
          <a:stretch>
            <a:fillRect/>
          </a:stretch>
        </p:blipFill>
        <p:spPr>
          <a:xfrm>
            <a:off x="4570802" y="3861048"/>
            <a:ext cx="4239217" cy="1495634"/>
          </a:xfrm>
          <a:prstGeom prst="rect">
            <a:avLst/>
          </a:prstGeom>
        </p:spPr>
      </p:pic>
    </p:spTree>
    <p:extLst>
      <p:ext uri="{BB962C8B-B14F-4D97-AF65-F5344CB8AC3E}">
        <p14:creationId xmlns:p14="http://schemas.microsoft.com/office/powerpoint/2010/main" val="1607662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2522366" y="44624"/>
            <a:ext cx="2049633" cy="751242"/>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n w="0"/>
                <a:solidFill>
                  <a:schemeClr val="accent1"/>
                </a:solidFill>
                <a:effectLst>
                  <a:outerShdw blurRad="38100" dist="25400" dir="5400000" algn="ctr" rotWithShape="0">
                    <a:srgbClr val="6E747A">
                      <a:alpha val="43000"/>
                    </a:srgbClr>
                  </a:outerShdw>
                </a:effectLst>
                <a:latin typeface="Century" pitchFamily="18" charset="0"/>
              </a:rPr>
              <a:t>Phase Initiale</a:t>
            </a:r>
          </a:p>
        </p:txBody>
      </p:sp>
      <p:sp>
        <p:nvSpPr>
          <p:cNvPr id="8" name="Rectangle à coins arrondis 7"/>
          <p:cNvSpPr/>
          <p:nvPr/>
        </p:nvSpPr>
        <p:spPr>
          <a:xfrm>
            <a:off x="107504" y="44623"/>
            <a:ext cx="2304256" cy="818041"/>
          </a:xfrm>
          <a:prstGeom prst="roundRect">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lumMod val="85000"/>
                  </a:schemeClr>
                </a:solidFill>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6350" y="873117"/>
            <a:ext cx="4316217"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a:latin typeface="Garamond" pitchFamily="18" charset="0"/>
              </a:rPr>
              <a:t>Structure : Classe Automate</a:t>
            </a:r>
          </a:p>
        </p:txBody>
      </p:sp>
      <p:sp>
        <p:nvSpPr>
          <p:cNvPr id="11" name="Espace réservé du numéro de diapositive 10"/>
          <p:cNvSpPr>
            <a:spLocks noGrp="1"/>
          </p:cNvSpPr>
          <p:nvPr>
            <p:ph type="sldNum" sz="quarter" idx="12"/>
          </p:nvPr>
        </p:nvSpPr>
        <p:spPr/>
        <p:txBody>
          <a:bodyPr/>
          <a:lstStyle/>
          <a:p>
            <a:fld id="{C5C38CE2-D36F-4B9B-9204-BBE98EC52859}" type="slidenum">
              <a:rPr lang="fr-FR" smtClean="0"/>
              <a:t>13</a:t>
            </a:fld>
            <a:endParaRPr lang="fr-FR"/>
          </a:p>
        </p:txBody>
      </p:sp>
      <p:sp>
        <p:nvSpPr>
          <p:cNvPr id="3" name="Rectangle à coins arrondis 5">
            <a:extLst>
              <a:ext uri="{FF2B5EF4-FFF2-40B4-BE49-F238E27FC236}">
                <a16:creationId xmlns:a16="http://schemas.microsoft.com/office/drawing/2014/main" id="{A83D1A2C-EC33-A262-90DA-9ABC3F2A0EBA}"/>
              </a:ext>
            </a:extLst>
          </p:cNvPr>
          <p:cNvSpPr/>
          <p:nvPr/>
        </p:nvSpPr>
        <p:spPr>
          <a:xfrm>
            <a:off x="4644008" y="32695"/>
            <a:ext cx="2261752" cy="751241"/>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Techniques de reconnaissances </a:t>
            </a:r>
          </a:p>
        </p:txBody>
      </p:sp>
      <p:sp>
        <p:nvSpPr>
          <p:cNvPr id="5" name="Rectangle à coins arrondis 6">
            <a:extLst>
              <a:ext uri="{FF2B5EF4-FFF2-40B4-BE49-F238E27FC236}">
                <a16:creationId xmlns:a16="http://schemas.microsoft.com/office/drawing/2014/main" id="{E968B73B-6F48-0F9E-9010-A18F6486BC41}"/>
              </a:ext>
            </a:extLst>
          </p:cNvPr>
          <p:cNvSpPr/>
          <p:nvPr/>
        </p:nvSpPr>
        <p:spPr>
          <a:xfrm>
            <a:off x="6977768" y="44624"/>
            <a:ext cx="2058728" cy="73931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Phase Application</a:t>
            </a:r>
          </a:p>
        </p:txBody>
      </p:sp>
      <p:sp>
        <p:nvSpPr>
          <p:cNvPr id="12" name="ZoneTexte 11">
            <a:extLst>
              <a:ext uri="{FF2B5EF4-FFF2-40B4-BE49-F238E27FC236}">
                <a16:creationId xmlns:a16="http://schemas.microsoft.com/office/drawing/2014/main" id="{A7D31BDA-CFD2-6599-E779-65251C58EB05}"/>
              </a:ext>
            </a:extLst>
          </p:cNvPr>
          <p:cNvSpPr txBox="1"/>
          <p:nvPr/>
        </p:nvSpPr>
        <p:spPr>
          <a:xfrm>
            <a:off x="287523" y="1345235"/>
            <a:ext cx="8568952" cy="5423583"/>
          </a:xfrm>
          <a:prstGeom prst="rect">
            <a:avLst/>
          </a:prstGeom>
          <a:noFill/>
        </p:spPr>
        <p:txBody>
          <a:bodyPr wrap="square" rtlCol="0">
            <a:spAutoFit/>
          </a:bodyPr>
          <a:lstStyle/>
          <a:p>
            <a:r>
              <a:rPr lang="fr-FR" b="1" dirty="0"/>
              <a:t>Initialisation de la classe Automate : </a:t>
            </a:r>
            <a:r>
              <a:rPr lang="fr-FR" dirty="0"/>
              <a:t>Cette partie comprend le constructeur </a:t>
            </a:r>
            <a:r>
              <a:rPr lang="fr-FR" i="1" dirty="0"/>
              <a:t>__init__ </a:t>
            </a:r>
            <a:r>
              <a:rPr lang="fr-FR" dirty="0"/>
              <a:t>de la classe Automate, qui initialise les attributs de l'automate, tels que l'alphabet, les états, les états initiaux et finaux.</a:t>
            </a:r>
          </a:p>
          <a:p>
            <a:r>
              <a:rPr lang="fr-FR" b="1" dirty="0"/>
              <a:t>Gestion des transitions et des états : </a:t>
            </a:r>
            <a:r>
              <a:rPr lang="fr-FR" dirty="0"/>
              <a:t>Cette partie inclut les méthodes pour ajouter, supprimer, et modifier les transitions et les états de l'automate.</a:t>
            </a:r>
          </a:p>
          <a:p>
            <a:r>
              <a:rPr lang="fr-FR" b="1" dirty="0"/>
              <a:t>Lecture d'un automate depuis une entrée : </a:t>
            </a:r>
            <a:r>
              <a:rPr lang="fr-FR" dirty="0"/>
              <a:t>Cette méthode </a:t>
            </a:r>
            <a:r>
              <a:rPr lang="fr-FR" i="1" dirty="0" err="1"/>
              <a:t>lire_automate</a:t>
            </a:r>
            <a:r>
              <a:rPr lang="fr-FR" i="1" dirty="0"/>
              <a:t> </a:t>
            </a:r>
            <a:r>
              <a:rPr lang="fr-FR" dirty="0"/>
              <a:t>permet de construire un automate à partir des données d'entrée fournies.</a:t>
            </a:r>
          </a:p>
          <a:p>
            <a:r>
              <a:rPr lang="fr-FR" b="1" dirty="0"/>
              <a:t>Accesseurs et mutateurs : </a:t>
            </a:r>
            <a:r>
              <a:rPr lang="fr-FR" dirty="0"/>
              <a:t>Ces méthodes permettent d'accéder et de modifier les attributs de l'automate.</a:t>
            </a:r>
          </a:p>
          <a:p>
            <a:r>
              <a:rPr lang="fr-FR" b="1" dirty="0"/>
              <a:t>Vérification de propriétés de l'automate </a:t>
            </a:r>
            <a:r>
              <a:rPr lang="fr-FR" dirty="0"/>
              <a:t>: Les méthodes </a:t>
            </a:r>
            <a:r>
              <a:rPr lang="fr-FR" i="1" dirty="0" err="1"/>
              <a:t>est_complet</a:t>
            </a:r>
            <a:r>
              <a:rPr lang="fr-FR" i="1" dirty="0"/>
              <a:t> </a:t>
            </a:r>
            <a:r>
              <a:rPr lang="fr-FR" dirty="0"/>
              <a:t>et </a:t>
            </a:r>
            <a:r>
              <a:rPr lang="fr-FR" i="1" dirty="0" err="1"/>
              <a:t>est_deterministe</a:t>
            </a:r>
            <a:r>
              <a:rPr lang="fr-FR" i="1" dirty="0"/>
              <a:t> </a:t>
            </a:r>
            <a:r>
              <a:rPr lang="fr-FR" dirty="0"/>
              <a:t>vérifient si l'automate est complet et déterministe respectivement.</a:t>
            </a:r>
          </a:p>
          <a:p>
            <a:r>
              <a:rPr lang="fr-FR" b="1" dirty="0"/>
              <a:t>Conversion en automate déterministe </a:t>
            </a:r>
            <a:r>
              <a:rPr lang="fr-FR" dirty="0"/>
              <a:t>:La méthode </a:t>
            </a:r>
            <a:r>
              <a:rPr lang="fr-FR" i="1" dirty="0" err="1"/>
              <a:t>rendre_deterministe</a:t>
            </a:r>
            <a:r>
              <a:rPr lang="fr-FR" i="1" dirty="0"/>
              <a:t> </a:t>
            </a:r>
            <a:r>
              <a:rPr lang="fr-FR" dirty="0"/>
              <a:t>convertit un automate non déterministe en un automate déterministe.</a:t>
            </a:r>
          </a:p>
          <a:p>
            <a:r>
              <a:rPr lang="fr-FR" b="1" dirty="0"/>
              <a:t>Rendre l'automate complet : </a:t>
            </a:r>
            <a:r>
              <a:rPr lang="fr-FR" dirty="0"/>
              <a:t>La méthode </a:t>
            </a:r>
            <a:r>
              <a:rPr lang="fr-FR" i="1" dirty="0" err="1"/>
              <a:t>rendre_complet</a:t>
            </a:r>
            <a:r>
              <a:rPr lang="fr-FR" i="1" dirty="0"/>
              <a:t> </a:t>
            </a:r>
            <a:r>
              <a:rPr lang="fr-FR" dirty="0"/>
              <a:t>rend l'automate complet s'il ne l'est pas déjà.</a:t>
            </a:r>
          </a:p>
          <a:p>
            <a:r>
              <a:rPr lang="fr-FR" b="1" dirty="0"/>
              <a:t>Affichage du graphe de transition : </a:t>
            </a:r>
            <a:r>
              <a:rPr lang="fr-FR" dirty="0"/>
              <a:t>La méthode </a:t>
            </a:r>
            <a:r>
              <a:rPr lang="fr-FR" i="1" dirty="0" err="1"/>
              <a:t>afficher_graphe</a:t>
            </a:r>
            <a:r>
              <a:rPr lang="fr-FR" i="1" dirty="0"/>
              <a:t> </a:t>
            </a:r>
            <a:r>
              <a:rPr lang="fr-FR" dirty="0"/>
              <a:t>utilise la bibliothèque </a:t>
            </a:r>
            <a:r>
              <a:rPr lang="fr-FR" i="1" dirty="0" err="1"/>
              <a:t>graphviz</a:t>
            </a:r>
            <a:r>
              <a:rPr lang="fr-FR" i="1" dirty="0"/>
              <a:t> </a:t>
            </a:r>
            <a:r>
              <a:rPr lang="fr-FR" dirty="0"/>
              <a:t>pour générer et afficher graphiquement le graphe de transition de l'automate.</a:t>
            </a:r>
          </a:p>
          <a:p>
            <a:r>
              <a:rPr lang="fr-FR" b="1" dirty="0"/>
              <a:t>Minimisation de l’automate: </a:t>
            </a:r>
            <a:r>
              <a:rPr lang="fr-FR" dirty="0"/>
              <a:t>Cette fonction prend un automate en entrée et le minimise en construisant un automate équivalent avec un nombre minimal d'états</a:t>
            </a:r>
          </a:p>
        </p:txBody>
      </p:sp>
    </p:spTree>
    <p:extLst>
      <p:ext uri="{BB962C8B-B14F-4D97-AF65-F5344CB8AC3E}">
        <p14:creationId xmlns:p14="http://schemas.microsoft.com/office/powerpoint/2010/main" val="2167397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2522366" y="44624"/>
            <a:ext cx="2049633" cy="751242"/>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n w="0"/>
                <a:solidFill>
                  <a:schemeClr val="accent1"/>
                </a:solidFill>
                <a:effectLst>
                  <a:outerShdw blurRad="38100" dist="25400" dir="5400000" algn="ctr" rotWithShape="0">
                    <a:srgbClr val="6E747A">
                      <a:alpha val="43000"/>
                    </a:srgbClr>
                  </a:outerShdw>
                </a:effectLst>
                <a:latin typeface="Century" pitchFamily="18" charset="0"/>
              </a:rPr>
              <a:t>Phase Initiale</a:t>
            </a:r>
          </a:p>
        </p:txBody>
      </p:sp>
      <p:sp>
        <p:nvSpPr>
          <p:cNvPr id="8" name="Rectangle à coins arrondis 7"/>
          <p:cNvSpPr/>
          <p:nvPr/>
        </p:nvSpPr>
        <p:spPr>
          <a:xfrm>
            <a:off x="107504" y="44623"/>
            <a:ext cx="2304256" cy="818041"/>
          </a:xfrm>
          <a:prstGeom prst="roundRect">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lumMod val="85000"/>
                  </a:schemeClr>
                </a:solidFill>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284128" y="883571"/>
            <a:ext cx="6840760"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a:latin typeface="Garamond" pitchFamily="18" charset="0"/>
              </a:rPr>
              <a:t>Classe Automate :Méthode </a:t>
            </a:r>
            <a:r>
              <a:rPr lang="fr-FR" sz="2400" b="1" dirty="0" err="1">
                <a:latin typeface="Garamond" pitchFamily="18" charset="0"/>
              </a:rPr>
              <a:t>est_deterministe</a:t>
            </a:r>
            <a:r>
              <a:rPr lang="fr-FR" sz="2400" b="1" dirty="0">
                <a:latin typeface="Garamond" pitchFamily="18" charset="0"/>
              </a:rPr>
              <a:t>()</a:t>
            </a:r>
          </a:p>
        </p:txBody>
      </p:sp>
      <p:sp>
        <p:nvSpPr>
          <p:cNvPr id="11" name="Espace réservé du numéro de diapositive 10"/>
          <p:cNvSpPr>
            <a:spLocks noGrp="1"/>
          </p:cNvSpPr>
          <p:nvPr>
            <p:ph type="sldNum" sz="quarter" idx="12"/>
          </p:nvPr>
        </p:nvSpPr>
        <p:spPr/>
        <p:txBody>
          <a:bodyPr/>
          <a:lstStyle/>
          <a:p>
            <a:fld id="{C5C38CE2-D36F-4B9B-9204-BBE98EC52859}" type="slidenum">
              <a:rPr lang="fr-FR" smtClean="0"/>
              <a:t>14</a:t>
            </a:fld>
            <a:endParaRPr lang="fr-FR"/>
          </a:p>
        </p:txBody>
      </p:sp>
      <p:sp>
        <p:nvSpPr>
          <p:cNvPr id="3" name="Rectangle à coins arrondis 5">
            <a:extLst>
              <a:ext uri="{FF2B5EF4-FFF2-40B4-BE49-F238E27FC236}">
                <a16:creationId xmlns:a16="http://schemas.microsoft.com/office/drawing/2014/main" id="{A83D1A2C-EC33-A262-90DA-9ABC3F2A0EBA}"/>
              </a:ext>
            </a:extLst>
          </p:cNvPr>
          <p:cNvSpPr/>
          <p:nvPr/>
        </p:nvSpPr>
        <p:spPr>
          <a:xfrm>
            <a:off x="4644008" y="32695"/>
            <a:ext cx="2261752" cy="751241"/>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Techniques de reconnaissances </a:t>
            </a:r>
          </a:p>
        </p:txBody>
      </p:sp>
      <p:sp>
        <p:nvSpPr>
          <p:cNvPr id="5" name="Rectangle à coins arrondis 6">
            <a:extLst>
              <a:ext uri="{FF2B5EF4-FFF2-40B4-BE49-F238E27FC236}">
                <a16:creationId xmlns:a16="http://schemas.microsoft.com/office/drawing/2014/main" id="{E968B73B-6F48-0F9E-9010-A18F6486BC41}"/>
              </a:ext>
            </a:extLst>
          </p:cNvPr>
          <p:cNvSpPr/>
          <p:nvPr/>
        </p:nvSpPr>
        <p:spPr>
          <a:xfrm>
            <a:off x="6977768" y="44624"/>
            <a:ext cx="2058728" cy="73931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Phase Application</a:t>
            </a:r>
          </a:p>
        </p:txBody>
      </p:sp>
      <p:sp>
        <p:nvSpPr>
          <p:cNvPr id="13" name="ZoneTexte 12">
            <a:extLst>
              <a:ext uri="{FF2B5EF4-FFF2-40B4-BE49-F238E27FC236}">
                <a16:creationId xmlns:a16="http://schemas.microsoft.com/office/drawing/2014/main" id="{13EF780A-14C4-F3EA-5715-D40637AD0AF0}"/>
              </a:ext>
            </a:extLst>
          </p:cNvPr>
          <p:cNvSpPr txBox="1"/>
          <p:nvPr/>
        </p:nvSpPr>
        <p:spPr>
          <a:xfrm>
            <a:off x="284128" y="1643162"/>
            <a:ext cx="8435280" cy="5078313"/>
          </a:xfrm>
          <a:prstGeom prst="rect">
            <a:avLst/>
          </a:prstGeom>
          <a:noFill/>
        </p:spPr>
        <p:txBody>
          <a:bodyPr wrap="square" rtlCol="0">
            <a:spAutoFit/>
          </a:bodyPr>
          <a:lstStyle/>
          <a:p>
            <a:pPr marL="285750" indent="-285750" algn="l">
              <a:buFont typeface="Courier New" panose="02070309020205020404" pitchFamily="49" charset="0"/>
              <a:buChar char="o"/>
            </a:pPr>
            <a:r>
              <a:rPr lang="fr-FR" b="0" i="0" dirty="0">
                <a:effectLst/>
                <a:latin typeface="Arial" panose="020B0604020202020204" pitchFamily="34" charset="0"/>
              </a:rPr>
              <a:t>Cette méthode vérifie si l’automate est déterministe. Pour qu’un</a:t>
            </a:r>
            <a:br>
              <a:rPr lang="fr-FR" b="0" i="0" dirty="0">
                <a:effectLst/>
                <a:latin typeface="Lato" panose="020F0502020204030203" pitchFamily="34" charset="0"/>
              </a:rPr>
            </a:br>
            <a:r>
              <a:rPr lang="fr-FR" b="0" i="0" dirty="0">
                <a:effectLst/>
                <a:latin typeface="Arial" panose="020B0604020202020204" pitchFamily="34" charset="0"/>
              </a:rPr>
              <a:t>automate soit déterministe, chaque état ne doit avoir qu’une seule</a:t>
            </a:r>
            <a:br>
              <a:rPr lang="fr-FR" b="0" i="0" dirty="0">
                <a:effectLst/>
                <a:latin typeface="Lato" panose="020F0502020204030203" pitchFamily="34" charset="0"/>
              </a:rPr>
            </a:br>
            <a:r>
              <a:rPr lang="fr-FR" b="0" i="0" dirty="0">
                <a:effectLst/>
                <a:latin typeface="Arial" panose="020B0604020202020204" pitchFamily="34" charset="0"/>
              </a:rPr>
              <a:t>transition sortante pour chaque symbole de l’alphabet.</a:t>
            </a:r>
            <a:endParaRPr lang="fr-FR" dirty="0">
              <a:latin typeface="Lato" panose="020F0502020204030203" pitchFamily="34" charset="0"/>
            </a:endParaRPr>
          </a:p>
          <a:p>
            <a:pPr marL="285750" indent="-285750" algn="l">
              <a:buFont typeface="Courier New" panose="02070309020205020404" pitchFamily="49" charset="0"/>
              <a:buChar char="o"/>
            </a:pPr>
            <a:r>
              <a:rPr lang="fr-FR" b="1" i="0" u="sng" dirty="0">
                <a:solidFill>
                  <a:srgbClr val="0070C0"/>
                </a:solidFill>
                <a:effectLst/>
                <a:latin typeface="Arial" panose="020B0604020202020204" pitchFamily="34" charset="0"/>
              </a:rPr>
              <a:t>Parcours des états :</a:t>
            </a:r>
            <a:endParaRPr lang="fr-FR" b="1" u="sng" dirty="0">
              <a:solidFill>
                <a:srgbClr val="0070C0"/>
              </a:solidFill>
              <a:latin typeface="Lato" panose="020F0502020204030203" pitchFamily="34" charset="0"/>
            </a:endParaRPr>
          </a:p>
          <a:p>
            <a:pPr marL="742950" lvl="1" indent="-285750">
              <a:buFont typeface="Wingdings" panose="05000000000000000000" pitchFamily="2" charset="2"/>
              <a:buChar char="§"/>
            </a:pPr>
            <a:r>
              <a:rPr lang="fr-FR" b="0" i="0" dirty="0">
                <a:effectLst/>
                <a:latin typeface="Lato" panose="020F0502020204030203" pitchFamily="34" charset="0"/>
              </a:rPr>
              <a:t> </a:t>
            </a:r>
            <a:r>
              <a:rPr lang="fr-FR" b="0" i="0" dirty="0">
                <a:effectLst/>
                <a:latin typeface="Arial" panose="020B0604020202020204" pitchFamily="34" charset="0"/>
              </a:rPr>
              <a:t>On itère sur chaque état de l’automate.</a:t>
            </a:r>
            <a:endParaRPr lang="fr-FR" dirty="0">
              <a:latin typeface="Lato" panose="020F0502020204030203" pitchFamily="34" charset="0"/>
            </a:endParaRPr>
          </a:p>
          <a:p>
            <a:pPr marL="285750" indent="-285750">
              <a:buFont typeface="Courier New" panose="02070309020205020404" pitchFamily="49" charset="0"/>
              <a:buChar char="o"/>
            </a:pPr>
            <a:r>
              <a:rPr lang="fr-FR" b="1" i="0" u="sng" dirty="0">
                <a:solidFill>
                  <a:srgbClr val="0070C0"/>
                </a:solidFill>
                <a:effectLst/>
                <a:latin typeface="Arial" panose="020B0604020202020204" pitchFamily="34" charset="0"/>
              </a:rPr>
              <a:t>Construction des transitions :</a:t>
            </a:r>
            <a:endParaRPr lang="fr-FR" b="1" u="sng" dirty="0">
              <a:solidFill>
                <a:srgbClr val="0070C0"/>
              </a:solidFill>
              <a:latin typeface="Lato" panose="020F0502020204030203" pitchFamily="34" charset="0"/>
            </a:endParaRPr>
          </a:p>
          <a:p>
            <a:pPr marL="742950" lvl="1" indent="-285750">
              <a:buFont typeface="Wingdings" panose="05000000000000000000" pitchFamily="2" charset="2"/>
              <a:buChar char="§"/>
            </a:pPr>
            <a:r>
              <a:rPr lang="fr-FR" b="0" i="0" dirty="0">
                <a:effectLst/>
                <a:latin typeface="Arial" panose="020B0604020202020204" pitchFamily="34" charset="0"/>
              </a:rPr>
              <a:t>Pour chaque état, on construit un dictionnaire de transitions, où la clé</a:t>
            </a:r>
            <a:endParaRPr lang="fr-FR" dirty="0">
              <a:latin typeface="Lato" panose="020F0502020204030203" pitchFamily="34" charset="0"/>
            </a:endParaRPr>
          </a:p>
          <a:p>
            <a:pPr lvl="1"/>
            <a:r>
              <a:rPr lang="fr-FR" b="0" i="0" dirty="0">
                <a:effectLst/>
                <a:latin typeface="Arial" panose="020B0604020202020204" pitchFamily="34" charset="0"/>
              </a:rPr>
              <a:t>est le symbole de transition et la valeur est une liste des états de</a:t>
            </a:r>
            <a:br>
              <a:rPr lang="fr-FR" b="0" i="0" dirty="0">
                <a:effectLst/>
                <a:latin typeface="Lato" panose="020F0502020204030203" pitchFamily="34" charset="0"/>
              </a:rPr>
            </a:br>
            <a:r>
              <a:rPr lang="fr-FR" b="0" i="0" dirty="0">
                <a:effectLst/>
                <a:latin typeface="Arial" panose="020B0604020202020204" pitchFamily="34" charset="0"/>
              </a:rPr>
              <a:t>destination pour ce symbole.</a:t>
            </a:r>
            <a:endParaRPr lang="fr-FR" dirty="0">
              <a:latin typeface="Lato" panose="020F0502020204030203" pitchFamily="34" charset="0"/>
            </a:endParaRPr>
          </a:p>
          <a:p>
            <a:pPr marL="285750" indent="-285750">
              <a:buFont typeface="Courier New" panose="02070309020205020404" pitchFamily="49" charset="0"/>
              <a:buChar char="o"/>
            </a:pPr>
            <a:r>
              <a:rPr lang="fr-FR" b="1" i="0" u="sng" dirty="0">
                <a:solidFill>
                  <a:srgbClr val="0070C0"/>
                </a:solidFill>
                <a:effectLst/>
                <a:latin typeface="Arial" panose="020B0604020202020204" pitchFamily="34" charset="0"/>
              </a:rPr>
              <a:t>Vérification de la </a:t>
            </a:r>
            <a:r>
              <a:rPr lang="fr-FR" b="1" i="0" u="sng" dirty="0" err="1">
                <a:solidFill>
                  <a:srgbClr val="0070C0"/>
                </a:solidFill>
                <a:effectLst/>
                <a:latin typeface="Arial" panose="020B0604020202020204" pitchFamily="34" charset="0"/>
              </a:rPr>
              <a:t>déterminisation</a:t>
            </a:r>
            <a:r>
              <a:rPr lang="fr-FR" b="1" i="0" u="sng" dirty="0">
                <a:solidFill>
                  <a:srgbClr val="0070C0"/>
                </a:solidFill>
                <a:effectLst/>
                <a:latin typeface="Arial" panose="020B0604020202020204" pitchFamily="34" charset="0"/>
              </a:rPr>
              <a:t> :</a:t>
            </a:r>
            <a:endParaRPr lang="fr-FR" b="1" i="0" u="sng" dirty="0">
              <a:effectLst/>
              <a:latin typeface="Lato" panose="020F0502020204030203" pitchFamily="34" charset="0"/>
            </a:endParaRPr>
          </a:p>
          <a:p>
            <a:pPr marL="742950" lvl="1" indent="-285750">
              <a:buFont typeface="Wingdings" panose="05000000000000000000" pitchFamily="2" charset="2"/>
              <a:buChar char="§"/>
            </a:pPr>
            <a:r>
              <a:rPr lang="fr-FR" b="0" i="0" dirty="0">
                <a:effectLst/>
                <a:latin typeface="Arial" panose="020B0604020202020204" pitchFamily="34" charset="0"/>
              </a:rPr>
              <a:t>On parcourt les valeurs de ce dictionnaire.</a:t>
            </a:r>
            <a:endParaRPr lang="fr-FR" dirty="0">
              <a:latin typeface="Lato" panose="020F0502020204030203" pitchFamily="34" charset="0"/>
            </a:endParaRPr>
          </a:p>
          <a:p>
            <a:pPr marL="742950" lvl="1" indent="-285750">
              <a:buFont typeface="Wingdings" panose="05000000000000000000" pitchFamily="2" charset="2"/>
              <a:buChar char="§"/>
            </a:pPr>
            <a:r>
              <a:rPr lang="fr-FR" b="0" i="0" dirty="0">
                <a:effectLst/>
                <a:latin typeface="Arial" panose="020B0604020202020204" pitchFamily="34" charset="0"/>
              </a:rPr>
              <a:t>Si une valeur contient plus d’un état de destination, cela signifie qu’il</a:t>
            </a:r>
            <a:br>
              <a:rPr lang="fr-FR" b="0" i="0" dirty="0">
                <a:effectLst/>
                <a:latin typeface="Lato" panose="020F0502020204030203" pitchFamily="34" charset="0"/>
              </a:rPr>
            </a:br>
            <a:r>
              <a:rPr lang="fr-FR" b="0" i="0" dirty="0">
                <a:effectLst/>
                <a:latin typeface="Arial" panose="020B0604020202020204" pitchFamily="34" charset="0"/>
              </a:rPr>
              <a:t>existe plusieurs transitions sortantes pour le même symbole, ce qui</a:t>
            </a:r>
            <a:br>
              <a:rPr lang="fr-FR" b="0" i="0" dirty="0">
                <a:effectLst/>
                <a:latin typeface="Lato" panose="020F0502020204030203" pitchFamily="34" charset="0"/>
              </a:rPr>
            </a:br>
            <a:r>
              <a:rPr lang="fr-FR" b="0" i="0" dirty="0">
                <a:effectLst/>
                <a:latin typeface="Arial" panose="020B0604020202020204" pitchFamily="34" charset="0"/>
              </a:rPr>
              <a:t>rend l’automate non déterministe.</a:t>
            </a:r>
          </a:p>
          <a:p>
            <a:pPr marL="742950" lvl="1" indent="-285750">
              <a:buFont typeface="Wingdings" panose="05000000000000000000" pitchFamily="2" charset="2"/>
              <a:buChar char="§"/>
            </a:pPr>
            <a:r>
              <a:rPr lang="fr-FR" b="0" i="0" dirty="0">
                <a:effectLst/>
                <a:latin typeface="Arial" panose="020B0604020202020204" pitchFamily="34" charset="0"/>
              </a:rPr>
              <a:t>Si c’est le cas pour au moins une transition, on retourne</a:t>
            </a:r>
            <a:r>
              <a:rPr lang="fr-FR" b="1" i="0" dirty="0">
                <a:effectLst/>
                <a:latin typeface="Arial" panose="020B0604020202020204" pitchFamily="34" charset="0"/>
              </a:rPr>
              <a:t> </a:t>
            </a:r>
            <a:r>
              <a:rPr lang="fr-FR" b="1" i="0" dirty="0">
                <a:effectLst/>
                <a:latin typeface="Courier New" panose="02070309020205020404" pitchFamily="49" charset="0"/>
              </a:rPr>
              <a:t>False</a:t>
            </a:r>
            <a:r>
              <a:rPr lang="fr-FR" b="0" i="0" dirty="0">
                <a:effectLst/>
                <a:latin typeface="Arial" panose="020B0604020202020204" pitchFamily="34" charset="0"/>
              </a:rPr>
              <a:t>, sinon</a:t>
            </a:r>
            <a:br>
              <a:rPr lang="fr-FR" b="0" i="0" dirty="0">
                <a:effectLst/>
                <a:latin typeface="Lato" panose="020F0502020204030203" pitchFamily="34" charset="0"/>
              </a:rPr>
            </a:br>
            <a:r>
              <a:rPr lang="fr-FR" b="0" i="0" dirty="0">
                <a:effectLst/>
                <a:latin typeface="Arial" panose="020B0604020202020204" pitchFamily="34" charset="0"/>
              </a:rPr>
              <a:t>on retourne </a:t>
            </a:r>
            <a:r>
              <a:rPr lang="fr-FR" b="1" i="0" dirty="0" err="1">
                <a:effectLst/>
                <a:latin typeface="Courier New" panose="02070309020205020404" pitchFamily="49" charset="0"/>
              </a:rPr>
              <a:t>True</a:t>
            </a:r>
            <a:r>
              <a:rPr lang="fr-FR" b="0" i="0" dirty="0">
                <a:effectLst/>
                <a:latin typeface="Arial" panose="020B0604020202020204" pitchFamily="34" charset="0"/>
              </a:rPr>
              <a:t>.</a:t>
            </a:r>
            <a:br>
              <a:rPr lang="fr-FR" b="0" i="0" dirty="0">
                <a:solidFill>
                  <a:srgbClr val="495365"/>
                </a:solidFill>
                <a:effectLst/>
                <a:latin typeface="Lato" panose="020F0502020204030203" pitchFamily="34" charset="0"/>
              </a:rPr>
            </a:br>
            <a:br>
              <a:rPr lang="fr-FR" b="0" i="0" dirty="0">
                <a:solidFill>
                  <a:srgbClr val="495365"/>
                </a:solidFill>
                <a:effectLst/>
                <a:latin typeface="Lato" panose="020F0502020204030203" pitchFamily="34" charset="0"/>
              </a:rPr>
            </a:br>
            <a:endParaRPr lang="fr-FR" dirty="0"/>
          </a:p>
        </p:txBody>
      </p:sp>
    </p:spTree>
    <p:extLst>
      <p:ext uri="{BB962C8B-B14F-4D97-AF65-F5344CB8AC3E}">
        <p14:creationId xmlns:p14="http://schemas.microsoft.com/office/powerpoint/2010/main" val="3273450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2522366" y="44624"/>
            <a:ext cx="2049633" cy="751242"/>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n w="0"/>
                <a:solidFill>
                  <a:schemeClr val="accent1"/>
                </a:solidFill>
                <a:effectLst>
                  <a:outerShdw blurRad="38100" dist="25400" dir="5400000" algn="ctr" rotWithShape="0">
                    <a:srgbClr val="6E747A">
                      <a:alpha val="43000"/>
                    </a:srgbClr>
                  </a:outerShdw>
                </a:effectLst>
                <a:latin typeface="Century" pitchFamily="18" charset="0"/>
              </a:rPr>
              <a:t>Phase Initiale</a:t>
            </a:r>
          </a:p>
        </p:txBody>
      </p:sp>
      <p:sp>
        <p:nvSpPr>
          <p:cNvPr id="8" name="Rectangle à coins arrondis 7"/>
          <p:cNvSpPr/>
          <p:nvPr/>
        </p:nvSpPr>
        <p:spPr>
          <a:xfrm>
            <a:off x="107504" y="44623"/>
            <a:ext cx="2304256" cy="818041"/>
          </a:xfrm>
          <a:prstGeom prst="roundRect">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lumMod val="85000"/>
                  </a:schemeClr>
                </a:solidFill>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251520" y="883571"/>
            <a:ext cx="6840760"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a:latin typeface="Garamond" pitchFamily="18" charset="0"/>
              </a:rPr>
              <a:t>Classe Automate :Méthode </a:t>
            </a:r>
            <a:r>
              <a:rPr lang="fr-FR" sz="2400" b="1" dirty="0" err="1">
                <a:latin typeface="Garamond" pitchFamily="18" charset="0"/>
              </a:rPr>
              <a:t>rendre_deterministe</a:t>
            </a:r>
            <a:r>
              <a:rPr lang="fr-FR" sz="2400" b="1" dirty="0">
                <a:latin typeface="Garamond" pitchFamily="18" charset="0"/>
              </a:rPr>
              <a:t>()</a:t>
            </a:r>
          </a:p>
        </p:txBody>
      </p:sp>
      <p:sp>
        <p:nvSpPr>
          <p:cNvPr id="11" name="Espace réservé du numéro de diapositive 10"/>
          <p:cNvSpPr>
            <a:spLocks noGrp="1"/>
          </p:cNvSpPr>
          <p:nvPr>
            <p:ph type="sldNum" sz="quarter" idx="12"/>
          </p:nvPr>
        </p:nvSpPr>
        <p:spPr/>
        <p:txBody>
          <a:bodyPr/>
          <a:lstStyle/>
          <a:p>
            <a:fld id="{C5C38CE2-D36F-4B9B-9204-BBE98EC52859}" type="slidenum">
              <a:rPr lang="fr-FR" smtClean="0"/>
              <a:t>15</a:t>
            </a:fld>
            <a:endParaRPr lang="fr-FR"/>
          </a:p>
        </p:txBody>
      </p:sp>
      <p:sp>
        <p:nvSpPr>
          <p:cNvPr id="3" name="Rectangle à coins arrondis 5">
            <a:extLst>
              <a:ext uri="{FF2B5EF4-FFF2-40B4-BE49-F238E27FC236}">
                <a16:creationId xmlns:a16="http://schemas.microsoft.com/office/drawing/2014/main" id="{A83D1A2C-EC33-A262-90DA-9ABC3F2A0EBA}"/>
              </a:ext>
            </a:extLst>
          </p:cNvPr>
          <p:cNvSpPr/>
          <p:nvPr/>
        </p:nvSpPr>
        <p:spPr>
          <a:xfrm>
            <a:off x="4644008" y="32695"/>
            <a:ext cx="2261752" cy="751241"/>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Techniques de reconnaissances </a:t>
            </a:r>
          </a:p>
        </p:txBody>
      </p:sp>
      <p:sp>
        <p:nvSpPr>
          <p:cNvPr id="5" name="Rectangle à coins arrondis 6">
            <a:extLst>
              <a:ext uri="{FF2B5EF4-FFF2-40B4-BE49-F238E27FC236}">
                <a16:creationId xmlns:a16="http://schemas.microsoft.com/office/drawing/2014/main" id="{E968B73B-6F48-0F9E-9010-A18F6486BC41}"/>
              </a:ext>
            </a:extLst>
          </p:cNvPr>
          <p:cNvSpPr/>
          <p:nvPr/>
        </p:nvSpPr>
        <p:spPr>
          <a:xfrm>
            <a:off x="6977768" y="44624"/>
            <a:ext cx="2058728" cy="73931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Phase Application</a:t>
            </a:r>
          </a:p>
        </p:txBody>
      </p:sp>
      <p:sp>
        <p:nvSpPr>
          <p:cNvPr id="13" name="ZoneTexte 12">
            <a:extLst>
              <a:ext uri="{FF2B5EF4-FFF2-40B4-BE49-F238E27FC236}">
                <a16:creationId xmlns:a16="http://schemas.microsoft.com/office/drawing/2014/main" id="{13EF780A-14C4-F3EA-5715-D40637AD0AF0}"/>
              </a:ext>
            </a:extLst>
          </p:cNvPr>
          <p:cNvSpPr txBox="1"/>
          <p:nvPr/>
        </p:nvSpPr>
        <p:spPr>
          <a:xfrm>
            <a:off x="437274" y="1478244"/>
            <a:ext cx="8680360" cy="5909310"/>
          </a:xfrm>
          <a:prstGeom prst="rect">
            <a:avLst/>
          </a:prstGeom>
          <a:noFill/>
        </p:spPr>
        <p:txBody>
          <a:bodyPr wrap="square" rtlCol="0">
            <a:spAutoFit/>
          </a:bodyPr>
          <a:lstStyle/>
          <a:p>
            <a:pPr marL="285750" indent="-285750" algn="l">
              <a:buFont typeface="Courier New" panose="02070309020205020404" pitchFamily="49" charset="0"/>
              <a:buChar char="o"/>
            </a:pPr>
            <a:r>
              <a:rPr lang="fr-FR" b="0" i="0" dirty="0">
                <a:effectLst/>
                <a:latin typeface="Arial" panose="020B0604020202020204" pitchFamily="34" charset="0"/>
              </a:rPr>
              <a:t>Cette méthode convertit l’automate en un automate déterministe</a:t>
            </a:r>
            <a:br>
              <a:rPr lang="fr-FR" b="0" i="0" dirty="0">
                <a:effectLst/>
                <a:latin typeface="Lato" panose="020F0502020204030203" pitchFamily="34" charset="0"/>
              </a:rPr>
            </a:br>
            <a:r>
              <a:rPr lang="fr-FR" b="0" i="0" dirty="0">
                <a:effectLst/>
                <a:latin typeface="Arial" panose="020B0604020202020204" pitchFamily="34" charset="0"/>
              </a:rPr>
              <a:t>(AFD) si ce n’est pas déjà le cas.</a:t>
            </a:r>
            <a:br>
              <a:rPr lang="fr-FR" b="0" i="0" dirty="0">
                <a:effectLst/>
                <a:latin typeface="Lato" panose="020F0502020204030203" pitchFamily="34" charset="0"/>
              </a:rPr>
            </a:br>
            <a:r>
              <a:rPr lang="fr-FR" b="1" i="0" dirty="0">
                <a:solidFill>
                  <a:srgbClr val="0070C0"/>
                </a:solidFill>
                <a:effectLst/>
                <a:latin typeface="Arial" panose="020B0604020202020204" pitchFamily="34" charset="0"/>
              </a:rPr>
              <a:t>Vérification de la </a:t>
            </a:r>
            <a:r>
              <a:rPr lang="fr-FR" b="1" i="0" dirty="0" err="1">
                <a:solidFill>
                  <a:srgbClr val="0070C0"/>
                </a:solidFill>
                <a:effectLst/>
                <a:latin typeface="Arial" panose="020B0604020202020204" pitchFamily="34" charset="0"/>
              </a:rPr>
              <a:t>déterminisation</a:t>
            </a:r>
            <a:r>
              <a:rPr lang="fr-FR" b="1" i="0" dirty="0">
                <a:solidFill>
                  <a:srgbClr val="0070C0"/>
                </a:solidFill>
                <a:effectLst/>
                <a:latin typeface="Arial" panose="020B0604020202020204" pitchFamily="34" charset="0"/>
              </a:rPr>
              <a:t> :</a:t>
            </a:r>
            <a:endParaRPr lang="fr-FR" dirty="0">
              <a:solidFill>
                <a:srgbClr val="0070C0"/>
              </a:solidFill>
              <a:latin typeface="Lato" panose="020F0502020204030203" pitchFamily="34" charset="0"/>
            </a:endParaRPr>
          </a:p>
          <a:p>
            <a:pPr marL="285750" indent="-285750" algn="l">
              <a:buFont typeface="Courier New" panose="02070309020205020404" pitchFamily="49" charset="0"/>
              <a:buChar char="o"/>
            </a:pPr>
            <a:r>
              <a:rPr lang="fr-FR" b="0" i="0" dirty="0">
                <a:effectLst/>
                <a:latin typeface="Arial" panose="020B0604020202020204" pitchFamily="34" charset="0"/>
              </a:rPr>
              <a:t>Si l’automate est déjà déterministe, la méthode se termine ici.</a:t>
            </a:r>
            <a:br>
              <a:rPr lang="fr-FR" b="0" i="0" dirty="0">
                <a:effectLst/>
                <a:latin typeface="Lato" panose="020F0502020204030203" pitchFamily="34" charset="0"/>
              </a:rPr>
            </a:br>
            <a:r>
              <a:rPr lang="fr-FR" b="1" i="0" dirty="0">
                <a:solidFill>
                  <a:srgbClr val="0070C0"/>
                </a:solidFill>
                <a:effectLst/>
                <a:latin typeface="Arial" panose="020B0604020202020204" pitchFamily="34" charset="0"/>
              </a:rPr>
              <a:t>Initialisation de l’automate déterministe :</a:t>
            </a:r>
            <a:endParaRPr lang="fr-FR" dirty="0">
              <a:solidFill>
                <a:srgbClr val="0070C0"/>
              </a:solidFill>
              <a:latin typeface="Lato" panose="020F0502020204030203" pitchFamily="34" charset="0"/>
            </a:endParaRPr>
          </a:p>
          <a:p>
            <a:pPr marL="285750" indent="-285750" algn="l">
              <a:buFont typeface="Courier New" panose="02070309020205020404" pitchFamily="49" charset="0"/>
              <a:buChar char="o"/>
            </a:pPr>
            <a:r>
              <a:rPr lang="fr-FR" b="0" i="0" dirty="0">
                <a:effectLst/>
                <a:latin typeface="Arial" panose="020B0604020202020204" pitchFamily="34" charset="0"/>
              </a:rPr>
              <a:t>On cr</a:t>
            </a:r>
            <a:r>
              <a:rPr lang="fr-FR" dirty="0">
                <a:latin typeface="Arial" panose="020B0604020202020204" pitchFamily="34" charset="0"/>
              </a:rPr>
              <a:t>é</a:t>
            </a:r>
            <a:r>
              <a:rPr lang="fr-FR" b="0" i="0" dirty="0">
                <a:effectLst/>
                <a:latin typeface="Arial" panose="020B0604020202020204" pitchFamily="34" charset="0"/>
              </a:rPr>
              <a:t>e un nouvel automate déterministe.</a:t>
            </a:r>
            <a:br>
              <a:rPr lang="fr-FR" b="0" i="0" dirty="0">
                <a:effectLst/>
                <a:latin typeface="Lato" panose="020F0502020204030203" pitchFamily="34" charset="0"/>
              </a:rPr>
            </a:br>
            <a:r>
              <a:rPr lang="fr-FR" b="1" i="0" dirty="0">
                <a:solidFill>
                  <a:srgbClr val="0070C0"/>
                </a:solidFill>
                <a:effectLst/>
                <a:latin typeface="Arial" panose="020B0604020202020204" pitchFamily="34" charset="0"/>
              </a:rPr>
              <a:t>Création de l’état initial déterministe :</a:t>
            </a:r>
            <a:endParaRPr lang="fr-FR" b="1" dirty="0">
              <a:solidFill>
                <a:srgbClr val="0070C0"/>
              </a:solidFill>
              <a:latin typeface="Lato" panose="020F0502020204030203" pitchFamily="34" charset="0"/>
            </a:endParaRPr>
          </a:p>
          <a:p>
            <a:pPr marL="285750" indent="-285750" algn="l">
              <a:buFont typeface="Courier New" panose="02070309020205020404" pitchFamily="49" charset="0"/>
              <a:buChar char="o"/>
            </a:pPr>
            <a:r>
              <a:rPr lang="fr-FR" b="0" i="0" dirty="0">
                <a:effectLst/>
                <a:latin typeface="Arial" panose="020B0604020202020204" pitchFamily="34" charset="0"/>
              </a:rPr>
              <a:t>L’ état initial de l’AFD est détermin</a:t>
            </a:r>
            <a:r>
              <a:rPr lang="fr-FR" dirty="0">
                <a:latin typeface="Arial" panose="020B0604020202020204" pitchFamily="34" charset="0"/>
              </a:rPr>
              <a:t>é</a:t>
            </a:r>
            <a:r>
              <a:rPr lang="fr-FR" b="0" i="0" dirty="0">
                <a:effectLst/>
                <a:latin typeface="Arial" panose="020B0604020202020204" pitchFamily="34" charset="0"/>
              </a:rPr>
              <a:t> par l’ensemble des états initiaux</a:t>
            </a:r>
            <a:br>
              <a:rPr lang="fr-FR" b="0" i="0" dirty="0">
                <a:effectLst/>
                <a:latin typeface="Lato" panose="020F0502020204030203" pitchFamily="34" charset="0"/>
              </a:rPr>
            </a:br>
            <a:r>
              <a:rPr lang="fr-FR" b="0" i="0" dirty="0">
                <a:effectLst/>
                <a:latin typeface="Arial" panose="020B0604020202020204" pitchFamily="34" charset="0"/>
              </a:rPr>
              <a:t>de l’AFN. Cet ensemble est converti en un nouvel état de l’AFD.</a:t>
            </a:r>
            <a:br>
              <a:rPr lang="fr-FR" b="0" i="0" dirty="0">
                <a:effectLst/>
                <a:latin typeface="Lato" panose="020F0502020204030203" pitchFamily="34" charset="0"/>
              </a:rPr>
            </a:br>
            <a:r>
              <a:rPr lang="fr-FR" b="1" i="0" dirty="0">
                <a:solidFill>
                  <a:srgbClr val="0070C0"/>
                </a:solidFill>
                <a:effectLst/>
                <a:latin typeface="Arial" panose="020B0604020202020204" pitchFamily="34" charset="0"/>
              </a:rPr>
              <a:t>Exploration des états :</a:t>
            </a:r>
            <a:endParaRPr lang="fr-FR" dirty="0">
              <a:solidFill>
                <a:srgbClr val="0070C0"/>
              </a:solidFill>
              <a:latin typeface="Lato" panose="020F0502020204030203" pitchFamily="34" charset="0"/>
            </a:endParaRPr>
          </a:p>
          <a:p>
            <a:pPr marL="285750" indent="-285750" algn="l">
              <a:buFont typeface="Courier New" panose="02070309020205020404" pitchFamily="49" charset="0"/>
              <a:buChar char="o"/>
            </a:pPr>
            <a:r>
              <a:rPr lang="fr-FR" b="0" i="0" dirty="0">
                <a:effectLst/>
                <a:latin typeface="Arial" panose="020B0604020202020204" pitchFamily="34" charset="0"/>
              </a:rPr>
              <a:t>On utilise une file (queue) pour explorer les états de l’AFD.</a:t>
            </a:r>
            <a:endParaRPr lang="fr-FR" dirty="0">
              <a:latin typeface="Lato" panose="020F0502020204030203" pitchFamily="34" charset="0"/>
            </a:endParaRPr>
          </a:p>
          <a:p>
            <a:pPr marL="285750" indent="-285750" algn="l">
              <a:buFont typeface="Courier New" panose="02070309020205020404" pitchFamily="49" charset="0"/>
              <a:buChar char="o"/>
            </a:pPr>
            <a:r>
              <a:rPr lang="fr-FR" b="0" i="0" dirty="0">
                <a:effectLst/>
                <a:latin typeface="Arial" panose="020B0604020202020204" pitchFamily="34" charset="0"/>
              </a:rPr>
              <a:t>Pour chaque état de la file, on examine les transitions sortantes pour</a:t>
            </a:r>
            <a:br>
              <a:rPr lang="fr-FR" b="0" i="0" dirty="0">
                <a:effectLst/>
                <a:latin typeface="Lato" panose="020F0502020204030203" pitchFamily="34" charset="0"/>
              </a:rPr>
            </a:br>
            <a:r>
              <a:rPr lang="fr-FR" b="0" i="0" dirty="0">
                <a:effectLst/>
                <a:latin typeface="Arial" panose="020B0604020202020204" pitchFamily="34" charset="0"/>
              </a:rPr>
              <a:t>chaque symbole de l’alphabet.</a:t>
            </a:r>
            <a:br>
              <a:rPr lang="fr-FR" b="0" i="0" dirty="0">
                <a:effectLst/>
                <a:latin typeface="Lato" panose="020F0502020204030203" pitchFamily="34" charset="0"/>
              </a:rPr>
            </a:br>
            <a:r>
              <a:rPr lang="fr-FR" b="1" i="0" dirty="0">
                <a:solidFill>
                  <a:srgbClr val="0070C0"/>
                </a:solidFill>
                <a:effectLst/>
                <a:latin typeface="Arial" panose="020B0604020202020204" pitchFamily="34" charset="0"/>
              </a:rPr>
              <a:t>Construction des transitions de l’AFD :</a:t>
            </a:r>
            <a:endParaRPr lang="fr-FR" dirty="0">
              <a:solidFill>
                <a:srgbClr val="0070C0"/>
              </a:solidFill>
              <a:latin typeface="Lato" panose="020F0502020204030203" pitchFamily="34" charset="0"/>
            </a:endParaRPr>
          </a:p>
          <a:p>
            <a:pPr marL="285750" indent="-285750" algn="l">
              <a:buFont typeface="Courier New" panose="02070309020205020404" pitchFamily="49" charset="0"/>
              <a:buChar char="o"/>
            </a:pPr>
            <a:r>
              <a:rPr lang="fr-FR" b="0" i="0" dirty="0">
                <a:effectLst/>
                <a:latin typeface="Arial" panose="020B0604020202020204" pitchFamily="34" charset="0"/>
              </a:rPr>
              <a:t>Pour chaque transition sortante, on d</a:t>
            </a:r>
            <a:r>
              <a:rPr lang="fr-FR" dirty="0">
                <a:latin typeface="Arial" panose="020B0604020202020204" pitchFamily="34" charset="0"/>
              </a:rPr>
              <a:t>é</a:t>
            </a:r>
            <a:r>
              <a:rPr lang="fr-FR" b="0" i="0" dirty="0">
                <a:effectLst/>
                <a:latin typeface="Arial" panose="020B0604020202020204" pitchFamily="34" charset="0"/>
              </a:rPr>
              <a:t>termine l’ensemble des états de</a:t>
            </a:r>
            <a:br>
              <a:rPr lang="fr-FR" b="0" i="0" dirty="0">
                <a:effectLst/>
                <a:latin typeface="Lato" panose="020F0502020204030203" pitchFamily="34" charset="0"/>
              </a:rPr>
            </a:br>
            <a:r>
              <a:rPr lang="fr-FR" b="0" i="0" dirty="0">
                <a:effectLst/>
                <a:latin typeface="Arial" panose="020B0604020202020204" pitchFamily="34" charset="0"/>
              </a:rPr>
              <a:t>destination dans l’AFD.</a:t>
            </a:r>
            <a:endParaRPr lang="fr-FR" dirty="0">
              <a:latin typeface="Lato" panose="020F0502020204030203" pitchFamily="34" charset="0"/>
            </a:endParaRPr>
          </a:p>
          <a:p>
            <a:pPr marL="285750" indent="-285750" algn="l">
              <a:buFont typeface="Courier New" panose="02070309020205020404" pitchFamily="49" charset="0"/>
              <a:buChar char="o"/>
            </a:pPr>
            <a:r>
              <a:rPr lang="fr-FR" b="0" i="0" dirty="0">
                <a:effectLst/>
                <a:latin typeface="Arial" panose="020B0604020202020204" pitchFamily="34" charset="0"/>
              </a:rPr>
              <a:t>Si cet ensemble n’existe pas déjà, on cr</a:t>
            </a:r>
            <a:r>
              <a:rPr lang="fr-FR" dirty="0">
                <a:latin typeface="Arial" panose="020B0604020202020204" pitchFamily="34" charset="0"/>
              </a:rPr>
              <a:t>é</a:t>
            </a:r>
            <a:r>
              <a:rPr lang="fr-FR" b="0" i="0" dirty="0">
                <a:effectLst/>
                <a:latin typeface="Arial" panose="020B0604020202020204" pitchFamily="34" charset="0"/>
              </a:rPr>
              <a:t>e un nouvel’ état dans l’AFD</a:t>
            </a:r>
            <a:r>
              <a:rPr lang="fr-FR" b="0" i="0" dirty="0">
                <a:solidFill>
                  <a:srgbClr val="495365"/>
                </a:solidFill>
                <a:effectLst/>
                <a:latin typeface="Arial" panose="020B0604020202020204" pitchFamily="34" charset="0"/>
              </a:rPr>
              <a:t>.</a:t>
            </a:r>
            <a:endParaRPr lang="fr-FR" b="0" i="0" dirty="0">
              <a:solidFill>
                <a:srgbClr val="495365"/>
              </a:solidFill>
              <a:effectLst/>
              <a:latin typeface="Lato" panose="020F0502020204030203" pitchFamily="34" charset="0"/>
            </a:endParaRPr>
          </a:p>
          <a:p>
            <a:br>
              <a:rPr lang="fr-FR" b="0" i="0" dirty="0">
                <a:solidFill>
                  <a:srgbClr val="495365"/>
                </a:solidFill>
                <a:effectLst/>
                <a:latin typeface="Lato" panose="020F0502020204030203" pitchFamily="34" charset="0"/>
              </a:rPr>
            </a:br>
            <a:br>
              <a:rPr lang="fr-FR" b="0" i="0" dirty="0">
                <a:solidFill>
                  <a:srgbClr val="495365"/>
                </a:solidFill>
                <a:effectLst/>
                <a:latin typeface="Lato" panose="020F0502020204030203" pitchFamily="34" charset="0"/>
              </a:rPr>
            </a:br>
            <a:br>
              <a:rPr lang="fr-FR" b="0" i="0" dirty="0">
                <a:solidFill>
                  <a:srgbClr val="495365"/>
                </a:solidFill>
                <a:effectLst/>
                <a:latin typeface="Lato" panose="020F0502020204030203" pitchFamily="34" charset="0"/>
              </a:rPr>
            </a:br>
            <a:endParaRPr lang="fr-FR" dirty="0"/>
          </a:p>
        </p:txBody>
      </p:sp>
    </p:spTree>
    <p:extLst>
      <p:ext uri="{BB962C8B-B14F-4D97-AF65-F5344CB8AC3E}">
        <p14:creationId xmlns:p14="http://schemas.microsoft.com/office/powerpoint/2010/main" val="2931808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2522366" y="44624"/>
            <a:ext cx="2049633" cy="751242"/>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n w="0"/>
                <a:solidFill>
                  <a:schemeClr val="accent1"/>
                </a:solidFill>
                <a:effectLst>
                  <a:outerShdw blurRad="38100" dist="25400" dir="5400000" algn="ctr" rotWithShape="0">
                    <a:srgbClr val="6E747A">
                      <a:alpha val="43000"/>
                    </a:srgbClr>
                  </a:outerShdw>
                </a:effectLst>
                <a:latin typeface="Century" pitchFamily="18" charset="0"/>
              </a:rPr>
              <a:t>Phase Initiale</a:t>
            </a:r>
          </a:p>
        </p:txBody>
      </p:sp>
      <p:sp>
        <p:nvSpPr>
          <p:cNvPr id="8" name="Rectangle à coins arrondis 7"/>
          <p:cNvSpPr/>
          <p:nvPr/>
        </p:nvSpPr>
        <p:spPr>
          <a:xfrm>
            <a:off x="107504" y="44623"/>
            <a:ext cx="2304256" cy="818041"/>
          </a:xfrm>
          <a:prstGeom prst="roundRect">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lumMod val="85000"/>
                  </a:schemeClr>
                </a:solidFill>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251520" y="883571"/>
            <a:ext cx="6840760"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a:latin typeface="Garamond" pitchFamily="18" charset="0"/>
              </a:rPr>
              <a:t>Classe Automate : AFD </a:t>
            </a:r>
          </a:p>
        </p:txBody>
      </p:sp>
      <p:sp>
        <p:nvSpPr>
          <p:cNvPr id="11" name="Espace réservé du numéro de diapositive 10"/>
          <p:cNvSpPr>
            <a:spLocks noGrp="1"/>
          </p:cNvSpPr>
          <p:nvPr>
            <p:ph type="sldNum" sz="quarter" idx="12"/>
          </p:nvPr>
        </p:nvSpPr>
        <p:spPr/>
        <p:txBody>
          <a:bodyPr/>
          <a:lstStyle/>
          <a:p>
            <a:fld id="{C5C38CE2-D36F-4B9B-9204-BBE98EC52859}" type="slidenum">
              <a:rPr lang="fr-FR" smtClean="0"/>
              <a:t>16</a:t>
            </a:fld>
            <a:endParaRPr lang="fr-FR"/>
          </a:p>
        </p:txBody>
      </p:sp>
      <p:sp>
        <p:nvSpPr>
          <p:cNvPr id="3" name="Rectangle à coins arrondis 5">
            <a:extLst>
              <a:ext uri="{FF2B5EF4-FFF2-40B4-BE49-F238E27FC236}">
                <a16:creationId xmlns:a16="http://schemas.microsoft.com/office/drawing/2014/main" id="{A83D1A2C-EC33-A262-90DA-9ABC3F2A0EBA}"/>
              </a:ext>
            </a:extLst>
          </p:cNvPr>
          <p:cNvSpPr/>
          <p:nvPr/>
        </p:nvSpPr>
        <p:spPr>
          <a:xfrm>
            <a:off x="4644008" y="32695"/>
            <a:ext cx="2261752" cy="751241"/>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Techniques de reconnaissances </a:t>
            </a:r>
          </a:p>
        </p:txBody>
      </p:sp>
      <p:sp>
        <p:nvSpPr>
          <p:cNvPr id="5" name="Rectangle à coins arrondis 6">
            <a:extLst>
              <a:ext uri="{FF2B5EF4-FFF2-40B4-BE49-F238E27FC236}">
                <a16:creationId xmlns:a16="http://schemas.microsoft.com/office/drawing/2014/main" id="{E968B73B-6F48-0F9E-9010-A18F6486BC41}"/>
              </a:ext>
            </a:extLst>
          </p:cNvPr>
          <p:cNvSpPr/>
          <p:nvPr/>
        </p:nvSpPr>
        <p:spPr>
          <a:xfrm>
            <a:off x="6977768" y="44624"/>
            <a:ext cx="2058728" cy="73931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Phase Application</a:t>
            </a:r>
          </a:p>
        </p:txBody>
      </p:sp>
      <p:sp>
        <p:nvSpPr>
          <p:cNvPr id="13" name="ZoneTexte 12">
            <a:extLst>
              <a:ext uri="{FF2B5EF4-FFF2-40B4-BE49-F238E27FC236}">
                <a16:creationId xmlns:a16="http://schemas.microsoft.com/office/drawing/2014/main" id="{13EF780A-14C4-F3EA-5715-D40637AD0AF0}"/>
              </a:ext>
            </a:extLst>
          </p:cNvPr>
          <p:cNvSpPr txBox="1"/>
          <p:nvPr/>
        </p:nvSpPr>
        <p:spPr>
          <a:xfrm>
            <a:off x="303828" y="1531288"/>
            <a:ext cx="8680360" cy="5355312"/>
          </a:xfrm>
          <a:prstGeom prst="rect">
            <a:avLst/>
          </a:prstGeom>
          <a:noFill/>
        </p:spPr>
        <p:txBody>
          <a:bodyPr wrap="square" rtlCol="0">
            <a:spAutoFit/>
          </a:bodyPr>
          <a:lstStyle/>
          <a:p>
            <a:pPr marL="285750" indent="-285750" algn="l">
              <a:buFont typeface="Courier New" panose="02070309020205020404" pitchFamily="49" charset="0"/>
              <a:buChar char="o"/>
            </a:pPr>
            <a:endParaRPr lang="fr-FR" b="0" i="0" dirty="0">
              <a:effectLst/>
              <a:latin typeface="Arial" panose="020B0604020202020204" pitchFamily="34" charset="0"/>
            </a:endParaRPr>
          </a:p>
          <a:p>
            <a:pPr marL="285750" indent="-285750" algn="l">
              <a:buFont typeface="Courier New" panose="02070309020205020404" pitchFamily="49" charset="0"/>
              <a:buChar char="o"/>
            </a:pPr>
            <a:r>
              <a:rPr lang="fr-FR" b="1" i="0" dirty="0">
                <a:effectLst/>
                <a:latin typeface="Arial" panose="020B0604020202020204" pitchFamily="34" charset="0"/>
              </a:rPr>
              <a:t>La méthode </a:t>
            </a:r>
            <a:r>
              <a:rPr lang="fr-FR" b="1" i="0" dirty="0" err="1">
                <a:effectLst/>
                <a:latin typeface="Courier New" panose="02070309020205020404" pitchFamily="49" charset="0"/>
              </a:rPr>
              <a:t>est_deterministe</a:t>
            </a:r>
            <a:r>
              <a:rPr lang="fr-FR" b="1" i="0" dirty="0">
                <a:effectLst/>
                <a:latin typeface="Courier New" panose="02070309020205020404" pitchFamily="49" charset="0"/>
              </a:rPr>
              <a:t>() </a:t>
            </a:r>
            <a:r>
              <a:rPr lang="fr-FR" b="0" i="0" dirty="0">
                <a:effectLst/>
                <a:latin typeface="Arial" panose="020B0604020202020204" pitchFamily="34" charset="0"/>
              </a:rPr>
              <a:t>vérifie si chaque </a:t>
            </a:r>
            <a:r>
              <a:rPr lang="fr-FR" dirty="0">
                <a:latin typeface="Arial" panose="020B0604020202020204" pitchFamily="34" charset="0"/>
              </a:rPr>
              <a:t>é</a:t>
            </a:r>
            <a:r>
              <a:rPr lang="fr-FR" b="0" i="0" dirty="0">
                <a:effectLst/>
                <a:latin typeface="Arial" panose="020B0604020202020204" pitchFamily="34" charset="0"/>
              </a:rPr>
              <a:t>tat a</a:t>
            </a:r>
            <a:br>
              <a:rPr lang="fr-FR" b="0" i="0" dirty="0">
                <a:effectLst/>
                <a:latin typeface="Lato" panose="020F0502020204030203" pitchFamily="34" charset="0"/>
              </a:rPr>
            </a:br>
            <a:r>
              <a:rPr lang="fr-FR" b="0" i="0" dirty="0">
                <a:effectLst/>
                <a:latin typeface="Arial" panose="020B0604020202020204" pitchFamily="34" charset="0"/>
              </a:rPr>
              <a:t>exactement une transition sortante pour chaque symbole de</a:t>
            </a:r>
            <a:br>
              <a:rPr lang="fr-FR" b="0" i="0" dirty="0">
                <a:effectLst/>
                <a:latin typeface="Lato" panose="020F0502020204030203" pitchFamily="34" charset="0"/>
              </a:rPr>
            </a:br>
            <a:r>
              <a:rPr lang="fr-FR" b="0" i="0" dirty="0">
                <a:effectLst/>
                <a:latin typeface="Arial" panose="020B0604020202020204" pitchFamily="34" charset="0"/>
              </a:rPr>
              <a:t>l’alphabet. Mathématiquement, cela signifie qu’il n’y a pas</a:t>
            </a:r>
            <a:br>
              <a:rPr lang="fr-FR" b="0" i="0" dirty="0">
                <a:effectLst/>
                <a:latin typeface="Lato" panose="020F0502020204030203" pitchFamily="34" charset="0"/>
              </a:rPr>
            </a:br>
            <a:r>
              <a:rPr lang="fr-FR" b="0" i="0" dirty="0">
                <a:effectLst/>
                <a:latin typeface="Arial" panose="020B0604020202020204" pitchFamily="34" charset="0"/>
              </a:rPr>
              <a:t>d’</a:t>
            </a:r>
            <a:r>
              <a:rPr lang="fr-FR" b="0" i="0" dirty="0" err="1">
                <a:effectLst/>
                <a:latin typeface="Arial" panose="020B0604020202020204" pitchFamily="34" charset="0"/>
              </a:rPr>
              <a:t>ambiguıté</a:t>
            </a:r>
            <a:r>
              <a:rPr lang="fr-FR" b="0" i="0" dirty="0">
                <a:effectLst/>
                <a:latin typeface="Arial" panose="020B0604020202020204" pitchFamily="34" charset="0"/>
              </a:rPr>
              <a:t> dans le choix des transitions lors de la lecture d’un</a:t>
            </a:r>
            <a:br>
              <a:rPr lang="fr-FR" b="0" i="0" dirty="0">
                <a:effectLst/>
                <a:latin typeface="Lato" panose="020F0502020204030203" pitchFamily="34" charset="0"/>
              </a:rPr>
            </a:br>
            <a:r>
              <a:rPr lang="fr-FR" b="0" i="0" dirty="0">
                <a:effectLst/>
                <a:latin typeface="Arial" panose="020B0604020202020204" pitchFamily="34" charset="0"/>
              </a:rPr>
              <a:t>symbole donn</a:t>
            </a:r>
            <a:r>
              <a:rPr lang="fr-FR" dirty="0">
                <a:latin typeface="Arial" panose="020B0604020202020204" pitchFamily="34" charset="0"/>
              </a:rPr>
              <a:t>é</a:t>
            </a:r>
            <a:r>
              <a:rPr lang="fr-FR" b="0" i="0" dirty="0">
                <a:effectLst/>
                <a:latin typeface="Arial" panose="020B0604020202020204" pitchFamily="34" charset="0"/>
              </a:rPr>
              <a:t> à partir d’un état donné.</a:t>
            </a:r>
          </a:p>
          <a:p>
            <a:pPr algn="l"/>
            <a:endParaRPr lang="fr-FR" dirty="0">
              <a:latin typeface="Arial" panose="020B0604020202020204" pitchFamily="34" charset="0"/>
            </a:endParaRPr>
          </a:p>
          <a:p>
            <a:pPr algn="l"/>
            <a:endParaRPr lang="fr-FR" b="1" dirty="0">
              <a:latin typeface="Lato" panose="020F0502020204030203" pitchFamily="34" charset="0"/>
            </a:endParaRPr>
          </a:p>
          <a:p>
            <a:pPr marL="285750" indent="-285750" algn="l">
              <a:buFont typeface="Courier New" panose="02070309020205020404" pitchFamily="49" charset="0"/>
              <a:buChar char="o"/>
            </a:pPr>
            <a:r>
              <a:rPr lang="fr-FR" b="1" i="0" dirty="0">
                <a:effectLst/>
                <a:latin typeface="Arial" panose="020B0604020202020204" pitchFamily="34" charset="0"/>
              </a:rPr>
              <a:t>La méthode </a:t>
            </a:r>
            <a:r>
              <a:rPr lang="fr-FR" b="1" i="0" dirty="0" err="1">
                <a:effectLst/>
                <a:latin typeface="Courier New" panose="02070309020205020404" pitchFamily="49" charset="0"/>
              </a:rPr>
              <a:t>rendre_deterministe</a:t>
            </a:r>
            <a:r>
              <a:rPr lang="fr-FR" b="1" i="0" dirty="0">
                <a:effectLst/>
                <a:latin typeface="Courier New" panose="02070309020205020404" pitchFamily="49" charset="0"/>
              </a:rPr>
              <a:t>() </a:t>
            </a:r>
            <a:r>
              <a:rPr lang="fr-FR" b="0" i="0" dirty="0">
                <a:effectLst/>
                <a:latin typeface="Arial" panose="020B0604020202020204" pitchFamily="34" charset="0"/>
              </a:rPr>
              <a:t>construit un nouvel automate</a:t>
            </a:r>
            <a:br>
              <a:rPr lang="fr-FR" b="0" i="0" dirty="0">
                <a:effectLst/>
                <a:latin typeface="Lato" panose="020F0502020204030203" pitchFamily="34" charset="0"/>
              </a:rPr>
            </a:br>
            <a:r>
              <a:rPr lang="fr-FR" b="0" i="0" dirty="0">
                <a:effectLst/>
                <a:latin typeface="Arial" panose="020B0604020202020204" pitchFamily="34" charset="0"/>
              </a:rPr>
              <a:t>en utilisant une technique appelée la fermeture sous les transitions,</a:t>
            </a:r>
            <a:br>
              <a:rPr lang="fr-FR" b="0" i="0" dirty="0">
                <a:effectLst/>
                <a:latin typeface="Lato" panose="020F0502020204030203" pitchFamily="34" charset="0"/>
              </a:rPr>
            </a:br>
            <a:r>
              <a:rPr lang="fr-FR" b="0" i="0" dirty="0">
                <a:effectLst/>
                <a:latin typeface="Arial" panose="020B0604020202020204" pitchFamily="34" charset="0"/>
              </a:rPr>
              <a:t>qui consiste à explorer tous les </a:t>
            </a:r>
            <a:r>
              <a:rPr lang="fr-FR" dirty="0">
                <a:latin typeface="Arial" panose="020B0604020202020204" pitchFamily="34" charset="0"/>
              </a:rPr>
              <a:t>é</a:t>
            </a:r>
            <a:r>
              <a:rPr lang="fr-FR" b="0" i="0" dirty="0">
                <a:effectLst/>
                <a:latin typeface="Arial" panose="020B0604020202020204" pitchFamily="34" charset="0"/>
              </a:rPr>
              <a:t>tats accessibles à partir des états</a:t>
            </a:r>
            <a:br>
              <a:rPr lang="fr-FR" b="0" i="0" dirty="0">
                <a:effectLst/>
                <a:latin typeface="Lato" panose="020F0502020204030203" pitchFamily="34" charset="0"/>
              </a:rPr>
            </a:br>
            <a:r>
              <a:rPr lang="fr-FR" b="0" i="0" dirty="0">
                <a:effectLst/>
                <a:latin typeface="Arial" panose="020B0604020202020204" pitchFamily="34" charset="0"/>
              </a:rPr>
              <a:t>initiaux via les transitions de l’automate d’origine. Cela garantit que</a:t>
            </a:r>
            <a:br>
              <a:rPr lang="fr-FR" b="0" i="0" dirty="0">
                <a:effectLst/>
                <a:latin typeface="Lato" panose="020F0502020204030203" pitchFamily="34" charset="0"/>
              </a:rPr>
            </a:br>
            <a:r>
              <a:rPr lang="fr-FR" b="0" i="0" dirty="0">
                <a:effectLst/>
                <a:latin typeface="Arial" panose="020B0604020202020204" pitchFamily="34" charset="0"/>
              </a:rPr>
              <a:t>chaque état de l’automate déterministe correspond à un ensemble</a:t>
            </a:r>
            <a:br>
              <a:rPr lang="fr-FR" b="0" i="0" dirty="0">
                <a:effectLst/>
                <a:latin typeface="Lato" panose="020F0502020204030203" pitchFamily="34" charset="0"/>
              </a:rPr>
            </a:br>
            <a:r>
              <a:rPr lang="fr-FR" b="0" i="0" dirty="0">
                <a:effectLst/>
                <a:latin typeface="Arial" panose="020B0604020202020204" pitchFamily="34" charset="0"/>
              </a:rPr>
              <a:t>d’ états de l’automate d’origine.</a:t>
            </a:r>
            <a:br>
              <a:rPr lang="fr-FR" b="0" i="0" dirty="0">
                <a:solidFill>
                  <a:srgbClr val="495365"/>
                </a:solidFill>
                <a:effectLst/>
                <a:latin typeface="Lato" panose="020F0502020204030203" pitchFamily="34" charset="0"/>
              </a:rPr>
            </a:br>
            <a:br>
              <a:rPr lang="fr-FR" b="0" i="0" dirty="0">
                <a:solidFill>
                  <a:srgbClr val="495365"/>
                </a:solidFill>
                <a:effectLst/>
                <a:latin typeface="Lato" panose="020F0502020204030203" pitchFamily="34" charset="0"/>
              </a:rPr>
            </a:br>
            <a:br>
              <a:rPr lang="fr-FR" b="0" i="0" dirty="0">
                <a:solidFill>
                  <a:srgbClr val="495365"/>
                </a:solidFill>
                <a:effectLst/>
                <a:latin typeface="Lato" panose="020F0502020204030203" pitchFamily="34" charset="0"/>
              </a:rPr>
            </a:br>
            <a:br>
              <a:rPr lang="fr-FR" b="0" i="0" dirty="0">
                <a:solidFill>
                  <a:srgbClr val="495365"/>
                </a:solidFill>
                <a:effectLst/>
                <a:latin typeface="Lato" panose="020F0502020204030203" pitchFamily="34" charset="0"/>
              </a:rPr>
            </a:br>
            <a:br>
              <a:rPr lang="fr-FR" b="0" i="0" dirty="0">
                <a:solidFill>
                  <a:srgbClr val="495365"/>
                </a:solidFill>
                <a:effectLst/>
                <a:latin typeface="Lato" panose="020F0502020204030203" pitchFamily="34" charset="0"/>
              </a:rPr>
            </a:br>
            <a:endParaRPr lang="fr-FR" dirty="0"/>
          </a:p>
        </p:txBody>
      </p:sp>
    </p:spTree>
    <p:extLst>
      <p:ext uri="{BB962C8B-B14F-4D97-AF65-F5344CB8AC3E}">
        <p14:creationId xmlns:p14="http://schemas.microsoft.com/office/powerpoint/2010/main" val="2953885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2522366" y="44624"/>
            <a:ext cx="2049633" cy="751242"/>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n w="0"/>
                <a:solidFill>
                  <a:schemeClr val="accent1"/>
                </a:solidFill>
                <a:effectLst>
                  <a:outerShdw blurRad="38100" dist="25400" dir="5400000" algn="ctr" rotWithShape="0">
                    <a:srgbClr val="6E747A">
                      <a:alpha val="43000"/>
                    </a:srgbClr>
                  </a:outerShdw>
                </a:effectLst>
                <a:latin typeface="Century" pitchFamily="18" charset="0"/>
              </a:rPr>
              <a:t>Phase Initiale</a:t>
            </a:r>
          </a:p>
        </p:txBody>
      </p:sp>
      <p:sp>
        <p:nvSpPr>
          <p:cNvPr id="8" name="Rectangle à coins arrondis 7"/>
          <p:cNvSpPr/>
          <p:nvPr/>
        </p:nvSpPr>
        <p:spPr>
          <a:xfrm>
            <a:off x="107504" y="44623"/>
            <a:ext cx="2304256" cy="818041"/>
          </a:xfrm>
          <a:prstGeom prst="roundRect">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lumMod val="85000"/>
                  </a:schemeClr>
                </a:solidFill>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251520" y="883571"/>
            <a:ext cx="6840760"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a:latin typeface="Garamond" pitchFamily="18" charset="0"/>
              </a:rPr>
              <a:t>Classe Automate : Minimisation </a:t>
            </a:r>
          </a:p>
        </p:txBody>
      </p:sp>
      <p:sp>
        <p:nvSpPr>
          <p:cNvPr id="11" name="Espace réservé du numéro de diapositive 10"/>
          <p:cNvSpPr>
            <a:spLocks noGrp="1"/>
          </p:cNvSpPr>
          <p:nvPr>
            <p:ph type="sldNum" sz="quarter" idx="12"/>
          </p:nvPr>
        </p:nvSpPr>
        <p:spPr/>
        <p:txBody>
          <a:bodyPr/>
          <a:lstStyle/>
          <a:p>
            <a:fld id="{C5C38CE2-D36F-4B9B-9204-BBE98EC52859}" type="slidenum">
              <a:rPr lang="fr-FR" smtClean="0"/>
              <a:t>17</a:t>
            </a:fld>
            <a:endParaRPr lang="fr-FR"/>
          </a:p>
        </p:txBody>
      </p:sp>
      <p:sp>
        <p:nvSpPr>
          <p:cNvPr id="3" name="Rectangle à coins arrondis 5">
            <a:extLst>
              <a:ext uri="{FF2B5EF4-FFF2-40B4-BE49-F238E27FC236}">
                <a16:creationId xmlns:a16="http://schemas.microsoft.com/office/drawing/2014/main" id="{A83D1A2C-EC33-A262-90DA-9ABC3F2A0EBA}"/>
              </a:ext>
            </a:extLst>
          </p:cNvPr>
          <p:cNvSpPr/>
          <p:nvPr/>
        </p:nvSpPr>
        <p:spPr>
          <a:xfrm>
            <a:off x="4644008" y="32695"/>
            <a:ext cx="2261752" cy="751241"/>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Techniques de reconnaissances </a:t>
            </a:r>
          </a:p>
        </p:txBody>
      </p:sp>
      <p:sp>
        <p:nvSpPr>
          <p:cNvPr id="5" name="Rectangle à coins arrondis 6">
            <a:extLst>
              <a:ext uri="{FF2B5EF4-FFF2-40B4-BE49-F238E27FC236}">
                <a16:creationId xmlns:a16="http://schemas.microsoft.com/office/drawing/2014/main" id="{E968B73B-6F48-0F9E-9010-A18F6486BC41}"/>
              </a:ext>
            </a:extLst>
          </p:cNvPr>
          <p:cNvSpPr/>
          <p:nvPr/>
        </p:nvSpPr>
        <p:spPr>
          <a:xfrm>
            <a:off x="6977768" y="44624"/>
            <a:ext cx="2058728" cy="73931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Phase Application</a:t>
            </a:r>
          </a:p>
        </p:txBody>
      </p:sp>
      <p:sp>
        <p:nvSpPr>
          <p:cNvPr id="13" name="ZoneTexte 12">
            <a:extLst>
              <a:ext uri="{FF2B5EF4-FFF2-40B4-BE49-F238E27FC236}">
                <a16:creationId xmlns:a16="http://schemas.microsoft.com/office/drawing/2014/main" id="{13EF780A-14C4-F3EA-5715-D40637AD0AF0}"/>
              </a:ext>
            </a:extLst>
          </p:cNvPr>
          <p:cNvSpPr txBox="1"/>
          <p:nvPr/>
        </p:nvSpPr>
        <p:spPr>
          <a:xfrm>
            <a:off x="151913" y="1599015"/>
            <a:ext cx="8840172" cy="4524315"/>
          </a:xfrm>
          <a:prstGeom prst="rect">
            <a:avLst/>
          </a:prstGeom>
          <a:noFill/>
        </p:spPr>
        <p:txBody>
          <a:bodyPr wrap="square" rtlCol="0">
            <a:spAutoFit/>
          </a:bodyPr>
          <a:lstStyle/>
          <a:p>
            <a:pPr marL="285750" indent="-285750" algn="l">
              <a:buFont typeface="Courier New" panose="02070309020205020404" pitchFamily="49" charset="0"/>
              <a:buChar char="o"/>
            </a:pPr>
            <a:r>
              <a:rPr lang="fr-FR" b="1" i="0" dirty="0" err="1">
                <a:effectLst/>
                <a:latin typeface="Arial" panose="020B0604020202020204" pitchFamily="34" charset="0"/>
              </a:rPr>
              <a:t>automate_to_list</a:t>
            </a:r>
            <a:r>
              <a:rPr lang="fr-FR" b="1" i="0" dirty="0">
                <a:effectLst/>
                <a:latin typeface="Arial" panose="020B0604020202020204" pitchFamily="34" charset="0"/>
              </a:rPr>
              <a:t> : </a:t>
            </a:r>
            <a:r>
              <a:rPr lang="fr-FR" b="0" i="0" dirty="0">
                <a:effectLst/>
                <a:latin typeface="Arial" panose="020B0604020202020204" pitchFamily="34" charset="0"/>
              </a:rPr>
              <a:t>Cette fonction prend un objet `Automate` en entrée et le convertit en une liste de données contenant l'alphabet, les états, les états initiaux, les états finaux et les transitions. Elle extrait ces informations de l'automate en utilisant les méthodes d'accès fournies par la classe `Automate` et retourne cette liste de données.</a:t>
            </a:r>
          </a:p>
          <a:p>
            <a:pPr marL="285750" indent="-285750" algn="l">
              <a:buFont typeface="Courier New" panose="02070309020205020404" pitchFamily="49" charset="0"/>
              <a:buChar char="o"/>
            </a:pPr>
            <a:endParaRPr lang="fr-FR" b="0" i="0" dirty="0">
              <a:effectLst/>
              <a:latin typeface="Arial" panose="020B0604020202020204" pitchFamily="34" charset="0"/>
            </a:endParaRPr>
          </a:p>
          <a:p>
            <a:pPr marL="285750" indent="-285750" algn="l">
              <a:buFont typeface="Courier New" panose="02070309020205020404" pitchFamily="49" charset="0"/>
              <a:buChar char="o"/>
            </a:pPr>
            <a:r>
              <a:rPr lang="fr-FR" b="1" i="0" dirty="0">
                <a:effectLst/>
                <a:latin typeface="Arial" panose="020B0604020202020204" pitchFamily="34" charset="0"/>
              </a:rPr>
              <a:t>mot</a:t>
            </a:r>
            <a:r>
              <a:rPr lang="fr-FR" b="0" i="0" dirty="0">
                <a:effectLst/>
                <a:latin typeface="Arial" panose="020B0604020202020204" pitchFamily="34" charset="0"/>
              </a:rPr>
              <a:t> :Cette fonction prend en entrée un état, un symbole de l'alphabet et une liste de transitions, puis retourne l'état de destination de la transition correspondante. Elle parcourt les transitions pour trouver celle qui correspond à l'état et au symbole donnés, et retourne l'état de destination si elle existe, sinon elle retourne `None`.</a:t>
            </a:r>
          </a:p>
          <a:p>
            <a:pPr marL="285750" indent="-285750" algn="l">
              <a:buFont typeface="Courier New" panose="02070309020205020404" pitchFamily="49" charset="0"/>
              <a:buChar char="o"/>
            </a:pPr>
            <a:endParaRPr lang="fr-FR" b="0" i="0" dirty="0">
              <a:effectLst/>
              <a:latin typeface="Arial" panose="020B0604020202020204" pitchFamily="34" charset="0"/>
            </a:endParaRPr>
          </a:p>
          <a:p>
            <a:pPr marL="285750" indent="-285750" algn="l">
              <a:buFont typeface="Courier New" panose="02070309020205020404" pitchFamily="49" charset="0"/>
              <a:buChar char="o"/>
            </a:pPr>
            <a:r>
              <a:rPr lang="fr-FR" b="1" i="0" dirty="0" err="1">
                <a:effectLst/>
                <a:latin typeface="Arial" panose="020B0604020202020204" pitchFamily="34" charset="0"/>
              </a:rPr>
              <a:t>chercher_cle</a:t>
            </a:r>
            <a:r>
              <a:rPr lang="fr-FR" b="1" i="0" dirty="0">
                <a:effectLst/>
                <a:latin typeface="Arial" panose="020B0604020202020204" pitchFamily="34" charset="0"/>
              </a:rPr>
              <a:t> </a:t>
            </a:r>
            <a:r>
              <a:rPr lang="fr-FR" b="0" i="0" dirty="0">
                <a:effectLst/>
                <a:latin typeface="Arial" panose="020B0604020202020204" pitchFamily="34" charset="0"/>
              </a:rPr>
              <a:t>: Cette fonction prend un dictionnaire et un élément recherché en entrée, puis parcourt le dictionnaire pour trouver la clé associée à l'élément recherché dans l'une de ses valeurs. Si l'élément est trouvé, la fonction retourne la clé correspondante ; sinon, elle retourne `None`.</a:t>
            </a:r>
          </a:p>
          <a:p>
            <a:pPr marL="285750" indent="-285750" algn="l">
              <a:buFont typeface="Courier New" panose="02070309020205020404" pitchFamily="49" charset="0"/>
              <a:buChar char="o"/>
            </a:pPr>
            <a:endParaRPr lang="fr-FR" b="0" i="0" dirty="0">
              <a:effectLst/>
              <a:latin typeface="Arial" panose="020B0604020202020204" pitchFamily="34" charset="0"/>
            </a:endParaRPr>
          </a:p>
        </p:txBody>
      </p:sp>
    </p:spTree>
    <p:extLst>
      <p:ext uri="{BB962C8B-B14F-4D97-AF65-F5344CB8AC3E}">
        <p14:creationId xmlns:p14="http://schemas.microsoft.com/office/powerpoint/2010/main" val="1080560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2522366" y="44624"/>
            <a:ext cx="2049633" cy="751242"/>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n w="0"/>
                <a:solidFill>
                  <a:schemeClr val="accent1"/>
                </a:solidFill>
                <a:effectLst>
                  <a:outerShdw blurRad="38100" dist="25400" dir="5400000" algn="ctr" rotWithShape="0">
                    <a:srgbClr val="6E747A">
                      <a:alpha val="43000"/>
                    </a:srgbClr>
                  </a:outerShdw>
                </a:effectLst>
                <a:latin typeface="Century" pitchFamily="18" charset="0"/>
              </a:rPr>
              <a:t>Phase Initiale</a:t>
            </a:r>
          </a:p>
        </p:txBody>
      </p:sp>
      <p:sp>
        <p:nvSpPr>
          <p:cNvPr id="8" name="Rectangle à coins arrondis 7"/>
          <p:cNvSpPr/>
          <p:nvPr/>
        </p:nvSpPr>
        <p:spPr>
          <a:xfrm>
            <a:off x="107504" y="44623"/>
            <a:ext cx="2304256" cy="818041"/>
          </a:xfrm>
          <a:prstGeom prst="roundRect">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lumMod val="85000"/>
                  </a:schemeClr>
                </a:solidFill>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251520" y="883571"/>
            <a:ext cx="6840760"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a:latin typeface="Garamond" pitchFamily="18" charset="0"/>
              </a:rPr>
              <a:t>Classe Automate : Minimisation </a:t>
            </a:r>
          </a:p>
        </p:txBody>
      </p:sp>
      <p:sp>
        <p:nvSpPr>
          <p:cNvPr id="11" name="Espace réservé du numéro de diapositive 10"/>
          <p:cNvSpPr>
            <a:spLocks noGrp="1"/>
          </p:cNvSpPr>
          <p:nvPr>
            <p:ph type="sldNum" sz="quarter" idx="12"/>
          </p:nvPr>
        </p:nvSpPr>
        <p:spPr/>
        <p:txBody>
          <a:bodyPr/>
          <a:lstStyle/>
          <a:p>
            <a:fld id="{C5C38CE2-D36F-4B9B-9204-BBE98EC52859}" type="slidenum">
              <a:rPr lang="fr-FR" smtClean="0"/>
              <a:t>18</a:t>
            </a:fld>
            <a:endParaRPr lang="fr-FR"/>
          </a:p>
        </p:txBody>
      </p:sp>
      <p:sp>
        <p:nvSpPr>
          <p:cNvPr id="3" name="Rectangle à coins arrondis 5">
            <a:extLst>
              <a:ext uri="{FF2B5EF4-FFF2-40B4-BE49-F238E27FC236}">
                <a16:creationId xmlns:a16="http://schemas.microsoft.com/office/drawing/2014/main" id="{A83D1A2C-EC33-A262-90DA-9ABC3F2A0EBA}"/>
              </a:ext>
            </a:extLst>
          </p:cNvPr>
          <p:cNvSpPr/>
          <p:nvPr/>
        </p:nvSpPr>
        <p:spPr>
          <a:xfrm>
            <a:off x="4644008" y="32695"/>
            <a:ext cx="2261752" cy="751241"/>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Techniques de reconnaissances </a:t>
            </a:r>
          </a:p>
        </p:txBody>
      </p:sp>
      <p:sp>
        <p:nvSpPr>
          <p:cNvPr id="5" name="Rectangle à coins arrondis 6">
            <a:extLst>
              <a:ext uri="{FF2B5EF4-FFF2-40B4-BE49-F238E27FC236}">
                <a16:creationId xmlns:a16="http://schemas.microsoft.com/office/drawing/2014/main" id="{E968B73B-6F48-0F9E-9010-A18F6486BC41}"/>
              </a:ext>
            </a:extLst>
          </p:cNvPr>
          <p:cNvSpPr/>
          <p:nvPr/>
        </p:nvSpPr>
        <p:spPr>
          <a:xfrm>
            <a:off x="6977768" y="44624"/>
            <a:ext cx="2058728" cy="73931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Phase Application</a:t>
            </a:r>
          </a:p>
        </p:txBody>
      </p:sp>
      <p:sp>
        <p:nvSpPr>
          <p:cNvPr id="13" name="ZoneTexte 12">
            <a:extLst>
              <a:ext uri="{FF2B5EF4-FFF2-40B4-BE49-F238E27FC236}">
                <a16:creationId xmlns:a16="http://schemas.microsoft.com/office/drawing/2014/main" id="{13EF780A-14C4-F3EA-5715-D40637AD0AF0}"/>
              </a:ext>
            </a:extLst>
          </p:cNvPr>
          <p:cNvSpPr txBox="1"/>
          <p:nvPr/>
        </p:nvSpPr>
        <p:spPr>
          <a:xfrm>
            <a:off x="196324" y="1348157"/>
            <a:ext cx="8840172" cy="5909310"/>
          </a:xfrm>
          <a:prstGeom prst="rect">
            <a:avLst/>
          </a:prstGeom>
          <a:noFill/>
        </p:spPr>
        <p:txBody>
          <a:bodyPr wrap="square" rtlCol="0">
            <a:spAutoFit/>
          </a:bodyPr>
          <a:lstStyle/>
          <a:p>
            <a:pPr algn="l"/>
            <a:endParaRPr lang="fr-FR" b="0" i="0" dirty="0">
              <a:effectLst/>
              <a:latin typeface="Arial" panose="020B0604020202020204" pitchFamily="34" charset="0"/>
            </a:endParaRPr>
          </a:p>
          <a:p>
            <a:pPr marL="285750" indent="-285750" algn="l">
              <a:buFont typeface="Courier New" panose="02070309020205020404" pitchFamily="49" charset="0"/>
              <a:buChar char="o"/>
            </a:pPr>
            <a:r>
              <a:rPr lang="fr-FR" b="1" i="0" dirty="0" err="1">
                <a:effectLst/>
                <a:latin typeface="Arial" panose="020B0604020202020204" pitchFamily="34" charset="0"/>
              </a:rPr>
              <a:t>equivalent</a:t>
            </a:r>
            <a:r>
              <a:rPr lang="fr-FR" b="0" i="0" dirty="0">
                <a:effectLst/>
                <a:latin typeface="Arial" panose="020B0604020202020204" pitchFamily="34" charset="0"/>
              </a:rPr>
              <a:t> :Cette fonction prend deux états, des classes d'équivalence, l'alphabet, et les transitions comme arguments. Elle vérifie si les deux états sont équivalents selon les classes d'équivalence fournies. Elle le fait en vérifiant si pour chaque symbole de l'alphabet, les transitions depuis les deux états mènent à des états dans la même classe d'équivalence. Si c'est le cas pour tous les symboles, les états sont considérés comme équivalents et la fonction retourne `</a:t>
            </a:r>
            <a:r>
              <a:rPr lang="fr-FR" b="0" i="0" dirty="0" err="1">
                <a:effectLst/>
                <a:latin typeface="Arial" panose="020B0604020202020204" pitchFamily="34" charset="0"/>
              </a:rPr>
              <a:t>True</a:t>
            </a:r>
            <a:r>
              <a:rPr lang="fr-FR" b="0" i="0" dirty="0">
                <a:effectLst/>
                <a:latin typeface="Arial" panose="020B0604020202020204" pitchFamily="34" charset="0"/>
              </a:rPr>
              <a:t>`, sinon elle retourne `False`.</a:t>
            </a:r>
          </a:p>
          <a:p>
            <a:pPr marL="285750" indent="-285750" algn="l">
              <a:buFont typeface="Courier New" panose="02070309020205020404" pitchFamily="49" charset="0"/>
              <a:buChar char="o"/>
            </a:pPr>
            <a:endParaRPr lang="fr-FR" b="0" i="0" dirty="0">
              <a:effectLst/>
              <a:latin typeface="Arial" panose="020B0604020202020204" pitchFamily="34" charset="0"/>
            </a:endParaRPr>
          </a:p>
          <a:p>
            <a:pPr marL="285750" indent="-285750">
              <a:buFont typeface="Courier New" panose="02070309020205020404" pitchFamily="49" charset="0"/>
              <a:buChar char="o"/>
            </a:pPr>
            <a:r>
              <a:rPr lang="fr-FR" b="1" i="0" dirty="0">
                <a:effectLst/>
                <a:latin typeface="Arial" panose="020B0604020202020204" pitchFamily="34" charset="0"/>
              </a:rPr>
              <a:t>minimiser </a:t>
            </a:r>
            <a:r>
              <a:rPr lang="fr-FR" b="0" i="0" dirty="0">
                <a:effectLst/>
                <a:latin typeface="Arial" panose="020B0604020202020204" pitchFamily="34" charset="0"/>
              </a:rPr>
              <a:t>: Cette fonction prend un automate en entrée et le minimise en construisant un automate équivalent avec un nombre minimal d'états. Elle commence par vérifier si l'automate est déterministe et complet, et les rend déterministe et complet si nécessaire. Ensuite, elle initialise un ensemble de classes d'équivalence en regroupant les états finaux et non finaux. Ensuite, elle itère sur les classes d'équivalence, en fusionnant les classes dont les états sont équivalents. Elle continue ce processus jusqu'à ce qu'aucune fusion supplémentaire ne puisse être faite. Enfin, elle construit un nouvel automate à partir des classes d'équivalence fusionnées, en mettant à jour les états initiaux, finaux et les transitions.</a:t>
            </a:r>
            <a:endParaRPr lang="fr-FR" dirty="0"/>
          </a:p>
          <a:p>
            <a:pPr marL="285750" indent="-285750" algn="l">
              <a:buFont typeface="Courier New" panose="02070309020205020404" pitchFamily="49" charset="0"/>
              <a:buChar char="o"/>
            </a:pPr>
            <a:endParaRPr lang="fr-FR" b="0" i="0" dirty="0">
              <a:effectLst/>
              <a:latin typeface="Arial" panose="020B0604020202020204" pitchFamily="34" charset="0"/>
            </a:endParaRPr>
          </a:p>
          <a:p>
            <a:pPr marL="285750" indent="-285750" algn="l">
              <a:buFont typeface="Courier New" panose="02070309020205020404" pitchFamily="49" charset="0"/>
              <a:buChar char="o"/>
            </a:pPr>
            <a:endParaRPr lang="fr-FR" b="0" i="0" dirty="0">
              <a:effectLst/>
              <a:latin typeface="Arial" panose="020B0604020202020204" pitchFamily="34" charset="0"/>
            </a:endParaRPr>
          </a:p>
        </p:txBody>
      </p:sp>
    </p:spTree>
    <p:extLst>
      <p:ext uri="{BB962C8B-B14F-4D97-AF65-F5344CB8AC3E}">
        <p14:creationId xmlns:p14="http://schemas.microsoft.com/office/powerpoint/2010/main" val="1161758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2"/>
          <p:cNvSpPr/>
          <p:nvPr/>
        </p:nvSpPr>
        <p:spPr>
          <a:xfrm>
            <a:off x="4897015" y="28766"/>
            <a:ext cx="2152415" cy="798575"/>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0"/>
                <a:solidFill>
                  <a:schemeClr val="accent1"/>
                </a:solidFill>
                <a:effectLst>
                  <a:outerShdw blurRad="38100" dist="25400" dir="5400000" algn="ctr" rotWithShape="0">
                    <a:srgbClr val="6E747A">
                      <a:alpha val="43000"/>
                    </a:srgbClr>
                  </a:outerShdw>
                </a:effectLst>
                <a:latin typeface="Century" pitchFamily="18" charset="0"/>
              </a:rPr>
              <a:t>Technique de reconnaissance</a:t>
            </a:r>
          </a:p>
        </p:txBody>
      </p:sp>
      <p:sp>
        <p:nvSpPr>
          <p:cNvPr id="16" name="Rectangle 15"/>
          <p:cNvSpPr/>
          <p:nvPr/>
        </p:nvSpPr>
        <p:spPr>
          <a:xfrm>
            <a:off x="0" y="967864"/>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7" name="ZoneTexte 22"/>
          <p:cNvSpPr txBox="1"/>
          <p:nvPr/>
        </p:nvSpPr>
        <p:spPr>
          <a:xfrm>
            <a:off x="0" y="918894"/>
            <a:ext cx="8172400"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a:latin typeface="Garamond" pitchFamily="18" charset="0"/>
              </a:rPr>
              <a:t>La Classification des Images</a:t>
            </a:r>
          </a:p>
        </p:txBody>
      </p:sp>
      <p:sp>
        <p:nvSpPr>
          <p:cNvPr id="2" name="Espace réservé du numéro de diapositive 1"/>
          <p:cNvSpPr>
            <a:spLocks noGrp="1"/>
          </p:cNvSpPr>
          <p:nvPr>
            <p:ph type="sldNum" sz="quarter" idx="12"/>
          </p:nvPr>
        </p:nvSpPr>
        <p:spPr/>
        <p:txBody>
          <a:bodyPr/>
          <a:lstStyle/>
          <a:p>
            <a:fld id="{C5C38CE2-D36F-4B9B-9204-BBE98EC52859}" type="slidenum">
              <a:rPr lang="fr-FR" smtClean="0"/>
              <a:t>19</a:t>
            </a:fld>
            <a:endParaRPr lang="fr-FR"/>
          </a:p>
        </p:txBody>
      </p:sp>
      <p:sp>
        <p:nvSpPr>
          <p:cNvPr id="3" name="Rectangle à coins arrondis 7">
            <a:extLst>
              <a:ext uri="{FF2B5EF4-FFF2-40B4-BE49-F238E27FC236}">
                <a16:creationId xmlns:a16="http://schemas.microsoft.com/office/drawing/2014/main" id="{8A01EF3F-11E6-1174-FFFC-A3FC0DC67F51}"/>
              </a:ext>
            </a:extLst>
          </p:cNvPr>
          <p:cNvSpPr/>
          <p:nvPr/>
        </p:nvSpPr>
        <p:spPr>
          <a:xfrm>
            <a:off x="107504" y="44623"/>
            <a:ext cx="2304256" cy="818041"/>
          </a:xfrm>
          <a:prstGeom prst="roundRect">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lumMod val="85000"/>
                  </a:schemeClr>
                </a:solidFill>
                <a:latin typeface="Century" pitchFamily="18" charset="0"/>
                <a:cs typeface="Aharoni" pitchFamily="2" charset="-79"/>
              </a:rPr>
              <a:t>Contexte général </a:t>
            </a:r>
          </a:p>
        </p:txBody>
      </p:sp>
      <p:sp>
        <p:nvSpPr>
          <p:cNvPr id="20" name="ZoneTexte 19">
            <a:extLst>
              <a:ext uri="{FF2B5EF4-FFF2-40B4-BE49-F238E27FC236}">
                <a16:creationId xmlns:a16="http://schemas.microsoft.com/office/drawing/2014/main" id="{2898AE44-AF68-C456-F6D2-A28AF21F261F}"/>
              </a:ext>
            </a:extLst>
          </p:cNvPr>
          <p:cNvSpPr txBox="1"/>
          <p:nvPr/>
        </p:nvSpPr>
        <p:spPr>
          <a:xfrm>
            <a:off x="575556" y="2118576"/>
            <a:ext cx="7992888" cy="2352952"/>
          </a:xfrm>
          <a:prstGeom prst="rect">
            <a:avLst/>
          </a:prstGeom>
          <a:noFill/>
          <a:ln>
            <a:solidFill>
              <a:srgbClr val="0070C0"/>
            </a:solidFill>
          </a:ln>
        </p:spPr>
        <p:txBody>
          <a:bodyPr wrap="square" rtlCol="0">
            <a:spAutoFit/>
          </a:bodyPr>
          <a:lstStyle/>
          <a:p>
            <a:pPr algn="ctr">
              <a:lnSpc>
                <a:spcPct val="150000"/>
              </a:lnSpc>
            </a:pPr>
            <a:r>
              <a:rPr lang="fr-FR" sz="2000" b="1" dirty="0"/>
              <a:t>La classification d'images </a:t>
            </a:r>
            <a:r>
              <a:rPr lang="fr-FR" sz="2000" dirty="0"/>
              <a:t>est une branche de l'intelligence artificielle et de </a:t>
            </a:r>
            <a:r>
              <a:rPr lang="fr-FR" sz="2000" b="1" dirty="0"/>
              <a:t>la vision par ordinateur </a:t>
            </a:r>
            <a:r>
              <a:rPr lang="fr-FR" sz="2000" dirty="0"/>
              <a:t>qui consiste à attribuer des étiquettes ou des catégories à des images en fonction de leur contenu visuel. Cette tâche implique l'analyse des caractéristiques visuelles des images pour les classer dans des catégories prédéfinies.</a:t>
            </a:r>
          </a:p>
        </p:txBody>
      </p:sp>
      <p:sp>
        <p:nvSpPr>
          <p:cNvPr id="4" name="Rectangle à coins arrondis 3">
            <a:extLst>
              <a:ext uri="{FF2B5EF4-FFF2-40B4-BE49-F238E27FC236}">
                <a16:creationId xmlns:a16="http://schemas.microsoft.com/office/drawing/2014/main" id="{FA80B87B-6110-9111-5F59-9183AE1D6677}"/>
              </a:ext>
            </a:extLst>
          </p:cNvPr>
          <p:cNvSpPr/>
          <p:nvPr/>
        </p:nvSpPr>
        <p:spPr>
          <a:xfrm>
            <a:off x="2523511" y="69947"/>
            <a:ext cx="2261752" cy="75124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Phase Initiale</a:t>
            </a:r>
          </a:p>
        </p:txBody>
      </p:sp>
      <p:sp>
        <p:nvSpPr>
          <p:cNvPr id="5" name="Rectangle à coins arrondis 6">
            <a:extLst>
              <a:ext uri="{FF2B5EF4-FFF2-40B4-BE49-F238E27FC236}">
                <a16:creationId xmlns:a16="http://schemas.microsoft.com/office/drawing/2014/main" id="{1EF88CFE-07E6-6222-F7E0-1A6CAB47E7F2}"/>
              </a:ext>
            </a:extLst>
          </p:cNvPr>
          <p:cNvSpPr/>
          <p:nvPr/>
        </p:nvSpPr>
        <p:spPr>
          <a:xfrm>
            <a:off x="7085272" y="83987"/>
            <a:ext cx="2058728" cy="73931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Phase Application</a:t>
            </a:r>
          </a:p>
        </p:txBody>
      </p:sp>
    </p:spTree>
    <p:extLst>
      <p:ext uri="{BB962C8B-B14F-4D97-AF65-F5344CB8AC3E}">
        <p14:creationId xmlns:p14="http://schemas.microsoft.com/office/powerpoint/2010/main" val="3587061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à coins arrondis 16"/>
          <p:cNvSpPr/>
          <p:nvPr/>
        </p:nvSpPr>
        <p:spPr>
          <a:xfrm>
            <a:off x="549123" y="1444703"/>
            <a:ext cx="8137678" cy="4470888"/>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861220" y="2348880"/>
            <a:ext cx="7406866" cy="2814617"/>
          </a:xfrm>
          <a:prstGeom prst="rect">
            <a:avLst/>
          </a:prstGeom>
        </p:spPr>
        <p:txBody>
          <a:bodyPr wrap="square">
            <a:spAutoFit/>
          </a:bodyPr>
          <a:lstStyle/>
          <a:p>
            <a:pPr algn="ctr">
              <a:lnSpc>
                <a:spcPct val="150000"/>
              </a:lnSpc>
            </a:pPr>
            <a:r>
              <a:rPr lang="fr-FR" sz="2000" dirty="0"/>
              <a:t>Nous tenons à exprimer notre gratitude envers nos professeurs, </a:t>
            </a:r>
            <a:r>
              <a:rPr lang="fr-FR" sz="2000" b="1" dirty="0"/>
              <a:t>M. Kamouss </a:t>
            </a:r>
            <a:r>
              <a:rPr lang="fr-FR" sz="2000" dirty="0"/>
              <a:t>et </a:t>
            </a:r>
            <a:r>
              <a:rPr lang="fr-FR" sz="2000" b="1" dirty="0"/>
              <a:t>M. </a:t>
            </a:r>
            <a:r>
              <a:rPr lang="fr-FR" sz="2000" b="1" dirty="0" err="1"/>
              <a:t>Laazaiz</a:t>
            </a:r>
            <a:r>
              <a:rPr lang="fr-FR" sz="2000" dirty="0"/>
              <a:t>, pour leur soutien dans ce mini projet. Ce travail nous a permis de découvrir et de maîtriser divers concepts en programmation, ainsi que les techniques de préparation et de traitement des images. De plus, cela a été une excellente opportunité pour nous initier au Machine Learning.</a:t>
            </a:r>
          </a:p>
        </p:txBody>
      </p:sp>
      <p:sp>
        <p:nvSpPr>
          <p:cNvPr id="19" name="Rectangle 18"/>
          <p:cNvSpPr/>
          <p:nvPr/>
        </p:nvSpPr>
        <p:spPr>
          <a:xfrm>
            <a:off x="-19960" y="0"/>
            <a:ext cx="9169227" cy="546185"/>
          </a:xfrm>
          <a:prstGeom prst="rect">
            <a:avLst/>
          </a:prstGeom>
          <a:solidFill>
            <a:schemeClr val="accent1">
              <a:lumMod val="75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b="1">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20" name="Rectangle 19"/>
          <p:cNvSpPr/>
          <p:nvPr/>
        </p:nvSpPr>
        <p:spPr>
          <a:xfrm>
            <a:off x="-7347" y="546185"/>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28" name="ZoneTexte 27"/>
          <p:cNvSpPr txBox="1">
            <a:spLocks noChangeArrowheads="1"/>
          </p:cNvSpPr>
          <p:nvPr/>
        </p:nvSpPr>
        <p:spPr bwMode="auto">
          <a:xfrm>
            <a:off x="3186655" y="88426"/>
            <a:ext cx="2592387" cy="523220"/>
          </a:xfrm>
          <a:prstGeom prst="rect">
            <a:avLst/>
          </a:prstGeom>
          <a:noFill/>
          <a:ln w="9525">
            <a:noFill/>
            <a:miter lim="800000"/>
            <a:headEnd/>
            <a:tailEnd/>
          </a:ln>
        </p:spPr>
        <p:txBody>
          <a:bodyPr>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2800" b="1" dirty="0">
                <a:solidFill>
                  <a:schemeClr val="bg1"/>
                </a:solidFill>
                <a:latin typeface="Bell MT" pitchFamily="18" charset="0"/>
                <a:cs typeface="Times New Roman" pitchFamily="18" charset="0"/>
              </a:rPr>
              <a:t>Remerciement</a:t>
            </a:r>
          </a:p>
        </p:txBody>
      </p:sp>
      <p:sp>
        <p:nvSpPr>
          <p:cNvPr id="2" name="Espace réservé du numéro de diapositive 1"/>
          <p:cNvSpPr>
            <a:spLocks noGrp="1"/>
          </p:cNvSpPr>
          <p:nvPr>
            <p:ph type="sldNum" sz="quarter" idx="12"/>
          </p:nvPr>
        </p:nvSpPr>
        <p:spPr/>
        <p:txBody>
          <a:bodyPr/>
          <a:lstStyle/>
          <a:p>
            <a:fld id="{C5C38CE2-D36F-4B9B-9204-BBE98EC52859}" type="slidenum">
              <a:rPr lang="fr-FR" sz="1400" b="1" smtClean="0">
                <a:solidFill>
                  <a:schemeClr val="bg1">
                    <a:lumMod val="50000"/>
                  </a:schemeClr>
                </a:solidFill>
              </a:rPr>
              <a:t>2</a:t>
            </a:fld>
            <a:endParaRPr lang="fr-FR" sz="1400" b="1" dirty="0">
              <a:solidFill>
                <a:schemeClr val="bg1">
                  <a:lumMod val="50000"/>
                </a:schemeClr>
              </a:solidFill>
            </a:endParaRPr>
          </a:p>
        </p:txBody>
      </p:sp>
    </p:spTree>
    <p:extLst>
      <p:ext uri="{BB962C8B-B14F-4D97-AF65-F5344CB8AC3E}">
        <p14:creationId xmlns:p14="http://schemas.microsoft.com/office/powerpoint/2010/main" val="197536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2"/>
          <p:cNvSpPr/>
          <p:nvPr/>
        </p:nvSpPr>
        <p:spPr>
          <a:xfrm>
            <a:off x="4897015" y="28766"/>
            <a:ext cx="2152415" cy="798575"/>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0"/>
                <a:solidFill>
                  <a:schemeClr val="accent1"/>
                </a:solidFill>
                <a:effectLst>
                  <a:outerShdw blurRad="38100" dist="25400" dir="5400000" algn="ctr" rotWithShape="0">
                    <a:srgbClr val="6E747A">
                      <a:alpha val="43000"/>
                    </a:srgbClr>
                  </a:outerShdw>
                </a:effectLst>
                <a:latin typeface="Century" pitchFamily="18" charset="0"/>
              </a:rPr>
              <a:t>Technique de reconnaissance</a:t>
            </a:r>
          </a:p>
        </p:txBody>
      </p:sp>
      <p:sp>
        <p:nvSpPr>
          <p:cNvPr id="16" name="Rectangle 15"/>
          <p:cNvSpPr/>
          <p:nvPr/>
        </p:nvSpPr>
        <p:spPr>
          <a:xfrm>
            <a:off x="0" y="967864"/>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7" name="ZoneTexte 22"/>
          <p:cNvSpPr txBox="1"/>
          <p:nvPr/>
        </p:nvSpPr>
        <p:spPr>
          <a:xfrm>
            <a:off x="0" y="918894"/>
            <a:ext cx="8172400"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a:latin typeface="Garamond" pitchFamily="18" charset="0"/>
              </a:rPr>
              <a:t>MNIST et EMNIST</a:t>
            </a:r>
          </a:p>
        </p:txBody>
      </p:sp>
      <p:sp>
        <p:nvSpPr>
          <p:cNvPr id="2" name="Espace réservé du numéro de diapositive 1"/>
          <p:cNvSpPr>
            <a:spLocks noGrp="1"/>
          </p:cNvSpPr>
          <p:nvPr>
            <p:ph type="sldNum" sz="quarter" idx="12"/>
          </p:nvPr>
        </p:nvSpPr>
        <p:spPr/>
        <p:txBody>
          <a:bodyPr/>
          <a:lstStyle/>
          <a:p>
            <a:fld id="{C5C38CE2-D36F-4B9B-9204-BBE98EC52859}" type="slidenum">
              <a:rPr lang="fr-FR" smtClean="0"/>
              <a:t>20</a:t>
            </a:fld>
            <a:endParaRPr lang="fr-FR"/>
          </a:p>
        </p:txBody>
      </p:sp>
      <p:sp>
        <p:nvSpPr>
          <p:cNvPr id="3" name="Rectangle à coins arrondis 7">
            <a:extLst>
              <a:ext uri="{FF2B5EF4-FFF2-40B4-BE49-F238E27FC236}">
                <a16:creationId xmlns:a16="http://schemas.microsoft.com/office/drawing/2014/main" id="{8A01EF3F-11E6-1174-FFFC-A3FC0DC67F51}"/>
              </a:ext>
            </a:extLst>
          </p:cNvPr>
          <p:cNvSpPr/>
          <p:nvPr/>
        </p:nvSpPr>
        <p:spPr>
          <a:xfrm>
            <a:off x="107504" y="44623"/>
            <a:ext cx="2304256" cy="818041"/>
          </a:xfrm>
          <a:prstGeom prst="roundRect">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lumMod val="85000"/>
                  </a:schemeClr>
                </a:solidFill>
                <a:latin typeface="Century" pitchFamily="18" charset="0"/>
                <a:cs typeface="Aharoni" pitchFamily="2" charset="-79"/>
              </a:rPr>
              <a:t>Contexte général </a:t>
            </a:r>
          </a:p>
        </p:txBody>
      </p:sp>
      <p:sp>
        <p:nvSpPr>
          <p:cNvPr id="18" name="Rectangle à coins arrondis 3">
            <a:extLst>
              <a:ext uri="{FF2B5EF4-FFF2-40B4-BE49-F238E27FC236}">
                <a16:creationId xmlns:a16="http://schemas.microsoft.com/office/drawing/2014/main" id="{F31FA31E-2CC2-200F-E033-559386814BC7}"/>
              </a:ext>
            </a:extLst>
          </p:cNvPr>
          <p:cNvSpPr/>
          <p:nvPr/>
        </p:nvSpPr>
        <p:spPr>
          <a:xfrm>
            <a:off x="2524849" y="76100"/>
            <a:ext cx="2261752" cy="75124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lumMod val="85000"/>
                  </a:schemeClr>
                </a:solidFill>
                <a:latin typeface="Century" pitchFamily="18" charset="0"/>
              </a:rPr>
              <a:t>Modélisation Mathématique</a:t>
            </a:r>
          </a:p>
        </p:txBody>
      </p:sp>
      <p:sp>
        <p:nvSpPr>
          <p:cNvPr id="20" name="ZoneTexte 19">
            <a:extLst>
              <a:ext uri="{FF2B5EF4-FFF2-40B4-BE49-F238E27FC236}">
                <a16:creationId xmlns:a16="http://schemas.microsoft.com/office/drawing/2014/main" id="{2898AE44-AF68-C456-F6D2-A28AF21F261F}"/>
              </a:ext>
            </a:extLst>
          </p:cNvPr>
          <p:cNvSpPr txBox="1"/>
          <p:nvPr/>
        </p:nvSpPr>
        <p:spPr>
          <a:xfrm>
            <a:off x="323528" y="1772816"/>
            <a:ext cx="8496944" cy="4516878"/>
          </a:xfrm>
          <a:prstGeom prst="rect">
            <a:avLst/>
          </a:prstGeom>
          <a:noFill/>
          <a:ln>
            <a:solidFill>
              <a:srgbClr val="0070C0"/>
            </a:solidFill>
          </a:ln>
        </p:spPr>
        <p:txBody>
          <a:bodyPr wrap="square" rtlCol="0">
            <a:spAutoFit/>
          </a:bodyPr>
          <a:lstStyle/>
          <a:p>
            <a:pPr>
              <a:lnSpc>
                <a:spcPct val="200000"/>
              </a:lnSpc>
            </a:pPr>
            <a:r>
              <a:rPr lang="fr-FR" sz="1600" b="1" dirty="0"/>
              <a:t>MNIST </a:t>
            </a:r>
            <a:r>
              <a:rPr lang="fr-FR" sz="1600" dirty="0"/>
              <a:t> (</a:t>
            </a:r>
            <a:r>
              <a:rPr lang="fr-FR" sz="1600" dirty="0" err="1"/>
              <a:t>Modified</a:t>
            </a:r>
            <a:r>
              <a:rPr lang="fr-FR" sz="1600" dirty="0"/>
              <a:t> National Institute of Standards and Technology) est une base de données très utilisée en apprentissage automatique et en vision par ordinateur pour l'entraînement et l'évaluation des algorithmes de reconnaissance de chiffres manuscrits. Elle contient 60 000 images d'entraînement et 10 000 images de test, chaque image étant un chiffre manuscrit de 0 à 9 en niveaux de gris, normalisée à une taille de 28x28 pixels.</a:t>
            </a:r>
          </a:p>
          <a:p>
            <a:pPr>
              <a:lnSpc>
                <a:spcPct val="200000"/>
              </a:lnSpc>
            </a:pPr>
            <a:r>
              <a:rPr lang="fr-FR" sz="1600" b="1" dirty="0"/>
              <a:t>EMNIST</a:t>
            </a:r>
            <a:r>
              <a:rPr lang="fr-FR" sz="1600" dirty="0"/>
              <a:t> (Extended MNIST) est une extension de la base de données MNIST. Elle comprend non seulement les chiffres manuscrits, mais aussi les lettres de l'alphabet majuscules et minuscules. EMNIST propose plusieurs ensembles de données, totalisant des centaines de milliers d'images pour une meilleure évaluation et formation des modèles de reconnaissance de caractères manuscrits.</a:t>
            </a:r>
          </a:p>
        </p:txBody>
      </p:sp>
      <p:sp>
        <p:nvSpPr>
          <p:cNvPr id="4" name="Rectangle à coins arrondis 6">
            <a:extLst>
              <a:ext uri="{FF2B5EF4-FFF2-40B4-BE49-F238E27FC236}">
                <a16:creationId xmlns:a16="http://schemas.microsoft.com/office/drawing/2014/main" id="{E1FA832D-0860-3BA5-197F-2A7301AFA76A}"/>
              </a:ext>
            </a:extLst>
          </p:cNvPr>
          <p:cNvSpPr/>
          <p:nvPr/>
        </p:nvSpPr>
        <p:spPr>
          <a:xfrm>
            <a:off x="7049430" y="74710"/>
            <a:ext cx="2058728" cy="73931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Phase Application</a:t>
            </a:r>
          </a:p>
        </p:txBody>
      </p:sp>
    </p:spTree>
    <p:extLst>
      <p:ext uri="{BB962C8B-B14F-4D97-AF65-F5344CB8AC3E}">
        <p14:creationId xmlns:p14="http://schemas.microsoft.com/office/powerpoint/2010/main" val="1055225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2"/>
          <p:cNvSpPr/>
          <p:nvPr/>
        </p:nvSpPr>
        <p:spPr>
          <a:xfrm>
            <a:off x="4897015" y="28766"/>
            <a:ext cx="2152415" cy="798575"/>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0"/>
                <a:solidFill>
                  <a:schemeClr val="accent1"/>
                </a:solidFill>
                <a:effectLst>
                  <a:outerShdw blurRad="38100" dist="25400" dir="5400000" algn="ctr" rotWithShape="0">
                    <a:srgbClr val="6E747A">
                      <a:alpha val="43000"/>
                    </a:srgbClr>
                  </a:outerShdw>
                </a:effectLst>
                <a:latin typeface="Century" pitchFamily="18" charset="0"/>
              </a:rPr>
              <a:t>Technique de reconnaissance</a:t>
            </a:r>
          </a:p>
        </p:txBody>
      </p:sp>
      <p:sp>
        <p:nvSpPr>
          <p:cNvPr id="16" name="Rectangle 15"/>
          <p:cNvSpPr/>
          <p:nvPr/>
        </p:nvSpPr>
        <p:spPr>
          <a:xfrm>
            <a:off x="0" y="967864"/>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7" name="ZoneTexte 22"/>
          <p:cNvSpPr txBox="1"/>
          <p:nvPr/>
        </p:nvSpPr>
        <p:spPr>
          <a:xfrm>
            <a:off x="0" y="918894"/>
            <a:ext cx="8172400"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a:latin typeface="Garamond" pitchFamily="18" charset="0"/>
              </a:rPr>
              <a:t>Notions sur  RNA</a:t>
            </a:r>
          </a:p>
        </p:txBody>
      </p:sp>
      <p:sp>
        <p:nvSpPr>
          <p:cNvPr id="2" name="Espace réservé du numéro de diapositive 1"/>
          <p:cNvSpPr>
            <a:spLocks noGrp="1"/>
          </p:cNvSpPr>
          <p:nvPr>
            <p:ph type="sldNum" sz="quarter" idx="12"/>
          </p:nvPr>
        </p:nvSpPr>
        <p:spPr/>
        <p:txBody>
          <a:bodyPr/>
          <a:lstStyle/>
          <a:p>
            <a:fld id="{C5C38CE2-D36F-4B9B-9204-BBE98EC52859}" type="slidenum">
              <a:rPr lang="fr-FR" smtClean="0"/>
              <a:t>21</a:t>
            </a:fld>
            <a:endParaRPr lang="fr-FR"/>
          </a:p>
        </p:txBody>
      </p:sp>
      <p:sp>
        <p:nvSpPr>
          <p:cNvPr id="3" name="Rectangle à coins arrondis 7">
            <a:extLst>
              <a:ext uri="{FF2B5EF4-FFF2-40B4-BE49-F238E27FC236}">
                <a16:creationId xmlns:a16="http://schemas.microsoft.com/office/drawing/2014/main" id="{8A01EF3F-11E6-1174-FFFC-A3FC0DC67F51}"/>
              </a:ext>
            </a:extLst>
          </p:cNvPr>
          <p:cNvSpPr/>
          <p:nvPr/>
        </p:nvSpPr>
        <p:spPr>
          <a:xfrm>
            <a:off x="107504" y="44623"/>
            <a:ext cx="2304256" cy="818041"/>
          </a:xfrm>
          <a:prstGeom prst="roundRect">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lumMod val="85000"/>
                  </a:schemeClr>
                </a:solidFill>
                <a:latin typeface="Century" pitchFamily="18" charset="0"/>
                <a:cs typeface="Aharoni" pitchFamily="2" charset="-79"/>
              </a:rPr>
              <a:t>Contexte général </a:t>
            </a:r>
          </a:p>
        </p:txBody>
      </p:sp>
      <p:sp>
        <p:nvSpPr>
          <p:cNvPr id="18" name="Rectangle à coins arrondis 3">
            <a:extLst>
              <a:ext uri="{FF2B5EF4-FFF2-40B4-BE49-F238E27FC236}">
                <a16:creationId xmlns:a16="http://schemas.microsoft.com/office/drawing/2014/main" id="{F31FA31E-2CC2-200F-E033-559386814BC7}"/>
              </a:ext>
            </a:extLst>
          </p:cNvPr>
          <p:cNvSpPr/>
          <p:nvPr/>
        </p:nvSpPr>
        <p:spPr>
          <a:xfrm>
            <a:off x="2524849" y="76100"/>
            <a:ext cx="2261752" cy="75124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lumMod val="85000"/>
                  </a:schemeClr>
                </a:solidFill>
                <a:latin typeface="Century" pitchFamily="18" charset="0"/>
              </a:rPr>
              <a:t>Modélisation Mathématique</a:t>
            </a:r>
          </a:p>
        </p:txBody>
      </p:sp>
      <p:sp>
        <p:nvSpPr>
          <p:cNvPr id="4" name="Rectangle à coins arrondis 6">
            <a:extLst>
              <a:ext uri="{FF2B5EF4-FFF2-40B4-BE49-F238E27FC236}">
                <a16:creationId xmlns:a16="http://schemas.microsoft.com/office/drawing/2014/main" id="{E1FA832D-0860-3BA5-197F-2A7301AFA76A}"/>
              </a:ext>
            </a:extLst>
          </p:cNvPr>
          <p:cNvSpPr/>
          <p:nvPr/>
        </p:nvSpPr>
        <p:spPr>
          <a:xfrm>
            <a:off x="7049430" y="74710"/>
            <a:ext cx="2058728" cy="73931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Phase Application</a:t>
            </a:r>
          </a:p>
        </p:txBody>
      </p:sp>
      <p:sp>
        <p:nvSpPr>
          <p:cNvPr id="6" name="Rectangle 2">
            <a:extLst>
              <a:ext uri="{FF2B5EF4-FFF2-40B4-BE49-F238E27FC236}">
                <a16:creationId xmlns:a16="http://schemas.microsoft.com/office/drawing/2014/main" id="{5AF005DC-2755-6E35-1E55-3F07A139BD28}"/>
              </a:ext>
            </a:extLst>
          </p:cNvPr>
          <p:cNvSpPr>
            <a:spLocks noChangeArrowheads="1"/>
          </p:cNvSpPr>
          <p:nvPr/>
        </p:nvSpPr>
        <p:spPr bwMode="auto">
          <a:xfrm>
            <a:off x="143508" y="1589551"/>
            <a:ext cx="8856984"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fr-FR" altLang="fr-FR" sz="2000" b="1" i="0" u="sng" strike="noStrike" cap="none" normalizeH="0" baseline="0" dirty="0">
                <a:ln>
                  <a:noFill/>
                </a:ln>
                <a:solidFill>
                  <a:schemeClr val="tx1"/>
                </a:solidFill>
                <a:effectLst/>
                <a:latin typeface="Arial" panose="020B0604020202020204" pitchFamily="34" charset="0"/>
              </a:rPr>
              <a:t>Définition :</a:t>
            </a:r>
          </a:p>
          <a:p>
            <a:pPr marR="0" lvl="0" algn="l" defTabSz="914400" rtl="0" eaLnBrk="0" fontAlgn="base" latinLnBrk="0" hangingPunct="0">
              <a:lnSpc>
                <a:spcPct val="100000"/>
              </a:lnSpc>
              <a:spcBef>
                <a:spcPct val="0"/>
              </a:spcBef>
              <a:spcAft>
                <a:spcPct val="0"/>
              </a:spcAft>
              <a:buClrTx/>
              <a:buSzTx/>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latin typeface="Arial" panose="020B0604020202020204" pitchFamily="34" charset="0"/>
              </a:rPr>
              <a:t>Les réseaux de neurones artificiels (RNA) traitent l'information en utilisant des neurones artificiels.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latin typeface="Arial" panose="020B0604020202020204" pitchFamily="34" charset="0"/>
              </a:rPr>
              <a:t>L'information est transférée d'un neurone artificiel à un autre, menant à une fonction d'activation qui prend des décisions, semblable au cerveau.</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fr-FR" altLang="fr-FR" sz="2000" b="1" i="0" u="sng" strike="noStrike" cap="none" normalizeH="0" baseline="0" dirty="0">
                <a:ln>
                  <a:noFill/>
                </a:ln>
                <a:solidFill>
                  <a:schemeClr val="tx1"/>
                </a:solidFill>
                <a:effectLst/>
                <a:latin typeface="Arial" panose="020B0604020202020204" pitchFamily="34" charset="0"/>
              </a:rPr>
              <a:t>Structure d'un RNA simple :</a:t>
            </a:r>
          </a:p>
          <a:p>
            <a:pPr marR="0" lvl="0" algn="l" defTabSz="914400" rtl="0" eaLnBrk="0" fontAlgn="base" latinLnBrk="0" hangingPunct="0">
              <a:lnSpc>
                <a:spcPct val="100000"/>
              </a:lnSpc>
              <a:spcBef>
                <a:spcPct val="0"/>
              </a:spcBef>
              <a:spcAft>
                <a:spcPct val="0"/>
              </a:spcAft>
              <a:buClrTx/>
              <a:buSzTx/>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rgbClr val="FF0000"/>
                </a:solidFill>
                <a:effectLst/>
                <a:latin typeface="Arial" panose="020B0604020202020204" pitchFamily="34" charset="0"/>
              </a:rPr>
              <a:t>Nœuds d'entrée :</a:t>
            </a:r>
            <a:r>
              <a:rPr kumimoji="0" lang="fr-FR" altLang="fr-FR" sz="1800" b="0" i="0" u="none" strike="noStrike" cap="none" normalizeH="0" baseline="0" dirty="0">
                <a:ln>
                  <a:noFill/>
                </a:ln>
                <a:solidFill>
                  <a:srgbClr val="FF0000"/>
                </a:solidFill>
                <a:effectLst/>
                <a:latin typeface="Arial" panose="020B0604020202020204" pitchFamily="34" charset="0"/>
              </a:rPr>
              <a:t> </a:t>
            </a:r>
            <a:r>
              <a:rPr kumimoji="0" lang="fr-FR" altLang="fr-FR" sz="1800" b="0" i="0" u="none" strike="noStrike" cap="none" normalizeH="0" baseline="0" dirty="0">
                <a:ln>
                  <a:noFill/>
                </a:ln>
                <a:solidFill>
                  <a:schemeClr val="tx1"/>
                </a:solidFill>
                <a:effectLst/>
                <a:latin typeface="Arial" panose="020B0604020202020204" pitchFamily="34" charset="0"/>
              </a:rPr>
              <a:t>Stockent l'information à traiter.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rgbClr val="FF0000"/>
                </a:solidFill>
                <a:effectLst/>
                <a:latin typeface="Arial" panose="020B0604020202020204" pitchFamily="34" charset="0"/>
              </a:rPr>
              <a:t>Couches cachées </a:t>
            </a:r>
            <a:r>
              <a:rPr kumimoji="0" lang="fr-FR" altLang="fr-FR" sz="1800" b="1" i="0" u="none" strike="noStrike" cap="none" normalizeH="0" baseline="0" dirty="0">
                <a:ln>
                  <a:noFill/>
                </a:ln>
                <a:solidFill>
                  <a:schemeClr val="tx1"/>
                </a:solidFill>
                <a:effectLst/>
                <a:latin typeface="Arial" panose="020B0604020202020204" pitchFamily="34" charset="0"/>
              </a:rPr>
              <a:t>:</a:t>
            </a:r>
            <a:r>
              <a:rPr kumimoji="0" lang="fr-FR" altLang="fr-FR" sz="1800" b="0" i="0" u="none" strike="noStrike" cap="none" normalizeH="0" baseline="0" dirty="0">
                <a:ln>
                  <a:noFill/>
                </a:ln>
                <a:solidFill>
                  <a:schemeClr val="tx1"/>
                </a:solidFill>
                <a:effectLst/>
                <a:latin typeface="Arial" panose="020B0604020202020204" pitchFamily="34" charset="0"/>
              </a:rPr>
              <a:t> Lieu où l'information est traitée. Peut comporter une ou plusieurs couches.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rgbClr val="FF0000"/>
                </a:solidFill>
                <a:effectLst/>
                <a:latin typeface="Arial" panose="020B0604020202020204" pitchFamily="34" charset="0"/>
              </a:rPr>
              <a:t>Couche de sortie </a:t>
            </a:r>
            <a:r>
              <a:rPr kumimoji="0" lang="fr-FR" altLang="fr-FR" sz="1800" b="1" i="0" u="none" strike="noStrike" cap="none" normalizeH="0" baseline="0" dirty="0">
                <a:ln>
                  <a:noFill/>
                </a:ln>
                <a:solidFill>
                  <a:schemeClr val="tx1"/>
                </a:solidFill>
                <a:effectLst/>
                <a:latin typeface="Arial" panose="020B0604020202020204" pitchFamily="34" charset="0"/>
              </a:rPr>
              <a:t>:</a:t>
            </a:r>
            <a:r>
              <a:rPr kumimoji="0" lang="fr-FR" altLang="fr-FR" sz="1800" b="0" i="0" u="none" strike="noStrike" cap="none" normalizeH="0" baseline="0" dirty="0">
                <a:ln>
                  <a:noFill/>
                </a:ln>
                <a:solidFill>
                  <a:schemeClr val="tx1"/>
                </a:solidFill>
                <a:effectLst/>
                <a:latin typeface="Arial" panose="020B0604020202020204" pitchFamily="34" charset="0"/>
              </a:rPr>
              <a:t> La fonction d'activation se situe entre la couche cachée et la couche de sortie.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8534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2"/>
          <p:cNvSpPr/>
          <p:nvPr/>
        </p:nvSpPr>
        <p:spPr>
          <a:xfrm>
            <a:off x="4897015" y="28766"/>
            <a:ext cx="2152415" cy="798575"/>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0"/>
                <a:solidFill>
                  <a:schemeClr val="accent1"/>
                </a:solidFill>
                <a:effectLst>
                  <a:outerShdw blurRad="38100" dist="25400" dir="5400000" algn="ctr" rotWithShape="0">
                    <a:srgbClr val="6E747A">
                      <a:alpha val="43000"/>
                    </a:srgbClr>
                  </a:outerShdw>
                </a:effectLst>
                <a:latin typeface="Century" pitchFamily="18" charset="0"/>
              </a:rPr>
              <a:t>Technique de reconnaissance</a:t>
            </a:r>
          </a:p>
        </p:txBody>
      </p:sp>
      <p:sp>
        <p:nvSpPr>
          <p:cNvPr id="16" name="Rectangle 15"/>
          <p:cNvSpPr/>
          <p:nvPr/>
        </p:nvSpPr>
        <p:spPr>
          <a:xfrm>
            <a:off x="0" y="967864"/>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7" name="ZoneTexte 22"/>
          <p:cNvSpPr txBox="1"/>
          <p:nvPr/>
        </p:nvSpPr>
        <p:spPr>
          <a:xfrm>
            <a:off x="0" y="918894"/>
            <a:ext cx="8172400"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a:latin typeface="Garamond" pitchFamily="18" charset="0"/>
              </a:rPr>
              <a:t>Etapes de la préparation des données</a:t>
            </a:r>
          </a:p>
        </p:txBody>
      </p:sp>
      <p:sp>
        <p:nvSpPr>
          <p:cNvPr id="2" name="Espace réservé du numéro de diapositive 1"/>
          <p:cNvSpPr>
            <a:spLocks noGrp="1"/>
          </p:cNvSpPr>
          <p:nvPr>
            <p:ph type="sldNum" sz="quarter" idx="12"/>
          </p:nvPr>
        </p:nvSpPr>
        <p:spPr/>
        <p:txBody>
          <a:bodyPr/>
          <a:lstStyle/>
          <a:p>
            <a:fld id="{C5C38CE2-D36F-4B9B-9204-BBE98EC52859}" type="slidenum">
              <a:rPr lang="fr-FR" smtClean="0"/>
              <a:t>22</a:t>
            </a:fld>
            <a:endParaRPr lang="fr-FR"/>
          </a:p>
        </p:txBody>
      </p:sp>
      <p:sp>
        <p:nvSpPr>
          <p:cNvPr id="3" name="Rectangle à coins arrondis 7">
            <a:extLst>
              <a:ext uri="{FF2B5EF4-FFF2-40B4-BE49-F238E27FC236}">
                <a16:creationId xmlns:a16="http://schemas.microsoft.com/office/drawing/2014/main" id="{8A01EF3F-11E6-1174-FFFC-A3FC0DC67F51}"/>
              </a:ext>
            </a:extLst>
          </p:cNvPr>
          <p:cNvSpPr/>
          <p:nvPr/>
        </p:nvSpPr>
        <p:spPr>
          <a:xfrm>
            <a:off x="107504" y="44623"/>
            <a:ext cx="2304256" cy="818041"/>
          </a:xfrm>
          <a:prstGeom prst="roundRect">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lumMod val="85000"/>
                  </a:schemeClr>
                </a:solidFill>
                <a:latin typeface="Century" pitchFamily="18" charset="0"/>
                <a:cs typeface="Aharoni" pitchFamily="2" charset="-79"/>
              </a:rPr>
              <a:t>Contexte général </a:t>
            </a:r>
          </a:p>
        </p:txBody>
      </p:sp>
      <p:sp>
        <p:nvSpPr>
          <p:cNvPr id="18" name="Rectangle à coins arrondis 3">
            <a:extLst>
              <a:ext uri="{FF2B5EF4-FFF2-40B4-BE49-F238E27FC236}">
                <a16:creationId xmlns:a16="http://schemas.microsoft.com/office/drawing/2014/main" id="{F31FA31E-2CC2-200F-E033-559386814BC7}"/>
              </a:ext>
            </a:extLst>
          </p:cNvPr>
          <p:cNvSpPr/>
          <p:nvPr/>
        </p:nvSpPr>
        <p:spPr>
          <a:xfrm>
            <a:off x="2524849" y="76100"/>
            <a:ext cx="2261752" cy="75124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lumMod val="85000"/>
                  </a:schemeClr>
                </a:solidFill>
                <a:latin typeface="Century" pitchFamily="18" charset="0"/>
              </a:rPr>
              <a:t>Modélisation Mathématique</a:t>
            </a:r>
          </a:p>
        </p:txBody>
      </p:sp>
      <p:sp>
        <p:nvSpPr>
          <p:cNvPr id="20" name="ZoneTexte 19">
            <a:extLst>
              <a:ext uri="{FF2B5EF4-FFF2-40B4-BE49-F238E27FC236}">
                <a16:creationId xmlns:a16="http://schemas.microsoft.com/office/drawing/2014/main" id="{2898AE44-AF68-C456-F6D2-A28AF21F261F}"/>
              </a:ext>
            </a:extLst>
          </p:cNvPr>
          <p:cNvSpPr txBox="1"/>
          <p:nvPr/>
        </p:nvSpPr>
        <p:spPr>
          <a:xfrm>
            <a:off x="323528" y="1844824"/>
            <a:ext cx="8496944" cy="2468368"/>
          </a:xfrm>
          <a:prstGeom prst="rect">
            <a:avLst/>
          </a:prstGeom>
          <a:noFill/>
          <a:ln>
            <a:solidFill>
              <a:srgbClr val="0070C0"/>
            </a:solidFill>
          </a:ln>
        </p:spPr>
        <p:txBody>
          <a:bodyPr wrap="square" rtlCol="0">
            <a:spAutoFit/>
          </a:bodyPr>
          <a:lstStyle/>
          <a:p>
            <a:pPr marL="342900" indent="-342900">
              <a:lnSpc>
                <a:spcPct val="200000"/>
              </a:lnSpc>
              <a:buFont typeface="Arial" panose="020B0604020202020204" pitchFamily="34" charset="0"/>
              <a:buChar char="•"/>
            </a:pPr>
            <a:r>
              <a:rPr lang="fr-FR" sz="2000" dirty="0"/>
              <a:t>Collecte des Données: Introduction aux </a:t>
            </a:r>
            <a:r>
              <a:rPr lang="fr-FR" sz="2000" dirty="0" err="1"/>
              <a:t>Datasets</a:t>
            </a:r>
            <a:r>
              <a:rPr lang="fr-FR" sz="2000" dirty="0"/>
              <a:t> </a:t>
            </a:r>
            <a:r>
              <a:rPr lang="fr-FR" sz="2000" b="1" dirty="0"/>
              <a:t>MNIST</a:t>
            </a:r>
            <a:r>
              <a:rPr lang="fr-FR" sz="2000" dirty="0"/>
              <a:t> et </a:t>
            </a:r>
            <a:r>
              <a:rPr lang="fr-FR" sz="2000" b="1" dirty="0"/>
              <a:t>EMNIST</a:t>
            </a:r>
          </a:p>
          <a:p>
            <a:pPr marL="342900" indent="-342900">
              <a:lnSpc>
                <a:spcPct val="200000"/>
              </a:lnSpc>
              <a:buFont typeface="Arial" panose="020B0604020202020204" pitchFamily="34" charset="0"/>
              <a:buChar char="•"/>
            </a:pPr>
            <a:r>
              <a:rPr lang="fr-FR" sz="2000" dirty="0"/>
              <a:t>Prétraitement des Données</a:t>
            </a:r>
          </a:p>
          <a:p>
            <a:pPr marL="342900" indent="-342900">
              <a:lnSpc>
                <a:spcPct val="200000"/>
              </a:lnSpc>
              <a:buFont typeface="Arial" panose="020B0604020202020204" pitchFamily="34" charset="0"/>
              <a:buChar char="•"/>
            </a:pPr>
            <a:r>
              <a:rPr lang="fr-FR" sz="2000" dirty="0"/>
              <a:t>Normalisation et Redimensionnement des Images</a:t>
            </a:r>
          </a:p>
          <a:p>
            <a:pPr marL="342900" indent="-342900">
              <a:lnSpc>
                <a:spcPct val="200000"/>
              </a:lnSpc>
              <a:buFont typeface="Arial" panose="020B0604020202020204" pitchFamily="34" charset="0"/>
              <a:buChar char="•"/>
            </a:pPr>
            <a:r>
              <a:rPr lang="fr-FR" sz="2000" dirty="0"/>
              <a:t>Division des Données en Ensembles d’Entrainement, de Validation et de Test </a:t>
            </a:r>
          </a:p>
        </p:txBody>
      </p:sp>
      <p:sp>
        <p:nvSpPr>
          <p:cNvPr id="4" name="Rectangle à coins arrondis 6">
            <a:extLst>
              <a:ext uri="{FF2B5EF4-FFF2-40B4-BE49-F238E27FC236}">
                <a16:creationId xmlns:a16="http://schemas.microsoft.com/office/drawing/2014/main" id="{E1FA832D-0860-3BA5-197F-2A7301AFA76A}"/>
              </a:ext>
            </a:extLst>
          </p:cNvPr>
          <p:cNvSpPr/>
          <p:nvPr/>
        </p:nvSpPr>
        <p:spPr>
          <a:xfrm>
            <a:off x="7049430" y="74710"/>
            <a:ext cx="2058728" cy="73931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Phase Application</a:t>
            </a:r>
          </a:p>
        </p:txBody>
      </p:sp>
      <p:pic>
        <p:nvPicPr>
          <p:cNvPr id="6" name="Image 5">
            <a:extLst>
              <a:ext uri="{FF2B5EF4-FFF2-40B4-BE49-F238E27FC236}">
                <a16:creationId xmlns:a16="http://schemas.microsoft.com/office/drawing/2014/main" id="{EAFB85A2-B824-1ABA-4DE4-582A35061345}"/>
              </a:ext>
            </a:extLst>
          </p:cNvPr>
          <p:cNvPicPr>
            <a:picLocks noChangeAspect="1"/>
          </p:cNvPicPr>
          <p:nvPr/>
        </p:nvPicPr>
        <p:blipFill>
          <a:blip r:embed="rId3"/>
          <a:stretch>
            <a:fillRect/>
          </a:stretch>
        </p:blipFill>
        <p:spPr>
          <a:xfrm>
            <a:off x="1894277" y="4465695"/>
            <a:ext cx="4658923" cy="2255780"/>
          </a:xfrm>
          <a:prstGeom prst="rect">
            <a:avLst/>
          </a:prstGeom>
        </p:spPr>
      </p:pic>
    </p:spTree>
    <p:extLst>
      <p:ext uri="{BB962C8B-B14F-4D97-AF65-F5344CB8AC3E}">
        <p14:creationId xmlns:p14="http://schemas.microsoft.com/office/powerpoint/2010/main" val="2782264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2"/>
          <p:cNvSpPr/>
          <p:nvPr/>
        </p:nvSpPr>
        <p:spPr>
          <a:xfrm>
            <a:off x="4897015" y="28766"/>
            <a:ext cx="2152415" cy="798575"/>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0"/>
                <a:solidFill>
                  <a:schemeClr val="accent1"/>
                </a:solidFill>
                <a:effectLst>
                  <a:outerShdw blurRad="38100" dist="25400" dir="5400000" algn="ctr" rotWithShape="0">
                    <a:srgbClr val="6E747A">
                      <a:alpha val="43000"/>
                    </a:srgbClr>
                  </a:outerShdw>
                </a:effectLst>
                <a:latin typeface="Century" pitchFamily="18" charset="0"/>
              </a:rPr>
              <a:t>Technique de reconnaissance</a:t>
            </a:r>
          </a:p>
        </p:txBody>
      </p:sp>
      <p:sp>
        <p:nvSpPr>
          <p:cNvPr id="16" name="Rectangle 15"/>
          <p:cNvSpPr/>
          <p:nvPr/>
        </p:nvSpPr>
        <p:spPr>
          <a:xfrm>
            <a:off x="0" y="967864"/>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7" name="ZoneTexte 22"/>
          <p:cNvSpPr txBox="1"/>
          <p:nvPr/>
        </p:nvSpPr>
        <p:spPr>
          <a:xfrm>
            <a:off x="0" y="918894"/>
            <a:ext cx="8172400"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a:latin typeface="Garamond" pitchFamily="18" charset="0"/>
              </a:rPr>
              <a:t>Etapes de la préparation des données</a:t>
            </a:r>
          </a:p>
        </p:txBody>
      </p:sp>
      <p:sp>
        <p:nvSpPr>
          <p:cNvPr id="2" name="Espace réservé du numéro de diapositive 1"/>
          <p:cNvSpPr>
            <a:spLocks noGrp="1"/>
          </p:cNvSpPr>
          <p:nvPr>
            <p:ph type="sldNum" sz="quarter" idx="12"/>
          </p:nvPr>
        </p:nvSpPr>
        <p:spPr/>
        <p:txBody>
          <a:bodyPr/>
          <a:lstStyle/>
          <a:p>
            <a:fld id="{C5C38CE2-D36F-4B9B-9204-BBE98EC52859}" type="slidenum">
              <a:rPr lang="fr-FR" smtClean="0"/>
              <a:t>23</a:t>
            </a:fld>
            <a:endParaRPr lang="fr-FR"/>
          </a:p>
        </p:txBody>
      </p:sp>
      <p:sp>
        <p:nvSpPr>
          <p:cNvPr id="3" name="Rectangle à coins arrondis 7">
            <a:extLst>
              <a:ext uri="{FF2B5EF4-FFF2-40B4-BE49-F238E27FC236}">
                <a16:creationId xmlns:a16="http://schemas.microsoft.com/office/drawing/2014/main" id="{8A01EF3F-11E6-1174-FFFC-A3FC0DC67F51}"/>
              </a:ext>
            </a:extLst>
          </p:cNvPr>
          <p:cNvSpPr/>
          <p:nvPr/>
        </p:nvSpPr>
        <p:spPr>
          <a:xfrm>
            <a:off x="107504" y="44623"/>
            <a:ext cx="2304256" cy="818041"/>
          </a:xfrm>
          <a:prstGeom prst="roundRect">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lumMod val="85000"/>
                  </a:schemeClr>
                </a:solidFill>
                <a:latin typeface="Century" pitchFamily="18" charset="0"/>
                <a:cs typeface="Aharoni" pitchFamily="2" charset="-79"/>
              </a:rPr>
              <a:t>Contexte général </a:t>
            </a:r>
          </a:p>
        </p:txBody>
      </p:sp>
      <p:sp>
        <p:nvSpPr>
          <p:cNvPr id="18" name="Rectangle à coins arrondis 3">
            <a:extLst>
              <a:ext uri="{FF2B5EF4-FFF2-40B4-BE49-F238E27FC236}">
                <a16:creationId xmlns:a16="http://schemas.microsoft.com/office/drawing/2014/main" id="{F31FA31E-2CC2-200F-E033-559386814BC7}"/>
              </a:ext>
            </a:extLst>
          </p:cNvPr>
          <p:cNvSpPr/>
          <p:nvPr/>
        </p:nvSpPr>
        <p:spPr>
          <a:xfrm>
            <a:off x="2524849" y="76100"/>
            <a:ext cx="2261752" cy="75124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lumMod val="85000"/>
                  </a:schemeClr>
                </a:solidFill>
                <a:latin typeface="Century" pitchFamily="18" charset="0"/>
              </a:rPr>
              <a:t>Modélisation Mathématique</a:t>
            </a:r>
          </a:p>
        </p:txBody>
      </p:sp>
      <p:sp>
        <p:nvSpPr>
          <p:cNvPr id="4" name="Rectangle à coins arrondis 6">
            <a:extLst>
              <a:ext uri="{FF2B5EF4-FFF2-40B4-BE49-F238E27FC236}">
                <a16:creationId xmlns:a16="http://schemas.microsoft.com/office/drawing/2014/main" id="{E1FA832D-0860-3BA5-197F-2A7301AFA76A}"/>
              </a:ext>
            </a:extLst>
          </p:cNvPr>
          <p:cNvSpPr/>
          <p:nvPr/>
        </p:nvSpPr>
        <p:spPr>
          <a:xfrm>
            <a:off x="7049430" y="74710"/>
            <a:ext cx="2058728" cy="73931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Phase Application</a:t>
            </a:r>
          </a:p>
        </p:txBody>
      </p:sp>
      <p:sp>
        <p:nvSpPr>
          <p:cNvPr id="8" name="Rectangle 7">
            <a:extLst>
              <a:ext uri="{FF2B5EF4-FFF2-40B4-BE49-F238E27FC236}">
                <a16:creationId xmlns:a16="http://schemas.microsoft.com/office/drawing/2014/main" id="{25D76C90-1642-3054-2A7E-DA6D6484099D}"/>
              </a:ext>
            </a:extLst>
          </p:cNvPr>
          <p:cNvSpPr/>
          <p:nvPr/>
        </p:nvSpPr>
        <p:spPr>
          <a:xfrm>
            <a:off x="496587" y="1990612"/>
            <a:ext cx="1738536" cy="7920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err="1"/>
              <a:t>Upload</a:t>
            </a:r>
            <a:r>
              <a:rPr lang="fr-FR" dirty="0"/>
              <a:t> </a:t>
            </a:r>
            <a:r>
              <a:rPr lang="fr-FR" dirty="0" err="1"/>
              <a:t>Dataset</a:t>
            </a:r>
            <a:endParaRPr lang="fr-FR" dirty="0"/>
          </a:p>
        </p:txBody>
      </p:sp>
      <p:sp>
        <p:nvSpPr>
          <p:cNvPr id="9" name="Rectangle 8">
            <a:extLst>
              <a:ext uri="{FF2B5EF4-FFF2-40B4-BE49-F238E27FC236}">
                <a16:creationId xmlns:a16="http://schemas.microsoft.com/office/drawing/2014/main" id="{646B8966-9018-F6AE-F2FA-223D6CE1B5ED}"/>
              </a:ext>
            </a:extLst>
          </p:cNvPr>
          <p:cNvSpPr/>
          <p:nvPr/>
        </p:nvSpPr>
        <p:spPr>
          <a:xfrm>
            <a:off x="3414738" y="1988468"/>
            <a:ext cx="1738536" cy="7920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err="1"/>
              <a:t>Preprocess</a:t>
            </a:r>
            <a:r>
              <a:rPr lang="fr-FR" dirty="0"/>
              <a:t> Data</a:t>
            </a:r>
          </a:p>
        </p:txBody>
      </p:sp>
      <p:sp>
        <p:nvSpPr>
          <p:cNvPr id="10" name="Rectangle 9">
            <a:extLst>
              <a:ext uri="{FF2B5EF4-FFF2-40B4-BE49-F238E27FC236}">
                <a16:creationId xmlns:a16="http://schemas.microsoft.com/office/drawing/2014/main" id="{6CD548EF-D0DE-1167-1317-C536CA20BF07}"/>
              </a:ext>
            </a:extLst>
          </p:cNvPr>
          <p:cNvSpPr/>
          <p:nvPr/>
        </p:nvSpPr>
        <p:spPr>
          <a:xfrm>
            <a:off x="6340258" y="3611047"/>
            <a:ext cx="1832142" cy="7920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1600" dirty="0" err="1"/>
              <a:t>Add</a:t>
            </a:r>
            <a:r>
              <a:rPr lang="fr-FR" sz="1600" dirty="0"/>
              <a:t> input Layer, </a:t>
            </a:r>
            <a:r>
              <a:rPr lang="fr-FR" sz="1600" dirty="0" err="1"/>
              <a:t>Hidden</a:t>
            </a:r>
            <a:r>
              <a:rPr lang="fr-FR" sz="1600" dirty="0"/>
              <a:t> Layer and Output Layer</a:t>
            </a:r>
          </a:p>
        </p:txBody>
      </p:sp>
      <p:sp>
        <p:nvSpPr>
          <p:cNvPr id="11" name="Rectangle 10">
            <a:extLst>
              <a:ext uri="{FF2B5EF4-FFF2-40B4-BE49-F238E27FC236}">
                <a16:creationId xmlns:a16="http://schemas.microsoft.com/office/drawing/2014/main" id="{BBC21B74-9269-67FA-489B-3477F8196454}"/>
              </a:ext>
            </a:extLst>
          </p:cNvPr>
          <p:cNvSpPr/>
          <p:nvPr/>
        </p:nvSpPr>
        <p:spPr>
          <a:xfrm>
            <a:off x="6332889" y="1988468"/>
            <a:ext cx="1738536" cy="7920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err="1"/>
              <a:t>Find</a:t>
            </a:r>
            <a:r>
              <a:rPr lang="fr-FR" dirty="0"/>
              <a:t> Training and Test sets</a:t>
            </a:r>
          </a:p>
        </p:txBody>
      </p:sp>
      <p:sp>
        <p:nvSpPr>
          <p:cNvPr id="12" name="Rectangle 11">
            <a:extLst>
              <a:ext uri="{FF2B5EF4-FFF2-40B4-BE49-F238E27FC236}">
                <a16:creationId xmlns:a16="http://schemas.microsoft.com/office/drawing/2014/main" id="{F772993E-4E38-AB7F-68B2-B9603687B24D}"/>
              </a:ext>
            </a:extLst>
          </p:cNvPr>
          <p:cNvSpPr/>
          <p:nvPr/>
        </p:nvSpPr>
        <p:spPr>
          <a:xfrm>
            <a:off x="531849" y="3663224"/>
            <a:ext cx="1738536" cy="7920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Test the Model</a:t>
            </a:r>
          </a:p>
        </p:txBody>
      </p:sp>
      <p:sp>
        <p:nvSpPr>
          <p:cNvPr id="14" name="Rectangle 13">
            <a:extLst>
              <a:ext uri="{FF2B5EF4-FFF2-40B4-BE49-F238E27FC236}">
                <a16:creationId xmlns:a16="http://schemas.microsoft.com/office/drawing/2014/main" id="{1A47F303-9B7D-B067-7382-2A5532D9C0A9}"/>
              </a:ext>
            </a:extLst>
          </p:cNvPr>
          <p:cNvSpPr/>
          <p:nvPr/>
        </p:nvSpPr>
        <p:spPr>
          <a:xfrm>
            <a:off x="531849" y="5494092"/>
            <a:ext cx="1738536" cy="7920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err="1"/>
              <a:t>Predict</a:t>
            </a:r>
            <a:endParaRPr lang="fr-FR" dirty="0"/>
          </a:p>
        </p:txBody>
      </p:sp>
      <p:sp>
        <p:nvSpPr>
          <p:cNvPr id="15" name="Rectangle 14">
            <a:extLst>
              <a:ext uri="{FF2B5EF4-FFF2-40B4-BE49-F238E27FC236}">
                <a16:creationId xmlns:a16="http://schemas.microsoft.com/office/drawing/2014/main" id="{3963BE7F-E6E5-623C-5C19-21CF9323E1BC}"/>
              </a:ext>
            </a:extLst>
          </p:cNvPr>
          <p:cNvSpPr/>
          <p:nvPr/>
        </p:nvSpPr>
        <p:spPr>
          <a:xfrm>
            <a:off x="3414738" y="3681401"/>
            <a:ext cx="1738536" cy="7920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Train the Model</a:t>
            </a:r>
          </a:p>
        </p:txBody>
      </p:sp>
      <mc:AlternateContent xmlns:mc="http://schemas.openxmlformats.org/markup-compatibility/2006" xmlns:p14="http://schemas.microsoft.com/office/powerpoint/2010/main">
        <mc:Choice Requires="p14">
          <p:contentPart p14:bwMode="auto" r:id="rId3">
            <p14:nvContentPartPr>
              <p14:cNvPr id="26" name="Encre 25">
                <a:extLst>
                  <a:ext uri="{FF2B5EF4-FFF2-40B4-BE49-F238E27FC236}">
                    <a16:creationId xmlns:a16="http://schemas.microsoft.com/office/drawing/2014/main" id="{7C986D5F-9A38-5F3A-597C-5DD08CBFFA16}"/>
                  </a:ext>
                </a:extLst>
              </p14:cNvPr>
              <p14:cNvContentPartPr/>
              <p14:nvPr/>
            </p14:nvContentPartPr>
            <p14:xfrm>
              <a:off x="-1683219" y="2000906"/>
              <a:ext cx="360" cy="360"/>
            </p14:xfrm>
          </p:contentPart>
        </mc:Choice>
        <mc:Fallback xmlns="">
          <p:pic>
            <p:nvPicPr>
              <p:cNvPr id="26" name="Encre 25">
                <a:extLst>
                  <a:ext uri="{FF2B5EF4-FFF2-40B4-BE49-F238E27FC236}">
                    <a16:creationId xmlns:a16="http://schemas.microsoft.com/office/drawing/2014/main" id="{7C986D5F-9A38-5F3A-597C-5DD08CBFFA16}"/>
                  </a:ext>
                </a:extLst>
              </p:cNvPr>
              <p:cNvPicPr/>
              <p:nvPr/>
            </p:nvPicPr>
            <p:blipFill>
              <a:blip r:embed="rId4"/>
              <a:stretch>
                <a:fillRect/>
              </a:stretch>
            </p:blipFill>
            <p:spPr>
              <a:xfrm>
                <a:off x="-1701219" y="1982906"/>
                <a:ext cx="36000" cy="36000"/>
              </a:xfrm>
              <a:prstGeom prst="rect">
                <a:avLst/>
              </a:prstGeom>
            </p:spPr>
          </p:pic>
        </mc:Fallback>
      </mc:AlternateContent>
      <p:sp>
        <p:nvSpPr>
          <p:cNvPr id="27" name="Flèche : droite 26">
            <a:extLst>
              <a:ext uri="{FF2B5EF4-FFF2-40B4-BE49-F238E27FC236}">
                <a16:creationId xmlns:a16="http://schemas.microsoft.com/office/drawing/2014/main" id="{64316A40-E275-67DD-FC73-B199532D547E}"/>
              </a:ext>
            </a:extLst>
          </p:cNvPr>
          <p:cNvSpPr/>
          <p:nvPr/>
        </p:nvSpPr>
        <p:spPr>
          <a:xfrm>
            <a:off x="2411760" y="2350907"/>
            <a:ext cx="792088" cy="213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Flèche : droite 27">
            <a:extLst>
              <a:ext uri="{FF2B5EF4-FFF2-40B4-BE49-F238E27FC236}">
                <a16:creationId xmlns:a16="http://schemas.microsoft.com/office/drawing/2014/main" id="{A0603A91-398A-B54E-A72E-72272BC266D6}"/>
              </a:ext>
            </a:extLst>
          </p:cNvPr>
          <p:cNvSpPr/>
          <p:nvPr/>
        </p:nvSpPr>
        <p:spPr>
          <a:xfrm>
            <a:off x="5345616" y="2350907"/>
            <a:ext cx="881147" cy="225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Flèche : gauche 28">
            <a:extLst>
              <a:ext uri="{FF2B5EF4-FFF2-40B4-BE49-F238E27FC236}">
                <a16:creationId xmlns:a16="http://schemas.microsoft.com/office/drawing/2014/main" id="{C0EBE97C-46B5-80E8-6CDD-A8220D808DE0}"/>
              </a:ext>
            </a:extLst>
          </p:cNvPr>
          <p:cNvSpPr/>
          <p:nvPr/>
        </p:nvSpPr>
        <p:spPr>
          <a:xfrm>
            <a:off x="5347037" y="4007091"/>
            <a:ext cx="881147" cy="21399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Flèche : gauche 29">
            <a:extLst>
              <a:ext uri="{FF2B5EF4-FFF2-40B4-BE49-F238E27FC236}">
                <a16:creationId xmlns:a16="http://schemas.microsoft.com/office/drawing/2014/main" id="{5E739D53-203F-CFB9-2262-2623C3E1A213}"/>
              </a:ext>
            </a:extLst>
          </p:cNvPr>
          <p:cNvSpPr/>
          <p:nvPr/>
        </p:nvSpPr>
        <p:spPr>
          <a:xfrm>
            <a:off x="2345852" y="3999904"/>
            <a:ext cx="881147" cy="21399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Flèche : bas 31">
            <a:extLst>
              <a:ext uri="{FF2B5EF4-FFF2-40B4-BE49-F238E27FC236}">
                <a16:creationId xmlns:a16="http://schemas.microsoft.com/office/drawing/2014/main" id="{84D57670-273A-D140-D447-C78FEE7078EF}"/>
              </a:ext>
            </a:extLst>
          </p:cNvPr>
          <p:cNvSpPr/>
          <p:nvPr/>
        </p:nvSpPr>
        <p:spPr>
          <a:xfrm>
            <a:off x="7048703" y="2886360"/>
            <a:ext cx="288032" cy="5426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 name="Flèche : bas 32">
            <a:extLst>
              <a:ext uri="{FF2B5EF4-FFF2-40B4-BE49-F238E27FC236}">
                <a16:creationId xmlns:a16="http://schemas.microsoft.com/office/drawing/2014/main" id="{6C79F998-1416-9F17-F053-51F79E90B347}"/>
              </a:ext>
            </a:extLst>
          </p:cNvPr>
          <p:cNvSpPr/>
          <p:nvPr/>
        </p:nvSpPr>
        <p:spPr>
          <a:xfrm>
            <a:off x="1259632" y="4609352"/>
            <a:ext cx="288032" cy="7264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33">
            <a:extLst>
              <a:ext uri="{FF2B5EF4-FFF2-40B4-BE49-F238E27FC236}">
                <a16:creationId xmlns:a16="http://schemas.microsoft.com/office/drawing/2014/main" id="{E8C84171-86A5-0FC4-DA5F-D6369AE21D89}"/>
              </a:ext>
            </a:extLst>
          </p:cNvPr>
          <p:cNvSpPr/>
          <p:nvPr/>
        </p:nvSpPr>
        <p:spPr>
          <a:xfrm>
            <a:off x="3414738" y="5494092"/>
            <a:ext cx="1738536" cy="7920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Output</a:t>
            </a:r>
          </a:p>
        </p:txBody>
      </p:sp>
      <p:sp>
        <p:nvSpPr>
          <p:cNvPr id="35" name="Flèche : droite 34">
            <a:extLst>
              <a:ext uri="{FF2B5EF4-FFF2-40B4-BE49-F238E27FC236}">
                <a16:creationId xmlns:a16="http://schemas.microsoft.com/office/drawing/2014/main" id="{BFA09106-8C06-BA51-44B5-EF34CD4F95CB}"/>
              </a:ext>
            </a:extLst>
          </p:cNvPr>
          <p:cNvSpPr/>
          <p:nvPr/>
        </p:nvSpPr>
        <p:spPr>
          <a:xfrm>
            <a:off x="2443995" y="5726938"/>
            <a:ext cx="815239" cy="2920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7" name="Image 36">
            <a:extLst>
              <a:ext uri="{FF2B5EF4-FFF2-40B4-BE49-F238E27FC236}">
                <a16:creationId xmlns:a16="http://schemas.microsoft.com/office/drawing/2014/main" id="{8B5273EB-0E83-D70C-7D0A-DE2EC77EFA9D}"/>
              </a:ext>
            </a:extLst>
          </p:cNvPr>
          <p:cNvPicPr>
            <a:picLocks noChangeAspect="1"/>
          </p:cNvPicPr>
          <p:nvPr/>
        </p:nvPicPr>
        <p:blipFill>
          <a:blip r:embed="rId5"/>
          <a:stretch>
            <a:fillRect/>
          </a:stretch>
        </p:blipFill>
        <p:spPr>
          <a:xfrm>
            <a:off x="6135356" y="4589832"/>
            <a:ext cx="2133601" cy="2090844"/>
          </a:xfrm>
          <a:prstGeom prst="rect">
            <a:avLst/>
          </a:prstGeom>
        </p:spPr>
      </p:pic>
    </p:spTree>
    <p:extLst>
      <p:ext uri="{BB962C8B-B14F-4D97-AF65-F5344CB8AC3E}">
        <p14:creationId xmlns:p14="http://schemas.microsoft.com/office/powerpoint/2010/main" val="1233167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2"/>
          <p:cNvSpPr/>
          <p:nvPr/>
        </p:nvSpPr>
        <p:spPr>
          <a:xfrm>
            <a:off x="4897015" y="28766"/>
            <a:ext cx="2152415" cy="798575"/>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0"/>
                <a:solidFill>
                  <a:schemeClr val="accent1"/>
                </a:solidFill>
                <a:effectLst>
                  <a:outerShdw blurRad="38100" dist="25400" dir="5400000" algn="ctr" rotWithShape="0">
                    <a:srgbClr val="6E747A">
                      <a:alpha val="43000"/>
                    </a:srgbClr>
                  </a:outerShdw>
                </a:effectLst>
                <a:latin typeface="Century" pitchFamily="18" charset="0"/>
              </a:rPr>
              <a:t>Technique de reconnaissance</a:t>
            </a:r>
          </a:p>
        </p:txBody>
      </p:sp>
      <p:sp>
        <p:nvSpPr>
          <p:cNvPr id="16" name="Rectangle 15"/>
          <p:cNvSpPr/>
          <p:nvPr/>
        </p:nvSpPr>
        <p:spPr>
          <a:xfrm>
            <a:off x="0" y="967864"/>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7" name="ZoneTexte 22"/>
          <p:cNvSpPr txBox="1"/>
          <p:nvPr/>
        </p:nvSpPr>
        <p:spPr>
          <a:xfrm>
            <a:off x="0" y="918894"/>
            <a:ext cx="8172400"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a:latin typeface="Garamond" pitchFamily="18" charset="0"/>
              </a:rPr>
              <a:t>Reconnaissance des Images par CNN</a:t>
            </a:r>
          </a:p>
        </p:txBody>
      </p:sp>
      <p:sp>
        <p:nvSpPr>
          <p:cNvPr id="2" name="Espace réservé du numéro de diapositive 1"/>
          <p:cNvSpPr>
            <a:spLocks noGrp="1"/>
          </p:cNvSpPr>
          <p:nvPr>
            <p:ph type="sldNum" sz="quarter" idx="12"/>
          </p:nvPr>
        </p:nvSpPr>
        <p:spPr/>
        <p:txBody>
          <a:bodyPr/>
          <a:lstStyle/>
          <a:p>
            <a:fld id="{C5C38CE2-D36F-4B9B-9204-BBE98EC52859}" type="slidenum">
              <a:rPr lang="fr-FR" smtClean="0"/>
              <a:t>24</a:t>
            </a:fld>
            <a:endParaRPr lang="fr-FR"/>
          </a:p>
        </p:txBody>
      </p:sp>
      <p:sp>
        <p:nvSpPr>
          <p:cNvPr id="3" name="Rectangle à coins arrondis 7">
            <a:extLst>
              <a:ext uri="{FF2B5EF4-FFF2-40B4-BE49-F238E27FC236}">
                <a16:creationId xmlns:a16="http://schemas.microsoft.com/office/drawing/2014/main" id="{8A01EF3F-11E6-1174-FFFC-A3FC0DC67F51}"/>
              </a:ext>
            </a:extLst>
          </p:cNvPr>
          <p:cNvSpPr/>
          <p:nvPr/>
        </p:nvSpPr>
        <p:spPr>
          <a:xfrm>
            <a:off x="107504" y="44623"/>
            <a:ext cx="2304256" cy="818041"/>
          </a:xfrm>
          <a:prstGeom prst="roundRect">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lumMod val="85000"/>
                  </a:schemeClr>
                </a:solidFill>
                <a:latin typeface="Century" pitchFamily="18" charset="0"/>
                <a:cs typeface="Aharoni" pitchFamily="2" charset="-79"/>
              </a:rPr>
              <a:t>Contexte général </a:t>
            </a:r>
          </a:p>
        </p:txBody>
      </p:sp>
      <p:sp>
        <p:nvSpPr>
          <p:cNvPr id="18" name="Rectangle à coins arrondis 3">
            <a:extLst>
              <a:ext uri="{FF2B5EF4-FFF2-40B4-BE49-F238E27FC236}">
                <a16:creationId xmlns:a16="http://schemas.microsoft.com/office/drawing/2014/main" id="{F31FA31E-2CC2-200F-E033-559386814BC7}"/>
              </a:ext>
            </a:extLst>
          </p:cNvPr>
          <p:cNvSpPr/>
          <p:nvPr/>
        </p:nvSpPr>
        <p:spPr>
          <a:xfrm>
            <a:off x="2524849" y="76100"/>
            <a:ext cx="2261752" cy="75124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lumMod val="85000"/>
                  </a:schemeClr>
                </a:solidFill>
                <a:latin typeface="Century" pitchFamily="18" charset="0"/>
              </a:rPr>
              <a:t>Modélisation Mathématique</a:t>
            </a:r>
          </a:p>
        </p:txBody>
      </p:sp>
      <p:sp>
        <p:nvSpPr>
          <p:cNvPr id="4" name="Rectangle à coins arrondis 6">
            <a:extLst>
              <a:ext uri="{FF2B5EF4-FFF2-40B4-BE49-F238E27FC236}">
                <a16:creationId xmlns:a16="http://schemas.microsoft.com/office/drawing/2014/main" id="{E1FA832D-0860-3BA5-197F-2A7301AFA76A}"/>
              </a:ext>
            </a:extLst>
          </p:cNvPr>
          <p:cNvSpPr/>
          <p:nvPr/>
        </p:nvSpPr>
        <p:spPr>
          <a:xfrm>
            <a:off x="7049430" y="74710"/>
            <a:ext cx="2058728" cy="73931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Phase Application</a:t>
            </a:r>
          </a:p>
        </p:txBody>
      </p:sp>
      <p:sp>
        <p:nvSpPr>
          <p:cNvPr id="8" name="Rectangle 2">
            <a:extLst>
              <a:ext uri="{FF2B5EF4-FFF2-40B4-BE49-F238E27FC236}">
                <a16:creationId xmlns:a16="http://schemas.microsoft.com/office/drawing/2014/main" id="{A0D6E8F9-11B2-5E1D-B0A0-082ED1540AF5}"/>
              </a:ext>
            </a:extLst>
          </p:cNvPr>
          <p:cNvSpPr>
            <a:spLocks noChangeArrowheads="1"/>
          </p:cNvSpPr>
          <p:nvPr/>
        </p:nvSpPr>
        <p:spPr bwMode="auto">
          <a:xfrm>
            <a:off x="107504" y="2060848"/>
            <a:ext cx="9108158" cy="4122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fr-FR" altLang="fr-FR" sz="2000" b="1" i="0" u="sng" strike="noStrike" cap="none" normalizeH="0" baseline="0" dirty="0">
                <a:ln>
                  <a:noFill/>
                </a:ln>
                <a:solidFill>
                  <a:schemeClr val="tx1"/>
                </a:solidFill>
                <a:effectLst/>
                <a:latin typeface="Arial" panose="020B0604020202020204" pitchFamily="34" charset="0"/>
              </a:rPr>
              <a:t>Définition:</a:t>
            </a:r>
          </a:p>
          <a:p>
            <a:pPr marR="0" lvl="0" algn="l" defTabSz="914400" rtl="0" eaLnBrk="0" fontAlgn="base" latinLnBrk="0" hangingPunct="0">
              <a:lnSpc>
                <a:spcPct val="100000"/>
              </a:lnSpc>
              <a:spcBef>
                <a:spcPct val="0"/>
              </a:spcBef>
              <a:spcAft>
                <a:spcPct val="0"/>
              </a:spcAft>
              <a:buClrTx/>
              <a:buSzTx/>
              <a:tabLst/>
            </a:pPr>
            <a:endParaRPr kumimoji="0" lang="fr-FR" altLang="fr-FR" sz="2000" b="1"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latin typeface="Arial" panose="020B0604020202020204" pitchFamily="34" charset="0"/>
              </a:rPr>
              <a:t>  Les CNN sont des architectures de réseaux neuronaux utilisées pour le traitement d'images et la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latin typeface="Arial" panose="020B0604020202020204" pitchFamily="34" charset="0"/>
              </a:rPr>
              <a:t>  Ils résolvent les problèmes de surapprentissage et de temps de calcul associés aux réseaux neuronaux traditionnels.</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fr-FR" altLang="fr-FR" sz="2000" b="1" i="0" u="sng" strike="noStrike" cap="none" normalizeH="0" baseline="0" dirty="0">
                <a:ln>
                  <a:noFill/>
                </a:ln>
                <a:solidFill>
                  <a:schemeClr val="tx1"/>
                </a:solidFill>
                <a:effectLst/>
                <a:latin typeface="Arial" panose="020B0604020202020204" pitchFamily="34" charset="0"/>
              </a:rPr>
              <a:t>Structure de base:</a:t>
            </a:r>
          </a:p>
          <a:p>
            <a:pPr marR="0" lvl="0" algn="l" defTabSz="914400" rtl="0" eaLnBrk="0" fontAlgn="base" latinLnBrk="0" hangingPunct="0">
              <a:lnSpc>
                <a:spcPct val="100000"/>
              </a:lnSpc>
              <a:spcBef>
                <a:spcPct val="0"/>
              </a:spcBef>
              <a:spcAft>
                <a:spcPct val="0"/>
              </a:spcAft>
              <a:buClrTx/>
              <a:buSzTx/>
              <a:tabLst/>
            </a:pPr>
            <a:endParaRPr kumimoji="0" lang="fr-FR" altLang="fr-FR" sz="2000" b="1"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effectLst/>
                <a:latin typeface="Arial" panose="020B0604020202020204" pitchFamily="34" charset="0"/>
              </a:rPr>
              <a:t>  </a:t>
            </a:r>
            <a:r>
              <a:rPr kumimoji="0" lang="fr-FR" altLang="fr-FR" sz="1800" b="0" i="0" u="none" strike="noStrike" cap="none" normalizeH="0" baseline="0" dirty="0">
                <a:ln>
                  <a:noFill/>
                </a:ln>
                <a:solidFill>
                  <a:srgbClr val="FF0000"/>
                </a:solidFill>
                <a:effectLst/>
                <a:latin typeface="Arial" panose="020B0604020202020204" pitchFamily="34" charset="0"/>
              </a:rPr>
              <a:t>Couches supplémentaires </a:t>
            </a:r>
            <a:r>
              <a:rPr kumimoji="0" lang="fr-FR" altLang="fr-FR" sz="1800" b="0" i="0" u="none" strike="noStrike" cap="none" normalizeH="0" baseline="0" dirty="0">
                <a:ln>
                  <a:noFill/>
                </a:ln>
                <a:effectLst/>
                <a:latin typeface="Arial" panose="020B0604020202020204" pitchFamily="34" charset="0"/>
              </a:rPr>
              <a:t>par rapport aux réseaux neuronaux traditionnels.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rgbClr val="FF0000"/>
                </a:solidFill>
                <a:effectLst/>
                <a:latin typeface="Arial" panose="020B0604020202020204" pitchFamily="34" charset="0"/>
              </a:rPr>
              <a:t>  Utilisation de la convolution </a:t>
            </a:r>
            <a:r>
              <a:rPr kumimoji="0" lang="fr-FR" altLang="fr-FR" sz="1800" b="0" i="0" u="none" strike="noStrike" cap="none" normalizeH="0" baseline="0" dirty="0">
                <a:ln>
                  <a:noFill/>
                </a:ln>
                <a:effectLst/>
                <a:latin typeface="Arial" panose="020B0604020202020204" pitchFamily="34" charset="0"/>
              </a:rPr>
              <a:t>et du sous-échantillonnage pour extraire des caractéristiques pertinentes des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rgbClr val="FF0000"/>
                </a:solidFill>
                <a:effectLst/>
                <a:latin typeface="Arial" panose="020B0604020202020204" pitchFamily="34" charset="0"/>
              </a:rPr>
              <a:t>  Connexions sélectives </a:t>
            </a:r>
            <a:r>
              <a:rPr kumimoji="0" lang="fr-FR" altLang="fr-FR" sz="1800" b="0" i="0" u="none" strike="noStrike" cap="none" normalizeH="0" baseline="0" dirty="0">
                <a:ln>
                  <a:noFill/>
                </a:ln>
                <a:effectLst/>
                <a:latin typeface="Arial" panose="020B0604020202020204" pitchFamily="34" charset="0"/>
              </a:rPr>
              <a:t>réduisant la complexité et améliorant les performances.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7353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2"/>
          <p:cNvSpPr/>
          <p:nvPr/>
        </p:nvSpPr>
        <p:spPr>
          <a:xfrm>
            <a:off x="4897015" y="28766"/>
            <a:ext cx="2152415" cy="798575"/>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0"/>
                <a:solidFill>
                  <a:schemeClr val="accent1"/>
                </a:solidFill>
                <a:effectLst>
                  <a:outerShdw blurRad="38100" dist="25400" dir="5400000" algn="ctr" rotWithShape="0">
                    <a:srgbClr val="6E747A">
                      <a:alpha val="43000"/>
                    </a:srgbClr>
                  </a:outerShdw>
                </a:effectLst>
                <a:latin typeface="Century" pitchFamily="18" charset="0"/>
              </a:rPr>
              <a:t>Technique de reconnaissance</a:t>
            </a:r>
          </a:p>
        </p:txBody>
      </p:sp>
      <p:sp>
        <p:nvSpPr>
          <p:cNvPr id="16" name="Rectangle 15"/>
          <p:cNvSpPr/>
          <p:nvPr/>
        </p:nvSpPr>
        <p:spPr>
          <a:xfrm>
            <a:off x="0" y="967864"/>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7" name="ZoneTexte 22"/>
          <p:cNvSpPr txBox="1"/>
          <p:nvPr/>
        </p:nvSpPr>
        <p:spPr>
          <a:xfrm>
            <a:off x="0" y="918894"/>
            <a:ext cx="8172400"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a:latin typeface="Garamond" pitchFamily="18" charset="0"/>
              </a:rPr>
              <a:t>Reconnaissance des Images par CNN</a:t>
            </a:r>
          </a:p>
        </p:txBody>
      </p:sp>
      <p:sp>
        <p:nvSpPr>
          <p:cNvPr id="2" name="Espace réservé du numéro de diapositive 1"/>
          <p:cNvSpPr>
            <a:spLocks noGrp="1"/>
          </p:cNvSpPr>
          <p:nvPr>
            <p:ph type="sldNum" sz="quarter" idx="12"/>
          </p:nvPr>
        </p:nvSpPr>
        <p:spPr/>
        <p:txBody>
          <a:bodyPr/>
          <a:lstStyle/>
          <a:p>
            <a:fld id="{C5C38CE2-D36F-4B9B-9204-BBE98EC52859}" type="slidenum">
              <a:rPr lang="fr-FR" smtClean="0"/>
              <a:t>25</a:t>
            </a:fld>
            <a:endParaRPr lang="fr-FR"/>
          </a:p>
        </p:txBody>
      </p:sp>
      <p:sp>
        <p:nvSpPr>
          <p:cNvPr id="3" name="Rectangle à coins arrondis 7">
            <a:extLst>
              <a:ext uri="{FF2B5EF4-FFF2-40B4-BE49-F238E27FC236}">
                <a16:creationId xmlns:a16="http://schemas.microsoft.com/office/drawing/2014/main" id="{8A01EF3F-11E6-1174-FFFC-A3FC0DC67F51}"/>
              </a:ext>
            </a:extLst>
          </p:cNvPr>
          <p:cNvSpPr/>
          <p:nvPr/>
        </p:nvSpPr>
        <p:spPr>
          <a:xfrm>
            <a:off x="107504" y="44623"/>
            <a:ext cx="2304256" cy="818041"/>
          </a:xfrm>
          <a:prstGeom prst="roundRect">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lumMod val="85000"/>
                  </a:schemeClr>
                </a:solidFill>
                <a:latin typeface="Century" pitchFamily="18" charset="0"/>
                <a:cs typeface="Aharoni" pitchFamily="2" charset="-79"/>
              </a:rPr>
              <a:t>Contexte général </a:t>
            </a:r>
          </a:p>
        </p:txBody>
      </p:sp>
      <p:sp>
        <p:nvSpPr>
          <p:cNvPr id="18" name="Rectangle à coins arrondis 3">
            <a:extLst>
              <a:ext uri="{FF2B5EF4-FFF2-40B4-BE49-F238E27FC236}">
                <a16:creationId xmlns:a16="http://schemas.microsoft.com/office/drawing/2014/main" id="{F31FA31E-2CC2-200F-E033-559386814BC7}"/>
              </a:ext>
            </a:extLst>
          </p:cNvPr>
          <p:cNvSpPr/>
          <p:nvPr/>
        </p:nvSpPr>
        <p:spPr>
          <a:xfrm>
            <a:off x="2524849" y="76100"/>
            <a:ext cx="2261752" cy="75124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lumMod val="85000"/>
                  </a:schemeClr>
                </a:solidFill>
                <a:latin typeface="Century" pitchFamily="18" charset="0"/>
              </a:rPr>
              <a:t>Modélisation Mathématique</a:t>
            </a:r>
          </a:p>
        </p:txBody>
      </p:sp>
      <p:sp>
        <p:nvSpPr>
          <p:cNvPr id="4" name="Rectangle à coins arrondis 6">
            <a:extLst>
              <a:ext uri="{FF2B5EF4-FFF2-40B4-BE49-F238E27FC236}">
                <a16:creationId xmlns:a16="http://schemas.microsoft.com/office/drawing/2014/main" id="{E1FA832D-0860-3BA5-197F-2A7301AFA76A}"/>
              </a:ext>
            </a:extLst>
          </p:cNvPr>
          <p:cNvSpPr/>
          <p:nvPr/>
        </p:nvSpPr>
        <p:spPr>
          <a:xfrm>
            <a:off x="7049430" y="74710"/>
            <a:ext cx="2058728" cy="73931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Phase Application</a:t>
            </a:r>
          </a:p>
        </p:txBody>
      </p:sp>
      <p:sp>
        <p:nvSpPr>
          <p:cNvPr id="8" name="Rectangle 2">
            <a:extLst>
              <a:ext uri="{FF2B5EF4-FFF2-40B4-BE49-F238E27FC236}">
                <a16:creationId xmlns:a16="http://schemas.microsoft.com/office/drawing/2014/main" id="{A0D6E8F9-11B2-5E1D-B0A0-082ED1540AF5}"/>
              </a:ext>
            </a:extLst>
          </p:cNvPr>
          <p:cNvSpPr>
            <a:spLocks noChangeArrowheads="1"/>
          </p:cNvSpPr>
          <p:nvPr/>
        </p:nvSpPr>
        <p:spPr bwMode="auto">
          <a:xfrm>
            <a:off x="232522" y="1844824"/>
            <a:ext cx="8731966"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Tx/>
              <a:buChar char="-"/>
            </a:pPr>
            <a:r>
              <a:rPr lang="fr-FR" sz="2000" b="1" u="sng" dirty="0">
                <a:latin typeface="Arial" panose="020B0604020202020204" pitchFamily="34" charset="0"/>
                <a:cs typeface="Arial" panose="020B0604020202020204" pitchFamily="34" charset="0"/>
              </a:rPr>
              <a:t>Fonctionnement</a:t>
            </a:r>
          </a:p>
          <a:p>
            <a:endParaRPr lang="fr-FR" sz="2000" b="1" u="sng" dirty="0">
              <a:latin typeface="Arial" panose="020B0604020202020204" pitchFamily="34" charset="0"/>
              <a:cs typeface="Arial" panose="020B0604020202020204" pitchFamily="34" charset="0"/>
            </a:endParaRPr>
          </a:p>
          <a:p>
            <a:pPr>
              <a:buFont typeface="Arial" panose="020B0604020202020204" pitchFamily="34" charset="0"/>
              <a:buChar char="•"/>
            </a:pPr>
            <a:r>
              <a:rPr lang="fr-FR" sz="2000" dirty="0">
                <a:solidFill>
                  <a:srgbClr val="FF0000"/>
                </a:solidFill>
              </a:rPr>
              <a:t>Convolution Layer: </a:t>
            </a:r>
            <a:r>
              <a:rPr lang="fr-FR" sz="2000" dirty="0"/>
              <a:t>Application de filtres pour extraire des caractéristiques locales.</a:t>
            </a:r>
          </a:p>
          <a:p>
            <a:pPr>
              <a:buFont typeface="Arial" panose="020B0604020202020204" pitchFamily="34" charset="0"/>
              <a:buChar char="•"/>
            </a:pPr>
            <a:r>
              <a:rPr lang="fr-FR" sz="2000" dirty="0" err="1">
                <a:solidFill>
                  <a:srgbClr val="FF0000"/>
                </a:solidFill>
              </a:rPr>
              <a:t>Subsampling</a:t>
            </a:r>
            <a:r>
              <a:rPr lang="fr-FR" sz="2000" dirty="0">
                <a:solidFill>
                  <a:srgbClr val="FF0000"/>
                </a:solidFill>
              </a:rPr>
              <a:t> Layer: </a:t>
            </a:r>
            <a:r>
              <a:rPr lang="fr-FR" sz="2000" dirty="0"/>
              <a:t>Réduction de la résolution de l'image en conservant les informations importantes.</a:t>
            </a:r>
          </a:p>
          <a:p>
            <a:pPr>
              <a:buFont typeface="Arial" panose="020B0604020202020204" pitchFamily="34" charset="0"/>
              <a:buChar char="•"/>
            </a:pPr>
            <a:r>
              <a:rPr lang="fr-FR" sz="2000" dirty="0" err="1">
                <a:solidFill>
                  <a:srgbClr val="FF0000"/>
                </a:solidFill>
              </a:rPr>
              <a:t>Fully</a:t>
            </a:r>
            <a:r>
              <a:rPr lang="fr-FR" sz="2000" dirty="0">
                <a:solidFill>
                  <a:srgbClr val="FF0000"/>
                </a:solidFill>
              </a:rPr>
              <a:t> </a:t>
            </a:r>
            <a:r>
              <a:rPr lang="fr-FR" sz="2000" dirty="0" err="1">
                <a:solidFill>
                  <a:srgbClr val="FF0000"/>
                </a:solidFill>
              </a:rPr>
              <a:t>Connected</a:t>
            </a:r>
            <a:r>
              <a:rPr lang="fr-FR" sz="2000" dirty="0">
                <a:solidFill>
                  <a:srgbClr val="FF0000"/>
                </a:solidFill>
              </a:rPr>
              <a:t> Layer: </a:t>
            </a:r>
            <a:r>
              <a:rPr lang="fr-FR" sz="2000" dirty="0"/>
              <a:t>Utilisation d'une architecture de réseau neuronal classique pour la classification finale.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6" name="Image 5">
            <a:extLst>
              <a:ext uri="{FF2B5EF4-FFF2-40B4-BE49-F238E27FC236}">
                <a16:creationId xmlns:a16="http://schemas.microsoft.com/office/drawing/2014/main" id="{73271914-FED7-139B-3A27-9D3DD824427F}"/>
              </a:ext>
            </a:extLst>
          </p:cNvPr>
          <p:cNvPicPr>
            <a:picLocks noChangeAspect="1"/>
          </p:cNvPicPr>
          <p:nvPr/>
        </p:nvPicPr>
        <p:blipFill>
          <a:blip r:embed="rId3"/>
          <a:stretch>
            <a:fillRect/>
          </a:stretch>
        </p:blipFill>
        <p:spPr>
          <a:xfrm>
            <a:off x="1046678" y="4061062"/>
            <a:ext cx="7032116" cy="2599330"/>
          </a:xfrm>
          <a:prstGeom prst="rect">
            <a:avLst/>
          </a:prstGeom>
        </p:spPr>
      </p:pic>
    </p:spTree>
    <p:extLst>
      <p:ext uri="{BB962C8B-B14F-4D97-AF65-F5344CB8AC3E}">
        <p14:creationId xmlns:p14="http://schemas.microsoft.com/office/powerpoint/2010/main" val="1903270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2"/>
          <p:cNvSpPr/>
          <p:nvPr/>
        </p:nvSpPr>
        <p:spPr>
          <a:xfrm>
            <a:off x="4897015" y="28766"/>
            <a:ext cx="2152415" cy="798575"/>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0"/>
                <a:solidFill>
                  <a:schemeClr val="accent1"/>
                </a:solidFill>
                <a:effectLst>
                  <a:outerShdw blurRad="38100" dist="25400" dir="5400000" algn="ctr" rotWithShape="0">
                    <a:srgbClr val="6E747A">
                      <a:alpha val="43000"/>
                    </a:srgbClr>
                  </a:outerShdw>
                </a:effectLst>
                <a:latin typeface="Century" pitchFamily="18" charset="0"/>
              </a:rPr>
              <a:t>Technique de reconnaissance</a:t>
            </a:r>
          </a:p>
        </p:txBody>
      </p:sp>
      <p:sp>
        <p:nvSpPr>
          <p:cNvPr id="16" name="Rectangle 15"/>
          <p:cNvSpPr/>
          <p:nvPr/>
        </p:nvSpPr>
        <p:spPr>
          <a:xfrm>
            <a:off x="0" y="967864"/>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7" name="ZoneTexte 22"/>
          <p:cNvSpPr txBox="1"/>
          <p:nvPr/>
        </p:nvSpPr>
        <p:spPr>
          <a:xfrm>
            <a:off x="0" y="918894"/>
            <a:ext cx="8172400"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a:latin typeface="Garamond" pitchFamily="18" charset="0"/>
              </a:rPr>
              <a:t>CNN et Reconnaissance des Chiffres </a:t>
            </a:r>
          </a:p>
        </p:txBody>
      </p:sp>
      <p:sp>
        <p:nvSpPr>
          <p:cNvPr id="2" name="Espace réservé du numéro de diapositive 1"/>
          <p:cNvSpPr>
            <a:spLocks noGrp="1"/>
          </p:cNvSpPr>
          <p:nvPr>
            <p:ph type="sldNum" sz="quarter" idx="12"/>
          </p:nvPr>
        </p:nvSpPr>
        <p:spPr/>
        <p:txBody>
          <a:bodyPr/>
          <a:lstStyle/>
          <a:p>
            <a:fld id="{C5C38CE2-D36F-4B9B-9204-BBE98EC52859}" type="slidenum">
              <a:rPr lang="fr-FR" smtClean="0"/>
              <a:t>26</a:t>
            </a:fld>
            <a:endParaRPr lang="fr-FR"/>
          </a:p>
        </p:txBody>
      </p:sp>
      <p:sp>
        <p:nvSpPr>
          <p:cNvPr id="3" name="Rectangle à coins arrondis 7">
            <a:extLst>
              <a:ext uri="{FF2B5EF4-FFF2-40B4-BE49-F238E27FC236}">
                <a16:creationId xmlns:a16="http://schemas.microsoft.com/office/drawing/2014/main" id="{8A01EF3F-11E6-1174-FFFC-A3FC0DC67F51}"/>
              </a:ext>
            </a:extLst>
          </p:cNvPr>
          <p:cNvSpPr/>
          <p:nvPr/>
        </p:nvSpPr>
        <p:spPr>
          <a:xfrm>
            <a:off x="107504" y="44623"/>
            <a:ext cx="2304256" cy="818041"/>
          </a:xfrm>
          <a:prstGeom prst="roundRect">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lumMod val="85000"/>
                  </a:schemeClr>
                </a:solidFill>
                <a:latin typeface="Century" pitchFamily="18" charset="0"/>
                <a:cs typeface="Aharoni" pitchFamily="2" charset="-79"/>
              </a:rPr>
              <a:t>Contexte général </a:t>
            </a:r>
          </a:p>
        </p:txBody>
      </p:sp>
      <p:sp>
        <p:nvSpPr>
          <p:cNvPr id="5" name="Rectangle à coins arrondis 3">
            <a:extLst>
              <a:ext uri="{FF2B5EF4-FFF2-40B4-BE49-F238E27FC236}">
                <a16:creationId xmlns:a16="http://schemas.microsoft.com/office/drawing/2014/main" id="{EC1321B9-0F0B-5996-CC58-1C0E163EC500}"/>
              </a:ext>
            </a:extLst>
          </p:cNvPr>
          <p:cNvSpPr/>
          <p:nvPr/>
        </p:nvSpPr>
        <p:spPr>
          <a:xfrm>
            <a:off x="2512230" y="70530"/>
            <a:ext cx="2261752" cy="75124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Phase Initiale</a:t>
            </a:r>
          </a:p>
        </p:txBody>
      </p:sp>
      <p:sp>
        <p:nvSpPr>
          <p:cNvPr id="7" name="Rectangle à coins arrondis 6">
            <a:extLst>
              <a:ext uri="{FF2B5EF4-FFF2-40B4-BE49-F238E27FC236}">
                <a16:creationId xmlns:a16="http://schemas.microsoft.com/office/drawing/2014/main" id="{BF9190A6-9A8E-322F-5B71-922C24E8C0B6}"/>
              </a:ext>
            </a:extLst>
          </p:cNvPr>
          <p:cNvSpPr/>
          <p:nvPr/>
        </p:nvSpPr>
        <p:spPr>
          <a:xfrm>
            <a:off x="7110627" y="70530"/>
            <a:ext cx="2058728" cy="73931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Phase Application</a:t>
            </a:r>
          </a:p>
        </p:txBody>
      </p:sp>
      <p:pic>
        <p:nvPicPr>
          <p:cNvPr id="24" name="Image 23">
            <a:extLst>
              <a:ext uri="{FF2B5EF4-FFF2-40B4-BE49-F238E27FC236}">
                <a16:creationId xmlns:a16="http://schemas.microsoft.com/office/drawing/2014/main" id="{55FD613D-5B9A-DF4D-152C-1093A1D4979D}"/>
              </a:ext>
            </a:extLst>
          </p:cNvPr>
          <p:cNvPicPr>
            <a:picLocks noChangeAspect="1"/>
          </p:cNvPicPr>
          <p:nvPr/>
        </p:nvPicPr>
        <p:blipFill>
          <a:blip r:embed="rId3"/>
          <a:stretch>
            <a:fillRect/>
          </a:stretch>
        </p:blipFill>
        <p:spPr>
          <a:xfrm>
            <a:off x="0" y="2059824"/>
            <a:ext cx="9144000" cy="3830312"/>
          </a:xfrm>
          <a:prstGeom prst="rect">
            <a:avLst/>
          </a:prstGeom>
        </p:spPr>
      </p:pic>
    </p:spTree>
    <p:extLst>
      <p:ext uri="{BB962C8B-B14F-4D97-AF65-F5344CB8AC3E}">
        <p14:creationId xmlns:p14="http://schemas.microsoft.com/office/powerpoint/2010/main" val="1046671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à coins arrondis 19"/>
          <p:cNvSpPr/>
          <p:nvPr/>
        </p:nvSpPr>
        <p:spPr>
          <a:xfrm>
            <a:off x="7159844" y="44624"/>
            <a:ext cx="1876652" cy="782718"/>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0070C0"/>
                </a:solidFill>
                <a:latin typeface="Century" pitchFamily="18" charset="0"/>
              </a:rPr>
              <a:t>Phase Application</a:t>
            </a:r>
          </a:p>
        </p:txBody>
      </p:sp>
      <p:sp>
        <p:nvSpPr>
          <p:cNvPr id="22" name="Rectangle 21"/>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23" name="ZoneTexte 22"/>
          <p:cNvSpPr txBox="1"/>
          <p:nvPr/>
        </p:nvSpPr>
        <p:spPr>
          <a:xfrm>
            <a:off x="107504" y="886609"/>
            <a:ext cx="8746847"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a:latin typeface="Garamond" pitchFamily="18" charset="0"/>
              </a:rPr>
              <a:t>Reconnaissance des Chiffres manuscrits : Python</a:t>
            </a:r>
          </a:p>
        </p:txBody>
      </p:sp>
      <p:sp>
        <p:nvSpPr>
          <p:cNvPr id="6" name="ZoneTexte 5"/>
          <p:cNvSpPr txBox="1"/>
          <p:nvPr/>
        </p:nvSpPr>
        <p:spPr>
          <a:xfrm>
            <a:off x="791580" y="1870812"/>
            <a:ext cx="7560840" cy="3361113"/>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50000"/>
              </a:lnSpc>
            </a:pPr>
            <a:r>
              <a:rPr lang="fr-FR" sz="2400" dirty="0"/>
              <a:t>Nous allons utiliser le </a:t>
            </a:r>
            <a:r>
              <a:rPr lang="fr-FR" sz="2400" dirty="0" err="1"/>
              <a:t>dataset</a:t>
            </a:r>
            <a:r>
              <a:rPr lang="fr-FR" sz="2400" dirty="0"/>
              <a:t> MNIST pour entrainer un modèle de reconnaissance des chiffres manuscrits.</a:t>
            </a:r>
            <a:br>
              <a:rPr lang="fr-FR" sz="2400" dirty="0"/>
            </a:br>
            <a:r>
              <a:rPr lang="fr-FR" sz="2400" dirty="0"/>
              <a:t>▶ Collecte des données</a:t>
            </a:r>
            <a:br>
              <a:rPr lang="fr-FR" sz="2400" dirty="0"/>
            </a:br>
            <a:r>
              <a:rPr lang="fr-FR" sz="2400" dirty="0"/>
              <a:t>▶ Prétraitement des données</a:t>
            </a:r>
            <a:br>
              <a:rPr lang="fr-FR" sz="2400" dirty="0"/>
            </a:br>
            <a:r>
              <a:rPr lang="fr-FR" sz="2400" dirty="0"/>
              <a:t>▶ Conception du modèle</a:t>
            </a:r>
            <a:br>
              <a:rPr lang="fr-FR" sz="2400" dirty="0"/>
            </a:br>
            <a:r>
              <a:rPr lang="fr-FR" sz="2400" dirty="0"/>
              <a:t>▶ Entrainement et évaluation</a:t>
            </a:r>
            <a:endParaRPr lang="fr-FR" sz="2400" b="1" dirty="0">
              <a:ln w="0"/>
              <a:effectLst>
                <a:outerShdw blurRad="38100" dist="19050" dir="2700000" algn="tl" rotWithShape="0">
                  <a:schemeClr val="dk1">
                    <a:alpha val="40000"/>
                  </a:schemeClr>
                </a:outerShdw>
              </a:effectLst>
              <a:latin typeface="Bell MT" pitchFamily="18" charset="0"/>
            </a:endParaRPr>
          </a:p>
        </p:txBody>
      </p:sp>
      <p:sp>
        <p:nvSpPr>
          <p:cNvPr id="33" name="Espace réservé du numéro de diapositive 32"/>
          <p:cNvSpPr>
            <a:spLocks noGrp="1"/>
          </p:cNvSpPr>
          <p:nvPr>
            <p:ph type="sldNum" sz="quarter" idx="12"/>
          </p:nvPr>
        </p:nvSpPr>
        <p:spPr/>
        <p:txBody>
          <a:bodyPr/>
          <a:lstStyle/>
          <a:p>
            <a:fld id="{C5C38CE2-D36F-4B9B-9204-BBE98EC52859}" type="slidenum">
              <a:rPr lang="fr-FR" smtClean="0"/>
              <a:t>27</a:t>
            </a:fld>
            <a:endParaRPr lang="fr-FR"/>
          </a:p>
        </p:txBody>
      </p:sp>
      <p:sp>
        <p:nvSpPr>
          <p:cNvPr id="2" name="Rectangle à coins arrondis 7">
            <a:extLst>
              <a:ext uri="{FF2B5EF4-FFF2-40B4-BE49-F238E27FC236}">
                <a16:creationId xmlns:a16="http://schemas.microsoft.com/office/drawing/2014/main" id="{4C045A2A-1014-3496-6C00-61BB5DF40E29}"/>
              </a:ext>
            </a:extLst>
          </p:cNvPr>
          <p:cNvSpPr/>
          <p:nvPr/>
        </p:nvSpPr>
        <p:spPr>
          <a:xfrm>
            <a:off x="107504" y="44623"/>
            <a:ext cx="2304256" cy="818041"/>
          </a:xfrm>
          <a:prstGeom prst="roundRect">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lumMod val="85000"/>
                  </a:schemeClr>
                </a:solidFill>
                <a:latin typeface="Century" pitchFamily="18" charset="0"/>
                <a:cs typeface="Aharoni" pitchFamily="2" charset="-79"/>
              </a:rPr>
              <a:t>Contexte général </a:t>
            </a:r>
          </a:p>
        </p:txBody>
      </p:sp>
      <p:sp>
        <p:nvSpPr>
          <p:cNvPr id="3" name="Rectangle à coins arrondis 3">
            <a:extLst>
              <a:ext uri="{FF2B5EF4-FFF2-40B4-BE49-F238E27FC236}">
                <a16:creationId xmlns:a16="http://schemas.microsoft.com/office/drawing/2014/main" id="{A5099FC6-7E28-B12F-049A-94588C9ADF94}"/>
              </a:ext>
            </a:extLst>
          </p:cNvPr>
          <p:cNvSpPr/>
          <p:nvPr/>
        </p:nvSpPr>
        <p:spPr>
          <a:xfrm>
            <a:off x="2482527" y="76100"/>
            <a:ext cx="2261752" cy="75124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Phase Initiale</a:t>
            </a:r>
          </a:p>
        </p:txBody>
      </p:sp>
      <p:sp>
        <p:nvSpPr>
          <p:cNvPr id="5" name="Rectangle à coins arrondis 5">
            <a:extLst>
              <a:ext uri="{FF2B5EF4-FFF2-40B4-BE49-F238E27FC236}">
                <a16:creationId xmlns:a16="http://schemas.microsoft.com/office/drawing/2014/main" id="{14BA5F57-2580-DA08-90C9-8241A3ACC19A}"/>
              </a:ext>
            </a:extLst>
          </p:cNvPr>
          <p:cNvSpPr/>
          <p:nvPr/>
        </p:nvSpPr>
        <p:spPr>
          <a:xfrm>
            <a:off x="4809772" y="84163"/>
            <a:ext cx="2261752" cy="751241"/>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Techniques de reconnaissances </a:t>
            </a:r>
          </a:p>
        </p:txBody>
      </p:sp>
    </p:spTree>
    <p:extLst>
      <p:ext uri="{BB962C8B-B14F-4D97-AF65-F5344CB8AC3E}">
        <p14:creationId xmlns:p14="http://schemas.microsoft.com/office/powerpoint/2010/main" val="6646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heel(1)">
                                      <p:cBhvr>
                                        <p:cTn id="7"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à coins arrondis 19"/>
          <p:cNvSpPr/>
          <p:nvPr/>
        </p:nvSpPr>
        <p:spPr>
          <a:xfrm>
            <a:off x="7159844" y="44624"/>
            <a:ext cx="1876652" cy="782718"/>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0070C0"/>
                </a:solidFill>
                <a:latin typeface="Century" pitchFamily="18" charset="0"/>
              </a:rPr>
              <a:t>Phase Application</a:t>
            </a:r>
          </a:p>
        </p:txBody>
      </p:sp>
      <p:sp>
        <p:nvSpPr>
          <p:cNvPr id="22" name="Rectangle 21"/>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23" name="ZoneTexte 22"/>
          <p:cNvSpPr txBox="1"/>
          <p:nvPr/>
        </p:nvSpPr>
        <p:spPr>
          <a:xfrm>
            <a:off x="107504" y="886609"/>
            <a:ext cx="8746847"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a:latin typeface="Garamond" pitchFamily="18" charset="0"/>
              </a:rPr>
              <a:t>Reconnaissance des Chiffres manuscrits : Python</a:t>
            </a:r>
          </a:p>
        </p:txBody>
      </p:sp>
      <p:sp>
        <p:nvSpPr>
          <p:cNvPr id="6" name="ZoneTexte 5"/>
          <p:cNvSpPr txBox="1"/>
          <p:nvPr/>
        </p:nvSpPr>
        <p:spPr>
          <a:xfrm>
            <a:off x="1898045" y="4161968"/>
            <a:ext cx="5616624"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2400" b="1" dirty="0">
                <a:effectLst>
                  <a:outerShdw blurRad="38100" dist="38100" dir="2700000" algn="tl">
                    <a:srgbClr val="000000">
                      <a:alpha val="43137"/>
                    </a:srgbClr>
                  </a:outerShdw>
                </a:effectLst>
              </a:rPr>
              <a:t>Collecte et Prétraitement des Données</a:t>
            </a:r>
            <a:endParaRPr lang="fr-FR" sz="2400" b="1" dirty="0">
              <a:ln w="0"/>
              <a:effectLst>
                <a:outerShdw blurRad="38100" dist="19050" dir="2700000" algn="tl" rotWithShape="0">
                  <a:schemeClr val="dk1">
                    <a:alpha val="40000"/>
                  </a:schemeClr>
                </a:outerShdw>
              </a:effectLst>
              <a:latin typeface="Bell MT" pitchFamily="18" charset="0"/>
            </a:endParaRPr>
          </a:p>
        </p:txBody>
      </p:sp>
      <p:sp>
        <p:nvSpPr>
          <p:cNvPr id="33" name="Espace réservé du numéro de diapositive 32"/>
          <p:cNvSpPr>
            <a:spLocks noGrp="1"/>
          </p:cNvSpPr>
          <p:nvPr>
            <p:ph type="sldNum" sz="quarter" idx="12"/>
          </p:nvPr>
        </p:nvSpPr>
        <p:spPr/>
        <p:txBody>
          <a:bodyPr/>
          <a:lstStyle/>
          <a:p>
            <a:fld id="{C5C38CE2-D36F-4B9B-9204-BBE98EC52859}" type="slidenum">
              <a:rPr lang="fr-FR" smtClean="0"/>
              <a:t>28</a:t>
            </a:fld>
            <a:endParaRPr lang="fr-FR"/>
          </a:p>
        </p:txBody>
      </p:sp>
      <p:sp>
        <p:nvSpPr>
          <p:cNvPr id="2" name="Rectangle à coins arrondis 7">
            <a:extLst>
              <a:ext uri="{FF2B5EF4-FFF2-40B4-BE49-F238E27FC236}">
                <a16:creationId xmlns:a16="http://schemas.microsoft.com/office/drawing/2014/main" id="{4C045A2A-1014-3496-6C00-61BB5DF40E29}"/>
              </a:ext>
            </a:extLst>
          </p:cNvPr>
          <p:cNvSpPr/>
          <p:nvPr/>
        </p:nvSpPr>
        <p:spPr>
          <a:xfrm>
            <a:off x="107504" y="44623"/>
            <a:ext cx="2304256" cy="818041"/>
          </a:xfrm>
          <a:prstGeom prst="roundRect">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lumMod val="85000"/>
                  </a:schemeClr>
                </a:solidFill>
                <a:latin typeface="Century" pitchFamily="18" charset="0"/>
                <a:cs typeface="Aharoni" pitchFamily="2" charset="-79"/>
              </a:rPr>
              <a:t>Contexte général </a:t>
            </a:r>
          </a:p>
        </p:txBody>
      </p:sp>
      <p:sp>
        <p:nvSpPr>
          <p:cNvPr id="3" name="Rectangle à coins arrondis 3">
            <a:extLst>
              <a:ext uri="{FF2B5EF4-FFF2-40B4-BE49-F238E27FC236}">
                <a16:creationId xmlns:a16="http://schemas.microsoft.com/office/drawing/2014/main" id="{A5099FC6-7E28-B12F-049A-94588C9ADF94}"/>
              </a:ext>
            </a:extLst>
          </p:cNvPr>
          <p:cNvSpPr/>
          <p:nvPr/>
        </p:nvSpPr>
        <p:spPr>
          <a:xfrm>
            <a:off x="2482527" y="76100"/>
            <a:ext cx="2261752" cy="75124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Phase Initiale</a:t>
            </a:r>
          </a:p>
        </p:txBody>
      </p:sp>
      <p:sp>
        <p:nvSpPr>
          <p:cNvPr id="5" name="Rectangle à coins arrondis 5">
            <a:extLst>
              <a:ext uri="{FF2B5EF4-FFF2-40B4-BE49-F238E27FC236}">
                <a16:creationId xmlns:a16="http://schemas.microsoft.com/office/drawing/2014/main" id="{14BA5F57-2580-DA08-90C9-8241A3ACC19A}"/>
              </a:ext>
            </a:extLst>
          </p:cNvPr>
          <p:cNvSpPr/>
          <p:nvPr/>
        </p:nvSpPr>
        <p:spPr>
          <a:xfrm>
            <a:off x="4809772" y="84163"/>
            <a:ext cx="2261752" cy="751241"/>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Techniques de reconnaissances </a:t>
            </a:r>
          </a:p>
        </p:txBody>
      </p:sp>
      <p:pic>
        <p:nvPicPr>
          <p:cNvPr id="7" name="Image 6">
            <a:extLst>
              <a:ext uri="{FF2B5EF4-FFF2-40B4-BE49-F238E27FC236}">
                <a16:creationId xmlns:a16="http://schemas.microsoft.com/office/drawing/2014/main" id="{5A47FCAC-6A37-4B21-CDF2-325D3816CE93}"/>
              </a:ext>
            </a:extLst>
          </p:cNvPr>
          <p:cNvPicPr>
            <a:picLocks noChangeAspect="1"/>
          </p:cNvPicPr>
          <p:nvPr/>
        </p:nvPicPr>
        <p:blipFill>
          <a:blip r:embed="rId2"/>
          <a:stretch>
            <a:fillRect/>
          </a:stretch>
        </p:blipFill>
        <p:spPr>
          <a:xfrm>
            <a:off x="1582510" y="4732209"/>
            <a:ext cx="5932159" cy="1570726"/>
          </a:xfrm>
          <a:prstGeom prst="rect">
            <a:avLst/>
          </a:prstGeom>
        </p:spPr>
      </p:pic>
      <p:sp>
        <p:nvSpPr>
          <p:cNvPr id="8" name="ZoneTexte 7">
            <a:extLst>
              <a:ext uri="{FF2B5EF4-FFF2-40B4-BE49-F238E27FC236}">
                <a16:creationId xmlns:a16="http://schemas.microsoft.com/office/drawing/2014/main" id="{AC66385C-029F-145A-CB21-F16438F8DECC}"/>
              </a:ext>
            </a:extLst>
          </p:cNvPr>
          <p:cNvSpPr txBox="1"/>
          <p:nvPr/>
        </p:nvSpPr>
        <p:spPr>
          <a:xfrm>
            <a:off x="2296007" y="1650637"/>
            <a:ext cx="4896544"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2400" b="1" dirty="0">
                <a:effectLst>
                  <a:outerShdw blurRad="38100" dist="38100" dir="2700000" algn="tl">
                    <a:srgbClr val="000000">
                      <a:alpha val="43137"/>
                    </a:srgbClr>
                  </a:outerShdw>
                </a:effectLst>
              </a:rPr>
              <a:t>Importation des Bibliothèques</a:t>
            </a:r>
            <a:endParaRPr lang="fr-FR" sz="2400" b="1" dirty="0">
              <a:ln w="0"/>
              <a:effectLst>
                <a:outerShdw blurRad="38100" dist="19050" dir="2700000" algn="tl" rotWithShape="0">
                  <a:schemeClr val="dk1">
                    <a:alpha val="40000"/>
                  </a:schemeClr>
                </a:outerShdw>
              </a:effectLst>
              <a:latin typeface="Bell MT" pitchFamily="18" charset="0"/>
            </a:endParaRPr>
          </a:p>
        </p:txBody>
      </p:sp>
      <p:pic>
        <p:nvPicPr>
          <p:cNvPr id="10" name="Image 9">
            <a:extLst>
              <a:ext uri="{FF2B5EF4-FFF2-40B4-BE49-F238E27FC236}">
                <a16:creationId xmlns:a16="http://schemas.microsoft.com/office/drawing/2014/main" id="{797AACAF-3916-72BF-1360-AF09354C3489}"/>
              </a:ext>
            </a:extLst>
          </p:cNvPr>
          <p:cNvPicPr>
            <a:picLocks noChangeAspect="1"/>
          </p:cNvPicPr>
          <p:nvPr/>
        </p:nvPicPr>
        <p:blipFill>
          <a:blip r:embed="rId3"/>
          <a:stretch>
            <a:fillRect/>
          </a:stretch>
        </p:blipFill>
        <p:spPr>
          <a:xfrm>
            <a:off x="2699792" y="2248069"/>
            <a:ext cx="3307281" cy="1322912"/>
          </a:xfrm>
          <a:prstGeom prst="rect">
            <a:avLst/>
          </a:prstGeom>
        </p:spPr>
      </p:pic>
    </p:spTree>
    <p:extLst>
      <p:ext uri="{BB962C8B-B14F-4D97-AF65-F5344CB8AC3E}">
        <p14:creationId xmlns:p14="http://schemas.microsoft.com/office/powerpoint/2010/main" val="159315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heel(1)">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heel(1)">
                                      <p:cBhvr>
                                        <p:cTn id="12"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à coins arrondis 19"/>
          <p:cNvSpPr/>
          <p:nvPr/>
        </p:nvSpPr>
        <p:spPr>
          <a:xfrm>
            <a:off x="7159844" y="44624"/>
            <a:ext cx="1876652" cy="782718"/>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0070C0"/>
                </a:solidFill>
                <a:latin typeface="Century" pitchFamily="18" charset="0"/>
              </a:rPr>
              <a:t>Phase Application</a:t>
            </a:r>
          </a:p>
        </p:txBody>
      </p:sp>
      <p:sp>
        <p:nvSpPr>
          <p:cNvPr id="22" name="Rectangle 21"/>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23" name="ZoneTexte 22"/>
          <p:cNvSpPr txBox="1"/>
          <p:nvPr/>
        </p:nvSpPr>
        <p:spPr>
          <a:xfrm>
            <a:off x="107504" y="886609"/>
            <a:ext cx="8746847"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a:latin typeface="Garamond" pitchFamily="18" charset="0"/>
              </a:rPr>
              <a:t>Reconnaissance des Chiffres manuscrits : Python</a:t>
            </a:r>
          </a:p>
        </p:txBody>
      </p:sp>
      <p:sp>
        <p:nvSpPr>
          <p:cNvPr id="6" name="ZoneTexte 5"/>
          <p:cNvSpPr txBox="1"/>
          <p:nvPr/>
        </p:nvSpPr>
        <p:spPr>
          <a:xfrm>
            <a:off x="2842745" y="1628800"/>
            <a:ext cx="3276364" cy="83099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2400" b="1" dirty="0">
                <a:effectLst>
                  <a:outerShdw blurRad="38100" dist="38100" dir="2700000" algn="tl">
                    <a:srgbClr val="000000">
                      <a:alpha val="43137"/>
                    </a:srgbClr>
                  </a:outerShdw>
                </a:effectLst>
              </a:rPr>
              <a:t>Conception du Modèle </a:t>
            </a:r>
            <a:br>
              <a:rPr lang="fr-FR" dirty="0"/>
            </a:br>
            <a:endParaRPr lang="fr-FR" sz="2400" b="1" dirty="0">
              <a:ln w="0"/>
              <a:effectLst>
                <a:outerShdw blurRad="38100" dist="19050" dir="2700000" algn="tl" rotWithShape="0">
                  <a:schemeClr val="dk1">
                    <a:alpha val="40000"/>
                  </a:schemeClr>
                </a:outerShdw>
              </a:effectLst>
              <a:latin typeface="Bell MT" pitchFamily="18" charset="0"/>
            </a:endParaRPr>
          </a:p>
        </p:txBody>
      </p:sp>
      <p:sp>
        <p:nvSpPr>
          <p:cNvPr id="33" name="Espace réservé du numéro de diapositive 32"/>
          <p:cNvSpPr>
            <a:spLocks noGrp="1"/>
          </p:cNvSpPr>
          <p:nvPr>
            <p:ph type="sldNum" sz="quarter" idx="12"/>
          </p:nvPr>
        </p:nvSpPr>
        <p:spPr/>
        <p:txBody>
          <a:bodyPr/>
          <a:lstStyle/>
          <a:p>
            <a:fld id="{C5C38CE2-D36F-4B9B-9204-BBE98EC52859}" type="slidenum">
              <a:rPr lang="fr-FR" smtClean="0"/>
              <a:t>29</a:t>
            </a:fld>
            <a:endParaRPr lang="fr-FR"/>
          </a:p>
        </p:txBody>
      </p:sp>
      <p:sp>
        <p:nvSpPr>
          <p:cNvPr id="2" name="Rectangle à coins arrondis 7">
            <a:extLst>
              <a:ext uri="{FF2B5EF4-FFF2-40B4-BE49-F238E27FC236}">
                <a16:creationId xmlns:a16="http://schemas.microsoft.com/office/drawing/2014/main" id="{4C045A2A-1014-3496-6C00-61BB5DF40E29}"/>
              </a:ext>
            </a:extLst>
          </p:cNvPr>
          <p:cNvSpPr/>
          <p:nvPr/>
        </p:nvSpPr>
        <p:spPr>
          <a:xfrm>
            <a:off x="107504" y="44623"/>
            <a:ext cx="2304256" cy="818041"/>
          </a:xfrm>
          <a:prstGeom prst="roundRect">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lumMod val="85000"/>
                  </a:schemeClr>
                </a:solidFill>
                <a:latin typeface="Century" pitchFamily="18" charset="0"/>
                <a:cs typeface="Aharoni" pitchFamily="2" charset="-79"/>
              </a:rPr>
              <a:t>Contexte général </a:t>
            </a:r>
          </a:p>
        </p:txBody>
      </p:sp>
      <p:sp>
        <p:nvSpPr>
          <p:cNvPr id="3" name="Rectangle à coins arrondis 3">
            <a:extLst>
              <a:ext uri="{FF2B5EF4-FFF2-40B4-BE49-F238E27FC236}">
                <a16:creationId xmlns:a16="http://schemas.microsoft.com/office/drawing/2014/main" id="{A5099FC6-7E28-B12F-049A-94588C9ADF94}"/>
              </a:ext>
            </a:extLst>
          </p:cNvPr>
          <p:cNvSpPr/>
          <p:nvPr/>
        </p:nvSpPr>
        <p:spPr>
          <a:xfrm>
            <a:off x="2482527" y="76100"/>
            <a:ext cx="2261752" cy="75124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Phase Initiale</a:t>
            </a:r>
          </a:p>
        </p:txBody>
      </p:sp>
      <p:sp>
        <p:nvSpPr>
          <p:cNvPr id="5" name="Rectangle à coins arrondis 5">
            <a:extLst>
              <a:ext uri="{FF2B5EF4-FFF2-40B4-BE49-F238E27FC236}">
                <a16:creationId xmlns:a16="http://schemas.microsoft.com/office/drawing/2014/main" id="{14BA5F57-2580-DA08-90C9-8241A3ACC19A}"/>
              </a:ext>
            </a:extLst>
          </p:cNvPr>
          <p:cNvSpPr/>
          <p:nvPr/>
        </p:nvSpPr>
        <p:spPr>
          <a:xfrm>
            <a:off x="4809772" y="84163"/>
            <a:ext cx="2261752" cy="751241"/>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Techniques de reconnaissances </a:t>
            </a:r>
          </a:p>
        </p:txBody>
      </p:sp>
      <p:pic>
        <p:nvPicPr>
          <p:cNvPr id="7" name="Image 6">
            <a:extLst>
              <a:ext uri="{FF2B5EF4-FFF2-40B4-BE49-F238E27FC236}">
                <a16:creationId xmlns:a16="http://schemas.microsoft.com/office/drawing/2014/main" id="{2F6DF6B0-3D0F-2A16-8A85-9CFFA3BCAA50}"/>
              </a:ext>
            </a:extLst>
          </p:cNvPr>
          <p:cNvPicPr>
            <a:picLocks noChangeAspect="1"/>
          </p:cNvPicPr>
          <p:nvPr/>
        </p:nvPicPr>
        <p:blipFill>
          <a:blip r:embed="rId2"/>
          <a:stretch>
            <a:fillRect/>
          </a:stretch>
        </p:blipFill>
        <p:spPr>
          <a:xfrm>
            <a:off x="1123772" y="2204864"/>
            <a:ext cx="7241014" cy="1757867"/>
          </a:xfrm>
          <a:prstGeom prst="rect">
            <a:avLst/>
          </a:prstGeom>
        </p:spPr>
      </p:pic>
      <p:grpSp>
        <p:nvGrpSpPr>
          <p:cNvPr id="13" name="Groupe 12">
            <a:extLst>
              <a:ext uri="{FF2B5EF4-FFF2-40B4-BE49-F238E27FC236}">
                <a16:creationId xmlns:a16="http://schemas.microsoft.com/office/drawing/2014/main" id="{0E3DAD0F-08B4-07C5-63E1-D6EA3FFCB90A}"/>
              </a:ext>
            </a:extLst>
          </p:cNvPr>
          <p:cNvGrpSpPr/>
          <p:nvPr/>
        </p:nvGrpSpPr>
        <p:grpSpPr>
          <a:xfrm>
            <a:off x="510056" y="3361214"/>
            <a:ext cx="581040" cy="2064600"/>
            <a:chOff x="510056" y="3361214"/>
            <a:chExt cx="581040" cy="2064600"/>
          </a:xfrm>
        </p:grpSpPr>
        <mc:AlternateContent xmlns:mc="http://schemas.openxmlformats.org/markup-compatibility/2006" xmlns:p14="http://schemas.microsoft.com/office/powerpoint/2010/main">
          <mc:Choice Requires="p14">
            <p:contentPart p14:bwMode="auto" r:id="rId3">
              <p14:nvContentPartPr>
                <p14:cNvPr id="11" name="Encre 10">
                  <a:extLst>
                    <a:ext uri="{FF2B5EF4-FFF2-40B4-BE49-F238E27FC236}">
                      <a16:creationId xmlns:a16="http://schemas.microsoft.com/office/drawing/2014/main" id="{60E8C93D-6C25-CA07-E696-29F6F03E984C}"/>
                    </a:ext>
                  </a:extLst>
                </p14:cNvPr>
                <p14:cNvContentPartPr/>
                <p14:nvPr/>
              </p14:nvContentPartPr>
              <p14:xfrm>
                <a:off x="510056" y="3361214"/>
                <a:ext cx="578880" cy="2064600"/>
              </p14:xfrm>
            </p:contentPart>
          </mc:Choice>
          <mc:Fallback xmlns="">
            <p:pic>
              <p:nvPicPr>
                <p:cNvPr id="11" name="Encre 10">
                  <a:extLst>
                    <a:ext uri="{FF2B5EF4-FFF2-40B4-BE49-F238E27FC236}">
                      <a16:creationId xmlns:a16="http://schemas.microsoft.com/office/drawing/2014/main" id="{60E8C93D-6C25-CA07-E696-29F6F03E984C}"/>
                    </a:ext>
                  </a:extLst>
                </p:cNvPr>
                <p:cNvPicPr/>
                <p:nvPr/>
              </p:nvPicPr>
              <p:blipFill>
                <a:blip r:embed="rId4"/>
                <a:stretch>
                  <a:fillRect/>
                </a:stretch>
              </p:blipFill>
              <p:spPr>
                <a:xfrm>
                  <a:off x="492056" y="3343574"/>
                  <a:ext cx="614520" cy="2100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Encre 11">
                  <a:extLst>
                    <a:ext uri="{FF2B5EF4-FFF2-40B4-BE49-F238E27FC236}">
                      <a16:creationId xmlns:a16="http://schemas.microsoft.com/office/drawing/2014/main" id="{C03EF32A-09E1-E578-C79E-9E0121BC2225}"/>
                    </a:ext>
                  </a:extLst>
                </p14:cNvPr>
                <p14:cNvContentPartPr/>
                <p14:nvPr/>
              </p14:nvContentPartPr>
              <p14:xfrm>
                <a:off x="538856" y="3791414"/>
                <a:ext cx="552240" cy="29160"/>
              </p14:xfrm>
            </p:contentPart>
          </mc:Choice>
          <mc:Fallback xmlns="">
            <p:pic>
              <p:nvPicPr>
                <p:cNvPr id="12" name="Encre 11">
                  <a:extLst>
                    <a:ext uri="{FF2B5EF4-FFF2-40B4-BE49-F238E27FC236}">
                      <a16:creationId xmlns:a16="http://schemas.microsoft.com/office/drawing/2014/main" id="{C03EF32A-09E1-E578-C79E-9E0121BC2225}"/>
                    </a:ext>
                  </a:extLst>
                </p:cNvPr>
                <p:cNvPicPr/>
                <p:nvPr/>
              </p:nvPicPr>
              <p:blipFill>
                <a:blip r:embed="rId6"/>
                <a:stretch>
                  <a:fillRect/>
                </a:stretch>
              </p:blipFill>
              <p:spPr>
                <a:xfrm>
                  <a:off x="521216" y="3773774"/>
                  <a:ext cx="587880" cy="64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14" name="Encre 13">
                <a:extLst>
                  <a:ext uri="{FF2B5EF4-FFF2-40B4-BE49-F238E27FC236}">
                    <a16:creationId xmlns:a16="http://schemas.microsoft.com/office/drawing/2014/main" id="{6E8A828A-BF8A-1542-B641-A7FC404E0CC5}"/>
                  </a:ext>
                </a:extLst>
              </p14:cNvPr>
              <p14:cNvContentPartPr/>
              <p14:nvPr/>
            </p14:nvContentPartPr>
            <p14:xfrm>
              <a:off x="537776" y="5349494"/>
              <a:ext cx="1477080" cy="43560"/>
            </p14:xfrm>
          </p:contentPart>
        </mc:Choice>
        <mc:Fallback xmlns="">
          <p:pic>
            <p:nvPicPr>
              <p:cNvPr id="14" name="Encre 13">
                <a:extLst>
                  <a:ext uri="{FF2B5EF4-FFF2-40B4-BE49-F238E27FC236}">
                    <a16:creationId xmlns:a16="http://schemas.microsoft.com/office/drawing/2014/main" id="{6E8A828A-BF8A-1542-B641-A7FC404E0CC5}"/>
                  </a:ext>
                </a:extLst>
              </p:cNvPr>
              <p:cNvPicPr/>
              <p:nvPr/>
            </p:nvPicPr>
            <p:blipFill>
              <a:blip r:embed="rId8"/>
              <a:stretch>
                <a:fillRect/>
              </a:stretch>
            </p:blipFill>
            <p:spPr>
              <a:xfrm>
                <a:off x="519776" y="5331494"/>
                <a:ext cx="1512720" cy="79200"/>
              </a:xfrm>
              <a:prstGeom prst="rect">
                <a:avLst/>
              </a:prstGeom>
            </p:spPr>
          </p:pic>
        </mc:Fallback>
      </mc:AlternateContent>
      <p:sp>
        <p:nvSpPr>
          <p:cNvPr id="17" name="ZoneTexte 16">
            <a:extLst>
              <a:ext uri="{FF2B5EF4-FFF2-40B4-BE49-F238E27FC236}">
                <a16:creationId xmlns:a16="http://schemas.microsoft.com/office/drawing/2014/main" id="{5C2AE7C9-BB5F-B5EA-1868-2EE3E7A5A7F2}"/>
              </a:ext>
            </a:extLst>
          </p:cNvPr>
          <p:cNvSpPr txBox="1"/>
          <p:nvPr/>
        </p:nvSpPr>
        <p:spPr>
          <a:xfrm>
            <a:off x="2195736" y="5118661"/>
            <a:ext cx="4257616" cy="461665"/>
          </a:xfrm>
          <a:prstGeom prst="rect">
            <a:avLst/>
          </a:prstGeom>
          <a:ln>
            <a:solidFill>
              <a:schemeClr val="tx1"/>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2400" b="1" dirty="0">
                <a:effectLst>
                  <a:outerShdw blurRad="38100" dist="38100" dir="2700000" algn="tl">
                    <a:srgbClr val="000000">
                      <a:alpha val="43137"/>
                    </a:srgbClr>
                  </a:outerShdw>
                </a:effectLst>
              </a:rPr>
              <a:t>Entrainement et évaluation </a:t>
            </a:r>
            <a:endParaRPr lang="fr-FR" sz="2400" b="1" dirty="0">
              <a:ln w="0"/>
              <a:effectLst>
                <a:outerShdw blurRad="38100" dist="19050" dir="2700000" algn="tl" rotWithShape="0">
                  <a:schemeClr val="dk1">
                    <a:alpha val="40000"/>
                  </a:schemeClr>
                </a:outerShdw>
              </a:effectLst>
              <a:latin typeface="Bell MT" pitchFamily="18" charset="0"/>
            </a:endParaRPr>
          </a:p>
        </p:txBody>
      </p:sp>
    </p:spTree>
    <p:extLst>
      <p:ext uri="{BB962C8B-B14F-4D97-AF65-F5344CB8AC3E}">
        <p14:creationId xmlns:p14="http://schemas.microsoft.com/office/powerpoint/2010/main" val="2892864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heel(1)">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wheel(1)">
                                      <p:cBhvr>
                                        <p:cTn id="12" dur="20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à coins arrondis 16"/>
          <p:cNvSpPr/>
          <p:nvPr/>
        </p:nvSpPr>
        <p:spPr>
          <a:xfrm>
            <a:off x="4939885" y="1916832"/>
            <a:ext cx="3746915" cy="2803158"/>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5031805" y="2326776"/>
            <a:ext cx="3563073" cy="1938992"/>
          </a:xfrm>
          <a:prstGeom prst="rect">
            <a:avLst/>
          </a:prstGeom>
        </p:spPr>
        <p:txBody>
          <a:bodyPr wrap="square">
            <a:spAutoFit/>
          </a:bodyPr>
          <a:lstStyle/>
          <a:p>
            <a:pPr algn="ctr"/>
            <a:r>
              <a:rPr lang="fr-FR" sz="2000" dirty="0"/>
              <a:t>La problématique qui nous a pris le plus de temps a été la définition des paramètres de l'automate et l'établissement du lien entre la reconnaissance des manuscrits et les automates.</a:t>
            </a:r>
          </a:p>
        </p:txBody>
      </p:sp>
      <p:sp>
        <p:nvSpPr>
          <p:cNvPr id="21" name="Rectangle à coins arrondis 20"/>
          <p:cNvSpPr/>
          <p:nvPr/>
        </p:nvSpPr>
        <p:spPr>
          <a:xfrm>
            <a:off x="275264" y="1916832"/>
            <a:ext cx="3746915" cy="2803158"/>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accent1"/>
              </a:solidFill>
              <a:effectLst>
                <a:outerShdw blurRad="38100" dist="25400" dir="5400000" algn="ctr" rotWithShape="0">
                  <a:srgbClr val="6E747A">
                    <a:alpha val="43000"/>
                  </a:srgbClr>
                </a:outerShdw>
              </a:effectLst>
            </a:endParaRPr>
          </a:p>
        </p:txBody>
      </p:sp>
      <p:sp>
        <p:nvSpPr>
          <p:cNvPr id="22" name="Rectangle 21"/>
          <p:cNvSpPr/>
          <p:nvPr/>
        </p:nvSpPr>
        <p:spPr>
          <a:xfrm>
            <a:off x="457200" y="2546258"/>
            <a:ext cx="3374140" cy="1323439"/>
          </a:xfrm>
          <a:prstGeom prst="rect">
            <a:avLst/>
          </a:prstGeom>
        </p:spPr>
        <p:txBody>
          <a:bodyPr wrap="square">
            <a:spAutoFit/>
          </a:bodyPr>
          <a:lstStyle/>
          <a:p>
            <a:pPr algn="ctr"/>
            <a:r>
              <a:rPr lang="fr-FR" sz="2000" dirty="0">
                <a:solidFill>
                  <a:schemeClr val="tx1">
                    <a:lumMod val="75000"/>
                    <a:lumOff val="25000"/>
                  </a:schemeClr>
                </a:solidFill>
                <a:latin typeface="Bell MT" pitchFamily="18" charset="0"/>
              </a:rPr>
              <a:t>Il s’agit d’un mini projet qui</a:t>
            </a:r>
            <a:r>
              <a:rPr lang="fr-FR" sz="2000" b="1" dirty="0">
                <a:solidFill>
                  <a:schemeClr val="tx1">
                    <a:lumMod val="75000"/>
                    <a:lumOff val="25000"/>
                  </a:schemeClr>
                </a:solidFill>
                <a:latin typeface="Bell MT" pitchFamily="18" charset="0"/>
              </a:rPr>
              <a:t> </a:t>
            </a:r>
            <a:r>
              <a:rPr lang="fr-FR" sz="2000" dirty="0">
                <a:solidFill>
                  <a:schemeClr val="tx1">
                    <a:lumMod val="75000"/>
                    <a:lumOff val="25000"/>
                  </a:schemeClr>
                </a:solidFill>
                <a:latin typeface="Bell MT" pitchFamily="18" charset="0"/>
              </a:rPr>
              <a:t>consiste à réaliser un automate de reconnaissance des chiffres manuscrits</a:t>
            </a:r>
          </a:p>
        </p:txBody>
      </p:sp>
      <p:sp>
        <p:nvSpPr>
          <p:cNvPr id="27" name="Flèche courbée vers le haut 26"/>
          <p:cNvSpPr/>
          <p:nvPr/>
        </p:nvSpPr>
        <p:spPr>
          <a:xfrm>
            <a:off x="3831340" y="4719990"/>
            <a:ext cx="1397655" cy="749015"/>
          </a:xfrm>
          <a:prstGeom prst="curvedUp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9" name="Rectangle 18"/>
          <p:cNvSpPr/>
          <p:nvPr/>
        </p:nvSpPr>
        <p:spPr>
          <a:xfrm>
            <a:off x="-19960" y="0"/>
            <a:ext cx="9169227" cy="546185"/>
          </a:xfrm>
          <a:prstGeom prst="rect">
            <a:avLst/>
          </a:prstGeom>
          <a:solidFill>
            <a:schemeClr val="accent1">
              <a:lumMod val="75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b="1">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20" name="Rectangle 19"/>
          <p:cNvSpPr/>
          <p:nvPr/>
        </p:nvSpPr>
        <p:spPr>
          <a:xfrm>
            <a:off x="-7347" y="546185"/>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25" name="ZoneTexte 22"/>
          <p:cNvSpPr txBox="1"/>
          <p:nvPr/>
        </p:nvSpPr>
        <p:spPr>
          <a:xfrm>
            <a:off x="-19960" y="604874"/>
            <a:ext cx="4959845"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a:latin typeface="Garamond" pitchFamily="18" charset="0"/>
              </a:rPr>
              <a:t>Motivations &amp; Problématique </a:t>
            </a:r>
          </a:p>
        </p:txBody>
      </p:sp>
      <p:sp>
        <p:nvSpPr>
          <p:cNvPr id="28" name="ZoneTexte 27"/>
          <p:cNvSpPr txBox="1">
            <a:spLocks noChangeArrowheads="1"/>
          </p:cNvSpPr>
          <p:nvPr/>
        </p:nvSpPr>
        <p:spPr bwMode="auto">
          <a:xfrm>
            <a:off x="3186655" y="88426"/>
            <a:ext cx="2592387" cy="523220"/>
          </a:xfrm>
          <a:prstGeom prst="rect">
            <a:avLst/>
          </a:prstGeom>
          <a:noFill/>
          <a:ln w="9525">
            <a:noFill/>
            <a:miter lim="800000"/>
            <a:headEnd/>
            <a:tailEnd/>
          </a:ln>
        </p:spPr>
        <p:txBody>
          <a:bodyPr>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2800" b="1" dirty="0">
                <a:solidFill>
                  <a:schemeClr val="bg1"/>
                </a:solidFill>
                <a:latin typeface="Bell MT" pitchFamily="18" charset="0"/>
                <a:cs typeface="Times New Roman" pitchFamily="18" charset="0"/>
              </a:rPr>
              <a:t>Introduction</a:t>
            </a:r>
          </a:p>
        </p:txBody>
      </p:sp>
      <p:sp>
        <p:nvSpPr>
          <p:cNvPr id="2" name="Espace réservé du numéro de diapositive 1"/>
          <p:cNvSpPr>
            <a:spLocks noGrp="1"/>
          </p:cNvSpPr>
          <p:nvPr>
            <p:ph type="sldNum" sz="quarter" idx="12"/>
          </p:nvPr>
        </p:nvSpPr>
        <p:spPr/>
        <p:txBody>
          <a:bodyPr/>
          <a:lstStyle/>
          <a:p>
            <a:fld id="{C5C38CE2-D36F-4B9B-9204-BBE98EC52859}" type="slidenum">
              <a:rPr lang="fr-FR" sz="1400" b="1" smtClean="0">
                <a:solidFill>
                  <a:schemeClr val="bg1">
                    <a:lumMod val="50000"/>
                  </a:schemeClr>
                </a:solidFill>
              </a:rPr>
              <a:t>3</a:t>
            </a:fld>
            <a:endParaRPr lang="fr-FR" sz="1400" b="1" dirty="0">
              <a:solidFill>
                <a:schemeClr val="bg1">
                  <a:lumMod val="50000"/>
                </a:schemeClr>
              </a:solidFill>
            </a:endParaRPr>
          </a:p>
        </p:txBody>
      </p:sp>
      <p:sp>
        <p:nvSpPr>
          <p:cNvPr id="6" name="ZoneTexte 22">
            <a:extLst>
              <a:ext uri="{FF2B5EF4-FFF2-40B4-BE49-F238E27FC236}">
                <a16:creationId xmlns:a16="http://schemas.microsoft.com/office/drawing/2014/main" id="{B73EF91C-D237-9350-1161-65C21064ABB2}"/>
              </a:ext>
            </a:extLst>
          </p:cNvPr>
          <p:cNvSpPr txBox="1"/>
          <p:nvPr/>
        </p:nvSpPr>
        <p:spPr>
          <a:xfrm>
            <a:off x="5940152" y="1453222"/>
            <a:ext cx="2112038"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a:latin typeface="Garamond" pitchFamily="18" charset="0"/>
              </a:rPr>
              <a:t>Problématique </a:t>
            </a:r>
          </a:p>
        </p:txBody>
      </p:sp>
    </p:spTree>
    <p:extLst>
      <p:ext uri="{BB962C8B-B14F-4D97-AF65-F5344CB8AC3E}">
        <p14:creationId xmlns:p14="http://schemas.microsoft.com/office/powerpoint/2010/main" val="152220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anim calcmode="lin" valueType="num">
                                      <p:cBhvr>
                                        <p:cTn id="23" dur="1000" fill="hold"/>
                                        <p:tgtEl>
                                          <p:spTgt spid="21"/>
                                        </p:tgtEl>
                                        <p:attrNameLst>
                                          <p:attrName>ppt_x</p:attrName>
                                        </p:attrNameLst>
                                      </p:cBhvr>
                                      <p:tavLst>
                                        <p:tav tm="0">
                                          <p:val>
                                            <p:strVal val="#ppt_x"/>
                                          </p:val>
                                        </p:tav>
                                        <p:tav tm="100000">
                                          <p:val>
                                            <p:strVal val="#ppt_x"/>
                                          </p:val>
                                        </p:tav>
                                      </p:tavLst>
                                    </p:anim>
                                    <p:anim calcmode="lin" valueType="num">
                                      <p:cBhvr>
                                        <p:cTn id="2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1000"/>
                                        <p:tgtEl>
                                          <p:spTgt spid="27"/>
                                        </p:tgtEl>
                                      </p:cBhvr>
                                    </p:animEffect>
                                    <p:anim calcmode="lin" valueType="num">
                                      <p:cBhvr>
                                        <p:cTn id="30" dur="1000" fill="hold"/>
                                        <p:tgtEl>
                                          <p:spTgt spid="27"/>
                                        </p:tgtEl>
                                        <p:attrNameLst>
                                          <p:attrName>ppt_x</p:attrName>
                                        </p:attrNameLst>
                                      </p:cBhvr>
                                      <p:tavLst>
                                        <p:tav tm="0">
                                          <p:val>
                                            <p:strVal val="#ppt_x"/>
                                          </p:val>
                                        </p:tav>
                                        <p:tav tm="100000">
                                          <p:val>
                                            <p:strVal val="#ppt_x"/>
                                          </p:val>
                                        </p:tav>
                                      </p:tavLst>
                                    </p:anim>
                                    <p:anim calcmode="lin" valueType="num">
                                      <p:cBhvr>
                                        <p:cTn id="3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21" grpId="0" animBg="1"/>
      <p:bldP spid="22" grpId="0"/>
      <p:bldP spid="2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à coins arrondis 19"/>
          <p:cNvSpPr/>
          <p:nvPr/>
        </p:nvSpPr>
        <p:spPr>
          <a:xfrm>
            <a:off x="7159844" y="44624"/>
            <a:ext cx="1876652" cy="782718"/>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0070C0"/>
                </a:solidFill>
                <a:latin typeface="Century" pitchFamily="18" charset="0"/>
              </a:rPr>
              <a:t>Phase Application</a:t>
            </a:r>
          </a:p>
        </p:txBody>
      </p:sp>
      <p:sp>
        <p:nvSpPr>
          <p:cNvPr id="22" name="Rectangle 21"/>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23" name="ZoneTexte 22"/>
          <p:cNvSpPr txBox="1"/>
          <p:nvPr/>
        </p:nvSpPr>
        <p:spPr>
          <a:xfrm>
            <a:off x="107504" y="886609"/>
            <a:ext cx="8746847"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a:latin typeface="Garamond" pitchFamily="18" charset="0"/>
              </a:rPr>
              <a:t>Reconnaissance des Chiffres manuscrits : Python</a:t>
            </a:r>
          </a:p>
        </p:txBody>
      </p:sp>
      <p:sp>
        <p:nvSpPr>
          <p:cNvPr id="33" name="Espace réservé du numéro de diapositive 32"/>
          <p:cNvSpPr>
            <a:spLocks noGrp="1"/>
          </p:cNvSpPr>
          <p:nvPr>
            <p:ph type="sldNum" sz="quarter" idx="12"/>
          </p:nvPr>
        </p:nvSpPr>
        <p:spPr/>
        <p:txBody>
          <a:bodyPr/>
          <a:lstStyle/>
          <a:p>
            <a:fld id="{C5C38CE2-D36F-4B9B-9204-BBE98EC52859}" type="slidenum">
              <a:rPr lang="fr-FR" smtClean="0"/>
              <a:t>30</a:t>
            </a:fld>
            <a:endParaRPr lang="fr-FR"/>
          </a:p>
        </p:txBody>
      </p:sp>
      <p:sp>
        <p:nvSpPr>
          <p:cNvPr id="2" name="Rectangle à coins arrondis 7">
            <a:extLst>
              <a:ext uri="{FF2B5EF4-FFF2-40B4-BE49-F238E27FC236}">
                <a16:creationId xmlns:a16="http://schemas.microsoft.com/office/drawing/2014/main" id="{4C045A2A-1014-3496-6C00-61BB5DF40E29}"/>
              </a:ext>
            </a:extLst>
          </p:cNvPr>
          <p:cNvSpPr/>
          <p:nvPr/>
        </p:nvSpPr>
        <p:spPr>
          <a:xfrm>
            <a:off x="107504" y="44623"/>
            <a:ext cx="2304256" cy="818041"/>
          </a:xfrm>
          <a:prstGeom prst="roundRect">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lumMod val="85000"/>
                  </a:schemeClr>
                </a:solidFill>
                <a:latin typeface="Century" pitchFamily="18" charset="0"/>
                <a:cs typeface="Aharoni" pitchFamily="2" charset="-79"/>
              </a:rPr>
              <a:t>Contexte général </a:t>
            </a:r>
          </a:p>
        </p:txBody>
      </p:sp>
      <p:sp>
        <p:nvSpPr>
          <p:cNvPr id="3" name="Rectangle à coins arrondis 3">
            <a:extLst>
              <a:ext uri="{FF2B5EF4-FFF2-40B4-BE49-F238E27FC236}">
                <a16:creationId xmlns:a16="http://schemas.microsoft.com/office/drawing/2014/main" id="{A5099FC6-7E28-B12F-049A-94588C9ADF94}"/>
              </a:ext>
            </a:extLst>
          </p:cNvPr>
          <p:cNvSpPr/>
          <p:nvPr/>
        </p:nvSpPr>
        <p:spPr>
          <a:xfrm>
            <a:off x="2482527" y="76100"/>
            <a:ext cx="2261752" cy="75124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Phase Initiale</a:t>
            </a:r>
          </a:p>
        </p:txBody>
      </p:sp>
      <p:sp>
        <p:nvSpPr>
          <p:cNvPr id="5" name="Rectangle à coins arrondis 5">
            <a:extLst>
              <a:ext uri="{FF2B5EF4-FFF2-40B4-BE49-F238E27FC236}">
                <a16:creationId xmlns:a16="http://schemas.microsoft.com/office/drawing/2014/main" id="{14BA5F57-2580-DA08-90C9-8241A3ACC19A}"/>
              </a:ext>
            </a:extLst>
          </p:cNvPr>
          <p:cNvSpPr/>
          <p:nvPr/>
        </p:nvSpPr>
        <p:spPr>
          <a:xfrm>
            <a:off x="4809772" y="84163"/>
            <a:ext cx="2261752" cy="751241"/>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Techniques de reconnaissances </a:t>
            </a:r>
          </a:p>
        </p:txBody>
      </p:sp>
      <p:pic>
        <p:nvPicPr>
          <p:cNvPr id="8" name="Image 7">
            <a:extLst>
              <a:ext uri="{FF2B5EF4-FFF2-40B4-BE49-F238E27FC236}">
                <a16:creationId xmlns:a16="http://schemas.microsoft.com/office/drawing/2014/main" id="{442D7E1B-E7DA-C59E-575C-6539008FB5EC}"/>
              </a:ext>
            </a:extLst>
          </p:cNvPr>
          <p:cNvPicPr>
            <a:picLocks noChangeAspect="1"/>
          </p:cNvPicPr>
          <p:nvPr/>
        </p:nvPicPr>
        <p:blipFill>
          <a:blip r:embed="rId2"/>
          <a:stretch>
            <a:fillRect/>
          </a:stretch>
        </p:blipFill>
        <p:spPr>
          <a:xfrm>
            <a:off x="971600" y="1799997"/>
            <a:ext cx="7715200" cy="4621014"/>
          </a:xfrm>
          <a:prstGeom prst="rect">
            <a:avLst/>
          </a:prstGeom>
        </p:spPr>
      </p:pic>
    </p:spTree>
    <p:extLst>
      <p:ext uri="{BB962C8B-B14F-4D97-AF65-F5344CB8AC3E}">
        <p14:creationId xmlns:p14="http://schemas.microsoft.com/office/powerpoint/2010/main" val="3705548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à coins arrondis 19"/>
          <p:cNvSpPr/>
          <p:nvPr/>
        </p:nvSpPr>
        <p:spPr>
          <a:xfrm>
            <a:off x="7159844" y="44624"/>
            <a:ext cx="1876652" cy="782718"/>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0070C0"/>
                </a:solidFill>
                <a:latin typeface="Century" pitchFamily="18" charset="0"/>
              </a:rPr>
              <a:t>Phase Application</a:t>
            </a:r>
          </a:p>
        </p:txBody>
      </p:sp>
      <p:sp>
        <p:nvSpPr>
          <p:cNvPr id="22" name="Rectangle 21"/>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23" name="ZoneTexte 22"/>
          <p:cNvSpPr txBox="1"/>
          <p:nvPr/>
        </p:nvSpPr>
        <p:spPr>
          <a:xfrm>
            <a:off x="107504" y="886609"/>
            <a:ext cx="8746847"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a:latin typeface="Garamond" pitchFamily="18" charset="0"/>
              </a:rPr>
              <a:t>Reconnaissance des Chiffres manuscrits : Test </a:t>
            </a:r>
          </a:p>
        </p:txBody>
      </p:sp>
      <p:sp>
        <p:nvSpPr>
          <p:cNvPr id="33" name="Espace réservé du numéro de diapositive 32"/>
          <p:cNvSpPr>
            <a:spLocks noGrp="1"/>
          </p:cNvSpPr>
          <p:nvPr>
            <p:ph type="sldNum" sz="quarter" idx="12"/>
          </p:nvPr>
        </p:nvSpPr>
        <p:spPr/>
        <p:txBody>
          <a:bodyPr/>
          <a:lstStyle/>
          <a:p>
            <a:fld id="{C5C38CE2-D36F-4B9B-9204-BBE98EC52859}" type="slidenum">
              <a:rPr lang="fr-FR" smtClean="0"/>
              <a:t>31</a:t>
            </a:fld>
            <a:endParaRPr lang="fr-FR"/>
          </a:p>
        </p:txBody>
      </p:sp>
      <p:sp>
        <p:nvSpPr>
          <p:cNvPr id="2" name="Rectangle à coins arrondis 7">
            <a:extLst>
              <a:ext uri="{FF2B5EF4-FFF2-40B4-BE49-F238E27FC236}">
                <a16:creationId xmlns:a16="http://schemas.microsoft.com/office/drawing/2014/main" id="{4C045A2A-1014-3496-6C00-61BB5DF40E29}"/>
              </a:ext>
            </a:extLst>
          </p:cNvPr>
          <p:cNvSpPr/>
          <p:nvPr/>
        </p:nvSpPr>
        <p:spPr>
          <a:xfrm>
            <a:off x="107504" y="44623"/>
            <a:ext cx="2304256" cy="818041"/>
          </a:xfrm>
          <a:prstGeom prst="roundRect">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lumMod val="85000"/>
                  </a:schemeClr>
                </a:solidFill>
                <a:latin typeface="Century" pitchFamily="18" charset="0"/>
                <a:cs typeface="Aharoni" pitchFamily="2" charset="-79"/>
              </a:rPr>
              <a:t>Contexte général </a:t>
            </a:r>
          </a:p>
        </p:txBody>
      </p:sp>
      <p:sp>
        <p:nvSpPr>
          <p:cNvPr id="3" name="Rectangle à coins arrondis 3">
            <a:extLst>
              <a:ext uri="{FF2B5EF4-FFF2-40B4-BE49-F238E27FC236}">
                <a16:creationId xmlns:a16="http://schemas.microsoft.com/office/drawing/2014/main" id="{A5099FC6-7E28-B12F-049A-94588C9ADF94}"/>
              </a:ext>
            </a:extLst>
          </p:cNvPr>
          <p:cNvSpPr/>
          <p:nvPr/>
        </p:nvSpPr>
        <p:spPr>
          <a:xfrm>
            <a:off x="2482527" y="76100"/>
            <a:ext cx="2261752" cy="75124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Phase Initiale</a:t>
            </a:r>
          </a:p>
        </p:txBody>
      </p:sp>
      <p:sp>
        <p:nvSpPr>
          <p:cNvPr id="5" name="Rectangle à coins arrondis 5">
            <a:extLst>
              <a:ext uri="{FF2B5EF4-FFF2-40B4-BE49-F238E27FC236}">
                <a16:creationId xmlns:a16="http://schemas.microsoft.com/office/drawing/2014/main" id="{14BA5F57-2580-DA08-90C9-8241A3ACC19A}"/>
              </a:ext>
            </a:extLst>
          </p:cNvPr>
          <p:cNvSpPr/>
          <p:nvPr/>
        </p:nvSpPr>
        <p:spPr>
          <a:xfrm>
            <a:off x="4809772" y="84163"/>
            <a:ext cx="2261752" cy="751241"/>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Techniques de reconnaissances </a:t>
            </a:r>
          </a:p>
        </p:txBody>
      </p:sp>
      <p:pic>
        <p:nvPicPr>
          <p:cNvPr id="6" name="Image 5">
            <a:extLst>
              <a:ext uri="{FF2B5EF4-FFF2-40B4-BE49-F238E27FC236}">
                <a16:creationId xmlns:a16="http://schemas.microsoft.com/office/drawing/2014/main" id="{359D01CB-8447-D22D-4984-C29049F1A8F8}"/>
              </a:ext>
            </a:extLst>
          </p:cNvPr>
          <p:cNvPicPr>
            <a:picLocks noChangeAspect="1"/>
          </p:cNvPicPr>
          <p:nvPr/>
        </p:nvPicPr>
        <p:blipFill>
          <a:blip r:embed="rId2"/>
          <a:stretch>
            <a:fillRect/>
          </a:stretch>
        </p:blipFill>
        <p:spPr>
          <a:xfrm>
            <a:off x="1043752" y="1482344"/>
            <a:ext cx="2877548" cy="2404162"/>
          </a:xfrm>
          <a:prstGeom prst="rect">
            <a:avLst/>
          </a:prstGeom>
        </p:spPr>
      </p:pic>
      <p:pic>
        <p:nvPicPr>
          <p:cNvPr id="9" name="Image 8">
            <a:extLst>
              <a:ext uri="{FF2B5EF4-FFF2-40B4-BE49-F238E27FC236}">
                <a16:creationId xmlns:a16="http://schemas.microsoft.com/office/drawing/2014/main" id="{8631D55B-5C6D-1B38-B163-48B051B88354}"/>
              </a:ext>
            </a:extLst>
          </p:cNvPr>
          <p:cNvPicPr>
            <a:picLocks noChangeAspect="1"/>
          </p:cNvPicPr>
          <p:nvPr/>
        </p:nvPicPr>
        <p:blipFill>
          <a:blip r:embed="rId3"/>
          <a:stretch>
            <a:fillRect/>
          </a:stretch>
        </p:blipFill>
        <p:spPr>
          <a:xfrm>
            <a:off x="5053285" y="1482344"/>
            <a:ext cx="2805655" cy="2641651"/>
          </a:xfrm>
          <a:prstGeom prst="rect">
            <a:avLst/>
          </a:prstGeom>
        </p:spPr>
      </p:pic>
      <p:pic>
        <p:nvPicPr>
          <p:cNvPr id="11" name="Image 10">
            <a:extLst>
              <a:ext uri="{FF2B5EF4-FFF2-40B4-BE49-F238E27FC236}">
                <a16:creationId xmlns:a16="http://schemas.microsoft.com/office/drawing/2014/main" id="{15AE784B-0453-F5D7-73DA-A8612F7E38DA}"/>
              </a:ext>
            </a:extLst>
          </p:cNvPr>
          <p:cNvPicPr>
            <a:picLocks noChangeAspect="1"/>
          </p:cNvPicPr>
          <p:nvPr/>
        </p:nvPicPr>
        <p:blipFill>
          <a:blip r:embed="rId4"/>
          <a:stretch>
            <a:fillRect/>
          </a:stretch>
        </p:blipFill>
        <p:spPr>
          <a:xfrm>
            <a:off x="1176966" y="4123995"/>
            <a:ext cx="2611121" cy="2420063"/>
          </a:xfrm>
          <a:prstGeom prst="rect">
            <a:avLst/>
          </a:prstGeom>
        </p:spPr>
      </p:pic>
      <p:pic>
        <p:nvPicPr>
          <p:cNvPr id="13" name="Image 12">
            <a:extLst>
              <a:ext uri="{FF2B5EF4-FFF2-40B4-BE49-F238E27FC236}">
                <a16:creationId xmlns:a16="http://schemas.microsoft.com/office/drawing/2014/main" id="{DC9F5825-CD59-60B0-5F19-BFE87AFBF875}"/>
              </a:ext>
            </a:extLst>
          </p:cNvPr>
          <p:cNvPicPr>
            <a:picLocks noChangeAspect="1"/>
          </p:cNvPicPr>
          <p:nvPr/>
        </p:nvPicPr>
        <p:blipFill>
          <a:blip r:embed="rId5"/>
          <a:stretch>
            <a:fillRect/>
          </a:stretch>
        </p:blipFill>
        <p:spPr>
          <a:xfrm>
            <a:off x="5150372" y="4123995"/>
            <a:ext cx="2805655" cy="2565504"/>
          </a:xfrm>
          <a:prstGeom prst="rect">
            <a:avLst/>
          </a:prstGeom>
        </p:spPr>
      </p:pic>
    </p:spTree>
    <p:extLst>
      <p:ext uri="{BB962C8B-B14F-4D97-AF65-F5344CB8AC3E}">
        <p14:creationId xmlns:p14="http://schemas.microsoft.com/office/powerpoint/2010/main" val="944559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à coins arrondis 19"/>
          <p:cNvSpPr/>
          <p:nvPr/>
        </p:nvSpPr>
        <p:spPr>
          <a:xfrm>
            <a:off x="7159844" y="44624"/>
            <a:ext cx="1876652" cy="782718"/>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0070C0"/>
                </a:solidFill>
                <a:latin typeface="Century" pitchFamily="18" charset="0"/>
              </a:rPr>
              <a:t>Phase Application</a:t>
            </a:r>
          </a:p>
        </p:txBody>
      </p:sp>
      <p:sp>
        <p:nvSpPr>
          <p:cNvPr id="22" name="Rectangle 21"/>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23" name="ZoneTexte 22"/>
          <p:cNvSpPr txBox="1"/>
          <p:nvPr/>
        </p:nvSpPr>
        <p:spPr>
          <a:xfrm>
            <a:off x="107504" y="886609"/>
            <a:ext cx="8746847"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a:latin typeface="Garamond" pitchFamily="18" charset="0"/>
              </a:rPr>
              <a:t>Reconnaissance des Caractères manuscrits : Python</a:t>
            </a:r>
          </a:p>
        </p:txBody>
      </p:sp>
      <p:sp>
        <p:nvSpPr>
          <p:cNvPr id="6" name="ZoneTexte 5"/>
          <p:cNvSpPr txBox="1"/>
          <p:nvPr/>
        </p:nvSpPr>
        <p:spPr>
          <a:xfrm>
            <a:off x="624390" y="1739635"/>
            <a:ext cx="7895220" cy="280961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50000"/>
              </a:lnSpc>
            </a:pPr>
            <a:r>
              <a:rPr lang="fr-FR" sz="2400" dirty="0"/>
              <a:t>Nous allons utiliser le </a:t>
            </a:r>
            <a:r>
              <a:rPr lang="fr-FR" sz="2400" dirty="0" err="1"/>
              <a:t>dataset</a:t>
            </a:r>
            <a:r>
              <a:rPr lang="fr-FR" sz="2400" dirty="0"/>
              <a:t> </a:t>
            </a:r>
            <a:r>
              <a:rPr lang="fr-FR" sz="2400" dirty="0" err="1"/>
              <a:t>Kaggle</a:t>
            </a:r>
            <a:r>
              <a:rPr lang="fr-FR" sz="2400" dirty="0"/>
              <a:t> A-Z pour entrainer un modèle de reconnaissance des lettres manuscrits de A-Z.</a:t>
            </a:r>
            <a:br>
              <a:rPr lang="fr-FR" sz="2400" dirty="0"/>
            </a:br>
            <a:r>
              <a:rPr lang="fr-FR" sz="2400" dirty="0"/>
              <a:t>▶ Reconnaissance des lettres de l’alphabet de A-Z</a:t>
            </a:r>
            <a:br>
              <a:rPr lang="fr-FR" sz="2400" dirty="0"/>
            </a:br>
            <a:r>
              <a:rPr lang="fr-FR" sz="2400" dirty="0"/>
              <a:t>▶ Utilisation de </a:t>
            </a:r>
            <a:r>
              <a:rPr lang="fr-FR" sz="2400" dirty="0" err="1"/>
              <a:t>TensorFlow</a:t>
            </a:r>
            <a:r>
              <a:rPr lang="fr-FR" sz="2400" dirty="0"/>
              <a:t> et </a:t>
            </a:r>
            <a:r>
              <a:rPr lang="fr-FR" sz="2400" dirty="0" err="1"/>
              <a:t>Keras</a:t>
            </a:r>
            <a:r>
              <a:rPr lang="fr-FR" sz="2400" dirty="0"/>
              <a:t> pour le modèle de</a:t>
            </a:r>
            <a:br>
              <a:rPr lang="fr-FR" sz="2400" dirty="0"/>
            </a:br>
            <a:r>
              <a:rPr lang="fr-FR" sz="2400" dirty="0"/>
              <a:t>classification des </a:t>
            </a:r>
            <a:r>
              <a:rPr lang="fr-FR" sz="2400" dirty="0" err="1"/>
              <a:t>caract`eres</a:t>
            </a:r>
            <a:r>
              <a:rPr lang="fr-FR" sz="2400" dirty="0"/>
              <a:t> manuscrits</a:t>
            </a:r>
            <a:endParaRPr lang="fr-FR" sz="2400" b="1" dirty="0">
              <a:ln w="0"/>
              <a:effectLst>
                <a:outerShdw blurRad="38100" dist="19050" dir="2700000" algn="tl" rotWithShape="0">
                  <a:schemeClr val="dk1">
                    <a:alpha val="40000"/>
                  </a:schemeClr>
                </a:outerShdw>
              </a:effectLst>
              <a:latin typeface="Bell MT" pitchFamily="18" charset="0"/>
            </a:endParaRPr>
          </a:p>
        </p:txBody>
      </p:sp>
      <p:sp>
        <p:nvSpPr>
          <p:cNvPr id="33" name="Espace réservé du numéro de diapositive 32"/>
          <p:cNvSpPr>
            <a:spLocks noGrp="1"/>
          </p:cNvSpPr>
          <p:nvPr>
            <p:ph type="sldNum" sz="quarter" idx="12"/>
          </p:nvPr>
        </p:nvSpPr>
        <p:spPr/>
        <p:txBody>
          <a:bodyPr/>
          <a:lstStyle/>
          <a:p>
            <a:fld id="{C5C38CE2-D36F-4B9B-9204-BBE98EC52859}" type="slidenum">
              <a:rPr lang="fr-FR" smtClean="0"/>
              <a:t>32</a:t>
            </a:fld>
            <a:endParaRPr lang="fr-FR"/>
          </a:p>
        </p:txBody>
      </p:sp>
      <p:sp>
        <p:nvSpPr>
          <p:cNvPr id="2" name="Rectangle à coins arrondis 7">
            <a:extLst>
              <a:ext uri="{FF2B5EF4-FFF2-40B4-BE49-F238E27FC236}">
                <a16:creationId xmlns:a16="http://schemas.microsoft.com/office/drawing/2014/main" id="{4C045A2A-1014-3496-6C00-61BB5DF40E29}"/>
              </a:ext>
            </a:extLst>
          </p:cNvPr>
          <p:cNvSpPr/>
          <p:nvPr/>
        </p:nvSpPr>
        <p:spPr>
          <a:xfrm>
            <a:off x="107504" y="44623"/>
            <a:ext cx="2304256" cy="818041"/>
          </a:xfrm>
          <a:prstGeom prst="roundRect">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lumMod val="85000"/>
                  </a:schemeClr>
                </a:solidFill>
                <a:latin typeface="Century" pitchFamily="18" charset="0"/>
                <a:cs typeface="Aharoni" pitchFamily="2" charset="-79"/>
              </a:rPr>
              <a:t>Contexte général </a:t>
            </a:r>
          </a:p>
        </p:txBody>
      </p:sp>
      <p:sp>
        <p:nvSpPr>
          <p:cNvPr id="3" name="Rectangle à coins arrondis 3">
            <a:extLst>
              <a:ext uri="{FF2B5EF4-FFF2-40B4-BE49-F238E27FC236}">
                <a16:creationId xmlns:a16="http://schemas.microsoft.com/office/drawing/2014/main" id="{A5099FC6-7E28-B12F-049A-94588C9ADF94}"/>
              </a:ext>
            </a:extLst>
          </p:cNvPr>
          <p:cNvSpPr/>
          <p:nvPr/>
        </p:nvSpPr>
        <p:spPr>
          <a:xfrm>
            <a:off x="2482527" y="76100"/>
            <a:ext cx="2261752" cy="75124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Phase Initiale</a:t>
            </a:r>
          </a:p>
        </p:txBody>
      </p:sp>
      <p:sp>
        <p:nvSpPr>
          <p:cNvPr id="5" name="Rectangle à coins arrondis 5">
            <a:extLst>
              <a:ext uri="{FF2B5EF4-FFF2-40B4-BE49-F238E27FC236}">
                <a16:creationId xmlns:a16="http://schemas.microsoft.com/office/drawing/2014/main" id="{14BA5F57-2580-DA08-90C9-8241A3ACC19A}"/>
              </a:ext>
            </a:extLst>
          </p:cNvPr>
          <p:cNvSpPr/>
          <p:nvPr/>
        </p:nvSpPr>
        <p:spPr>
          <a:xfrm>
            <a:off x="4809772" y="84163"/>
            <a:ext cx="2261752" cy="751241"/>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Techniques de reconnaissances </a:t>
            </a:r>
          </a:p>
        </p:txBody>
      </p:sp>
      <p:pic>
        <p:nvPicPr>
          <p:cNvPr id="4" name="Image 3">
            <a:extLst>
              <a:ext uri="{FF2B5EF4-FFF2-40B4-BE49-F238E27FC236}">
                <a16:creationId xmlns:a16="http://schemas.microsoft.com/office/drawing/2014/main" id="{9C44CC49-7464-FEA6-69FF-306842831121}"/>
              </a:ext>
            </a:extLst>
          </p:cNvPr>
          <p:cNvPicPr>
            <a:picLocks noChangeAspect="1"/>
          </p:cNvPicPr>
          <p:nvPr/>
        </p:nvPicPr>
        <p:blipFill>
          <a:blip r:embed="rId2"/>
          <a:stretch>
            <a:fillRect/>
          </a:stretch>
        </p:blipFill>
        <p:spPr>
          <a:xfrm>
            <a:off x="6042705" y="4032762"/>
            <a:ext cx="2811646" cy="2327342"/>
          </a:xfrm>
          <a:prstGeom prst="rect">
            <a:avLst/>
          </a:prstGeom>
        </p:spPr>
      </p:pic>
    </p:spTree>
    <p:extLst>
      <p:ext uri="{BB962C8B-B14F-4D97-AF65-F5344CB8AC3E}">
        <p14:creationId xmlns:p14="http://schemas.microsoft.com/office/powerpoint/2010/main" val="427431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heel(1)">
                                      <p:cBhvr>
                                        <p:cTn id="7"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à coins arrondis 19"/>
          <p:cNvSpPr/>
          <p:nvPr/>
        </p:nvSpPr>
        <p:spPr>
          <a:xfrm>
            <a:off x="7159844" y="44624"/>
            <a:ext cx="1876652" cy="782718"/>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0070C0"/>
                </a:solidFill>
                <a:latin typeface="Century" pitchFamily="18" charset="0"/>
              </a:rPr>
              <a:t>Phase Application</a:t>
            </a:r>
          </a:p>
        </p:txBody>
      </p:sp>
      <p:sp>
        <p:nvSpPr>
          <p:cNvPr id="22" name="Rectangle 21"/>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23" name="ZoneTexte 22"/>
          <p:cNvSpPr txBox="1"/>
          <p:nvPr/>
        </p:nvSpPr>
        <p:spPr>
          <a:xfrm>
            <a:off x="107504" y="886609"/>
            <a:ext cx="8746847"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a:latin typeface="Garamond" pitchFamily="18" charset="0"/>
              </a:rPr>
              <a:t>Reconnaissance des Caractères manuscrits : Python</a:t>
            </a:r>
          </a:p>
        </p:txBody>
      </p:sp>
      <p:sp>
        <p:nvSpPr>
          <p:cNvPr id="33" name="Espace réservé du numéro de diapositive 32"/>
          <p:cNvSpPr>
            <a:spLocks noGrp="1"/>
          </p:cNvSpPr>
          <p:nvPr>
            <p:ph type="sldNum" sz="quarter" idx="12"/>
          </p:nvPr>
        </p:nvSpPr>
        <p:spPr/>
        <p:txBody>
          <a:bodyPr/>
          <a:lstStyle/>
          <a:p>
            <a:fld id="{C5C38CE2-D36F-4B9B-9204-BBE98EC52859}" type="slidenum">
              <a:rPr lang="fr-FR" smtClean="0"/>
              <a:t>33</a:t>
            </a:fld>
            <a:endParaRPr lang="fr-FR"/>
          </a:p>
        </p:txBody>
      </p:sp>
      <p:sp>
        <p:nvSpPr>
          <p:cNvPr id="2" name="Rectangle à coins arrondis 7">
            <a:extLst>
              <a:ext uri="{FF2B5EF4-FFF2-40B4-BE49-F238E27FC236}">
                <a16:creationId xmlns:a16="http://schemas.microsoft.com/office/drawing/2014/main" id="{4C045A2A-1014-3496-6C00-61BB5DF40E29}"/>
              </a:ext>
            </a:extLst>
          </p:cNvPr>
          <p:cNvSpPr/>
          <p:nvPr/>
        </p:nvSpPr>
        <p:spPr>
          <a:xfrm>
            <a:off x="107504" y="44623"/>
            <a:ext cx="2304256" cy="818041"/>
          </a:xfrm>
          <a:prstGeom prst="roundRect">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lumMod val="85000"/>
                  </a:schemeClr>
                </a:solidFill>
                <a:latin typeface="Century" pitchFamily="18" charset="0"/>
                <a:cs typeface="Aharoni" pitchFamily="2" charset="-79"/>
              </a:rPr>
              <a:t>Contexte général </a:t>
            </a:r>
          </a:p>
        </p:txBody>
      </p:sp>
      <p:sp>
        <p:nvSpPr>
          <p:cNvPr id="3" name="Rectangle à coins arrondis 3">
            <a:extLst>
              <a:ext uri="{FF2B5EF4-FFF2-40B4-BE49-F238E27FC236}">
                <a16:creationId xmlns:a16="http://schemas.microsoft.com/office/drawing/2014/main" id="{A5099FC6-7E28-B12F-049A-94588C9ADF94}"/>
              </a:ext>
            </a:extLst>
          </p:cNvPr>
          <p:cNvSpPr/>
          <p:nvPr/>
        </p:nvSpPr>
        <p:spPr>
          <a:xfrm>
            <a:off x="2482527" y="76100"/>
            <a:ext cx="2261752" cy="75124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Phase Initiale</a:t>
            </a:r>
          </a:p>
        </p:txBody>
      </p:sp>
      <p:sp>
        <p:nvSpPr>
          <p:cNvPr id="5" name="Rectangle à coins arrondis 5">
            <a:extLst>
              <a:ext uri="{FF2B5EF4-FFF2-40B4-BE49-F238E27FC236}">
                <a16:creationId xmlns:a16="http://schemas.microsoft.com/office/drawing/2014/main" id="{14BA5F57-2580-DA08-90C9-8241A3ACC19A}"/>
              </a:ext>
            </a:extLst>
          </p:cNvPr>
          <p:cNvSpPr/>
          <p:nvPr/>
        </p:nvSpPr>
        <p:spPr>
          <a:xfrm>
            <a:off x="4809772" y="84163"/>
            <a:ext cx="2261752" cy="751241"/>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Techniques de reconnaissances </a:t>
            </a:r>
          </a:p>
        </p:txBody>
      </p:sp>
      <p:pic>
        <p:nvPicPr>
          <p:cNvPr id="7" name="Image 6">
            <a:extLst>
              <a:ext uri="{FF2B5EF4-FFF2-40B4-BE49-F238E27FC236}">
                <a16:creationId xmlns:a16="http://schemas.microsoft.com/office/drawing/2014/main" id="{CEBB3D5E-B5AB-91BF-98E9-3B8C09DD80EB}"/>
              </a:ext>
            </a:extLst>
          </p:cNvPr>
          <p:cNvPicPr>
            <a:picLocks noChangeAspect="1"/>
          </p:cNvPicPr>
          <p:nvPr/>
        </p:nvPicPr>
        <p:blipFill>
          <a:blip r:embed="rId2"/>
          <a:stretch>
            <a:fillRect/>
          </a:stretch>
        </p:blipFill>
        <p:spPr>
          <a:xfrm>
            <a:off x="5608" y="1518138"/>
            <a:ext cx="4596506" cy="2779449"/>
          </a:xfrm>
          <a:prstGeom prst="rect">
            <a:avLst/>
          </a:prstGeom>
        </p:spPr>
      </p:pic>
      <p:pic>
        <p:nvPicPr>
          <p:cNvPr id="9" name="Image 8">
            <a:extLst>
              <a:ext uri="{FF2B5EF4-FFF2-40B4-BE49-F238E27FC236}">
                <a16:creationId xmlns:a16="http://schemas.microsoft.com/office/drawing/2014/main" id="{8AEDF041-CE69-7637-1482-431873F19DB4}"/>
              </a:ext>
            </a:extLst>
          </p:cNvPr>
          <p:cNvPicPr>
            <a:picLocks noChangeAspect="1"/>
          </p:cNvPicPr>
          <p:nvPr/>
        </p:nvPicPr>
        <p:blipFill>
          <a:blip r:embed="rId3"/>
          <a:stretch>
            <a:fillRect/>
          </a:stretch>
        </p:blipFill>
        <p:spPr>
          <a:xfrm>
            <a:off x="251520" y="4467451"/>
            <a:ext cx="3865511" cy="1990164"/>
          </a:xfrm>
          <a:prstGeom prst="rect">
            <a:avLst/>
          </a:prstGeom>
        </p:spPr>
      </p:pic>
      <p:cxnSp>
        <p:nvCxnSpPr>
          <p:cNvPr id="11" name="Connecteur droit 10">
            <a:extLst>
              <a:ext uri="{FF2B5EF4-FFF2-40B4-BE49-F238E27FC236}">
                <a16:creationId xmlns:a16="http://schemas.microsoft.com/office/drawing/2014/main" id="{82A52D99-F87C-6660-6D72-DE11CCC092C7}"/>
              </a:ext>
            </a:extLst>
          </p:cNvPr>
          <p:cNvCxnSpPr/>
          <p:nvPr/>
        </p:nvCxnSpPr>
        <p:spPr>
          <a:xfrm>
            <a:off x="4602114" y="1348274"/>
            <a:ext cx="0" cy="5509726"/>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Image 12">
            <a:extLst>
              <a:ext uri="{FF2B5EF4-FFF2-40B4-BE49-F238E27FC236}">
                <a16:creationId xmlns:a16="http://schemas.microsoft.com/office/drawing/2014/main" id="{AC5A9184-1913-0CA7-34AF-286B6D5AEAAA}"/>
              </a:ext>
            </a:extLst>
          </p:cNvPr>
          <p:cNvPicPr>
            <a:picLocks noChangeAspect="1"/>
          </p:cNvPicPr>
          <p:nvPr/>
        </p:nvPicPr>
        <p:blipFill>
          <a:blip r:embed="rId4"/>
          <a:stretch>
            <a:fillRect/>
          </a:stretch>
        </p:blipFill>
        <p:spPr>
          <a:xfrm>
            <a:off x="4681167" y="1390859"/>
            <a:ext cx="4252109" cy="2293798"/>
          </a:xfrm>
          <a:prstGeom prst="rect">
            <a:avLst/>
          </a:prstGeom>
        </p:spPr>
      </p:pic>
      <p:pic>
        <p:nvPicPr>
          <p:cNvPr id="15" name="Image 14">
            <a:extLst>
              <a:ext uri="{FF2B5EF4-FFF2-40B4-BE49-F238E27FC236}">
                <a16:creationId xmlns:a16="http://schemas.microsoft.com/office/drawing/2014/main" id="{3B15430F-41E9-45A3-8D5A-39EC81901525}"/>
              </a:ext>
            </a:extLst>
          </p:cNvPr>
          <p:cNvPicPr>
            <a:picLocks noChangeAspect="1"/>
          </p:cNvPicPr>
          <p:nvPr/>
        </p:nvPicPr>
        <p:blipFill>
          <a:blip r:embed="rId5"/>
          <a:stretch>
            <a:fillRect/>
          </a:stretch>
        </p:blipFill>
        <p:spPr>
          <a:xfrm>
            <a:off x="4681167" y="3716777"/>
            <a:ext cx="4473392" cy="2779449"/>
          </a:xfrm>
          <a:prstGeom prst="rect">
            <a:avLst/>
          </a:prstGeom>
        </p:spPr>
      </p:pic>
    </p:spTree>
    <p:extLst>
      <p:ext uri="{BB962C8B-B14F-4D97-AF65-F5344CB8AC3E}">
        <p14:creationId xmlns:p14="http://schemas.microsoft.com/office/powerpoint/2010/main" val="952862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à coins arrondis 19"/>
          <p:cNvSpPr/>
          <p:nvPr/>
        </p:nvSpPr>
        <p:spPr>
          <a:xfrm>
            <a:off x="7159844" y="44624"/>
            <a:ext cx="1876652" cy="782718"/>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0070C0"/>
                </a:solidFill>
                <a:latin typeface="Century" pitchFamily="18" charset="0"/>
              </a:rPr>
              <a:t>Phase Application</a:t>
            </a:r>
          </a:p>
        </p:txBody>
      </p:sp>
      <p:sp>
        <p:nvSpPr>
          <p:cNvPr id="22" name="Rectangle 21"/>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23" name="ZoneTexte 22"/>
          <p:cNvSpPr txBox="1"/>
          <p:nvPr/>
        </p:nvSpPr>
        <p:spPr>
          <a:xfrm>
            <a:off x="107504" y="886609"/>
            <a:ext cx="8746847"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a:latin typeface="Garamond" pitchFamily="18" charset="0"/>
              </a:rPr>
              <a:t>Reconnaissance des Caractères manuscrits : Python</a:t>
            </a:r>
          </a:p>
        </p:txBody>
      </p:sp>
      <p:sp>
        <p:nvSpPr>
          <p:cNvPr id="33" name="Espace réservé du numéro de diapositive 32"/>
          <p:cNvSpPr>
            <a:spLocks noGrp="1"/>
          </p:cNvSpPr>
          <p:nvPr>
            <p:ph type="sldNum" sz="quarter" idx="12"/>
          </p:nvPr>
        </p:nvSpPr>
        <p:spPr/>
        <p:txBody>
          <a:bodyPr/>
          <a:lstStyle/>
          <a:p>
            <a:fld id="{C5C38CE2-D36F-4B9B-9204-BBE98EC52859}" type="slidenum">
              <a:rPr lang="fr-FR" smtClean="0"/>
              <a:t>34</a:t>
            </a:fld>
            <a:endParaRPr lang="fr-FR"/>
          </a:p>
        </p:txBody>
      </p:sp>
      <p:sp>
        <p:nvSpPr>
          <p:cNvPr id="2" name="Rectangle à coins arrondis 7">
            <a:extLst>
              <a:ext uri="{FF2B5EF4-FFF2-40B4-BE49-F238E27FC236}">
                <a16:creationId xmlns:a16="http://schemas.microsoft.com/office/drawing/2014/main" id="{4C045A2A-1014-3496-6C00-61BB5DF40E29}"/>
              </a:ext>
            </a:extLst>
          </p:cNvPr>
          <p:cNvSpPr/>
          <p:nvPr/>
        </p:nvSpPr>
        <p:spPr>
          <a:xfrm>
            <a:off x="107504" y="44623"/>
            <a:ext cx="2304256" cy="818041"/>
          </a:xfrm>
          <a:prstGeom prst="roundRect">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lumMod val="85000"/>
                  </a:schemeClr>
                </a:solidFill>
                <a:latin typeface="Century" pitchFamily="18" charset="0"/>
                <a:cs typeface="Aharoni" pitchFamily="2" charset="-79"/>
              </a:rPr>
              <a:t>Contexte général </a:t>
            </a:r>
          </a:p>
        </p:txBody>
      </p:sp>
      <p:sp>
        <p:nvSpPr>
          <p:cNvPr id="3" name="Rectangle à coins arrondis 3">
            <a:extLst>
              <a:ext uri="{FF2B5EF4-FFF2-40B4-BE49-F238E27FC236}">
                <a16:creationId xmlns:a16="http://schemas.microsoft.com/office/drawing/2014/main" id="{A5099FC6-7E28-B12F-049A-94588C9ADF94}"/>
              </a:ext>
            </a:extLst>
          </p:cNvPr>
          <p:cNvSpPr/>
          <p:nvPr/>
        </p:nvSpPr>
        <p:spPr>
          <a:xfrm>
            <a:off x="2482527" y="76100"/>
            <a:ext cx="2261752" cy="75124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Phase Initiale</a:t>
            </a:r>
          </a:p>
        </p:txBody>
      </p:sp>
      <p:sp>
        <p:nvSpPr>
          <p:cNvPr id="5" name="Rectangle à coins arrondis 5">
            <a:extLst>
              <a:ext uri="{FF2B5EF4-FFF2-40B4-BE49-F238E27FC236}">
                <a16:creationId xmlns:a16="http://schemas.microsoft.com/office/drawing/2014/main" id="{14BA5F57-2580-DA08-90C9-8241A3ACC19A}"/>
              </a:ext>
            </a:extLst>
          </p:cNvPr>
          <p:cNvSpPr/>
          <p:nvPr/>
        </p:nvSpPr>
        <p:spPr>
          <a:xfrm>
            <a:off x="4809772" y="84163"/>
            <a:ext cx="2261752" cy="751241"/>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Techniques de reconnaissances </a:t>
            </a:r>
          </a:p>
        </p:txBody>
      </p:sp>
      <p:pic>
        <p:nvPicPr>
          <p:cNvPr id="7" name="Image 6">
            <a:extLst>
              <a:ext uri="{FF2B5EF4-FFF2-40B4-BE49-F238E27FC236}">
                <a16:creationId xmlns:a16="http://schemas.microsoft.com/office/drawing/2014/main" id="{273B648A-9FC2-00CB-E029-29D3F991DAA4}"/>
              </a:ext>
            </a:extLst>
          </p:cNvPr>
          <p:cNvPicPr>
            <a:picLocks noChangeAspect="1"/>
          </p:cNvPicPr>
          <p:nvPr/>
        </p:nvPicPr>
        <p:blipFill>
          <a:blip r:embed="rId2"/>
          <a:stretch>
            <a:fillRect/>
          </a:stretch>
        </p:blipFill>
        <p:spPr>
          <a:xfrm>
            <a:off x="69286" y="1432877"/>
            <a:ext cx="3922295" cy="1958078"/>
          </a:xfrm>
          <a:prstGeom prst="rect">
            <a:avLst/>
          </a:prstGeom>
        </p:spPr>
      </p:pic>
      <p:pic>
        <p:nvPicPr>
          <p:cNvPr id="9" name="Image 8">
            <a:extLst>
              <a:ext uri="{FF2B5EF4-FFF2-40B4-BE49-F238E27FC236}">
                <a16:creationId xmlns:a16="http://schemas.microsoft.com/office/drawing/2014/main" id="{4A948753-E4AA-647D-FA4A-432C033DEB7E}"/>
              </a:ext>
            </a:extLst>
          </p:cNvPr>
          <p:cNvPicPr>
            <a:picLocks noChangeAspect="1"/>
          </p:cNvPicPr>
          <p:nvPr/>
        </p:nvPicPr>
        <p:blipFill>
          <a:blip r:embed="rId3"/>
          <a:stretch>
            <a:fillRect/>
          </a:stretch>
        </p:blipFill>
        <p:spPr>
          <a:xfrm>
            <a:off x="69286" y="3406605"/>
            <a:ext cx="3998658" cy="1799397"/>
          </a:xfrm>
          <a:prstGeom prst="rect">
            <a:avLst/>
          </a:prstGeom>
        </p:spPr>
      </p:pic>
      <p:pic>
        <p:nvPicPr>
          <p:cNvPr id="11" name="Image 10">
            <a:extLst>
              <a:ext uri="{FF2B5EF4-FFF2-40B4-BE49-F238E27FC236}">
                <a16:creationId xmlns:a16="http://schemas.microsoft.com/office/drawing/2014/main" id="{F1C4FA12-EDCF-B26C-74BD-414FAA1D78C4}"/>
              </a:ext>
            </a:extLst>
          </p:cNvPr>
          <p:cNvPicPr>
            <a:picLocks noChangeAspect="1"/>
          </p:cNvPicPr>
          <p:nvPr/>
        </p:nvPicPr>
        <p:blipFill>
          <a:blip r:embed="rId4"/>
          <a:stretch>
            <a:fillRect/>
          </a:stretch>
        </p:blipFill>
        <p:spPr>
          <a:xfrm>
            <a:off x="107504" y="5058603"/>
            <a:ext cx="4051789" cy="1799397"/>
          </a:xfrm>
          <a:prstGeom prst="rect">
            <a:avLst/>
          </a:prstGeom>
        </p:spPr>
      </p:pic>
      <p:pic>
        <p:nvPicPr>
          <p:cNvPr id="13" name="Image 12">
            <a:extLst>
              <a:ext uri="{FF2B5EF4-FFF2-40B4-BE49-F238E27FC236}">
                <a16:creationId xmlns:a16="http://schemas.microsoft.com/office/drawing/2014/main" id="{70E44ACC-8318-C468-82E9-507A0830A480}"/>
              </a:ext>
            </a:extLst>
          </p:cNvPr>
          <p:cNvPicPr>
            <a:picLocks noChangeAspect="1"/>
          </p:cNvPicPr>
          <p:nvPr/>
        </p:nvPicPr>
        <p:blipFill>
          <a:blip r:embed="rId5"/>
          <a:stretch>
            <a:fillRect/>
          </a:stretch>
        </p:blipFill>
        <p:spPr>
          <a:xfrm>
            <a:off x="4595334" y="1423640"/>
            <a:ext cx="3727879" cy="2428671"/>
          </a:xfrm>
          <a:prstGeom prst="rect">
            <a:avLst/>
          </a:prstGeom>
        </p:spPr>
      </p:pic>
      <p:pic>
        <p:nvPicPr>
          <p:cNvPr id="15" name="Image 14">
            <a:extLst>
              <a:ext uri="{FF2B5EF4-FFF2-40B4-BE49-F238E27FC236}">
                <a16:creationId xmlns:a16="http://schemas.microsoft.com/office/drawing/2014/main" id="{75FD7E0D-CBD4-0152-63B7-980639293D33}"/>
              </a:ext>
            </a:extLst>
          </p:cNvPr>
          <p:cNvPicPr>
            <a:picLocks noChangeAspect="1"/>
          </p:cNvPicPr>
          <p:nvPr/>
        </p:nvPicPr>
        <p:blipFill>
          <a:blip r:embed="rId6"/>
          <a:stretch>
            <a:fillRect/>
          </a:stretch>
        </p:blipFill>
        <p:spPr>
          <a:xfrm>
            <a:off x="4809772" y="3991666"/>
            <a:ext cx="3891097" cy="2428672"/>
          </a:xfrm>
          <a:prstGeom prst="rect">
            <a:avLst/>
          </a:prstGeom>
        </p:spPr>
      </p:pic>
      <p:cxnSp>
        <p:nvCxnSpPr>
          <p:cNvPr id="17" name="Connecteur droit 16">
            <a:extLst>
              <a:ext uri="{FF2B5EF4-FFF2-40B4-BE49-F238E27FC236}">
                <a16:creationId xmlns:a16="http://schemas.microsoft.com/office/drawing/2014/main" id="{14FDAF1C-2811-0A21-25F1-32C338626B01}"/>
              </a:ext>
            </a:extLst>
          </p:cNvPr>
          <p:cNvCxnSpPr/>
          <p:nvPr/>
        </p:nvCxnSpPr>
        <p:spPr>
          <a:xfrm>
            <a:off x="4355976" y="1432877"/>
            <a:ext cx="0" cy="55245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3917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à coins arrondis 19"/>
          <p:cNvSpPr/>
          <p:nvPr/>
        </p:nvSpPr>
        <p:spPr>
          <a:xfrm>
            <a:off x="7159844" y="44624"/>
            <a:ext cx="1876652" cy="782718"/>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0070C0"/>
                </a:solidFill>
                <a:latin typeface="Century" pitchFamily="18" charset="0"/>
              </a:rPr>
              <a:t>Phase Application</a:t>
            </a:r>
          </a:p>
        </p:txBody>
      </p:sp>
      <p:sp>
        <p:nvSpPr>
          <p:cNvPr id="22" name="Rectangle 21"/>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23" name="ZoneTexte 22"/>
          <p:cNvSpPr txBox="1"/>
          <p:nvPr/>
        </p:nvSpPr>
        <p:spPr>
          <a:xfrm>
            <a:off x="107504" y="886609"/>
            <a:ext cx="8746847"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a:latin typeface="Garamond" pitchFamily="18" charset="0"/>
              </a:rPr>
              <a:t>Reconnaissance des Caractères manuscrits : Python</a:t>
            </a:r>
          </a:p>
        </p:txBody>
      </p:sp>
      <p:sp>
        <p:nvSpPr>
          <p:cNvPr id="33" name="Espace réservé du numéro de diapositive 32"/>
          <p:cNvSpPr>
            <a:spLocks noGrp="1"/>
          </p:cNvSpPr>
          <p:nvPr>
            <p:ph type="sldNum" sz="quarter" idx="12"/>
          </p:nvPr>
        </p:nvSpPr>
        <p:spPr/>
        <p:txBody>
          <a:bodyPr/>
          <a:lstStyle/>
          <a:p>
            <a:fld id="{C5C38CE2-D36F-4B9B-9204-BBE98EC52859}" type="slidenum">
              <a:rPr lang="fr-FR" smtClean="0"/>
              <a:t>35</a:t>
            </a:fld>
            <a:endParaRPr lang="fr-FR"/>
          </a:p>
        </p:txBody>
      </p:sp>
      <p:sp>
        <p:nvSpPr>
          <p:cNvPr id="2" name="Rectangle à coins arrondis 7">
            <a:extLst>
              <a:ext uri="{FF2B5EF4-FFF2-40B4-BE49-F238E27FC236}">
                <a16:creationId xmlns:a16="http://schemas.microsoft.com/office/drawing/2014/main" id="{4C045A2A-1014-3496-6C00-61BB5DF40E29}"/>
              </a:ext>
            </a:extLst>
          </p:cNvPr>
          <p:cNvSpPr/>
          <p:nvPr/>
        </p:nvSpPr>
        <p:spPr>
          <a:xfrm>
            <a:off x="107504" y="44623"/>
            <a:ext cx="2304256" cy="818041"/>
          </a:xfrm>
          <a:prstGeom prst="roundRect">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lumMod val="85000"/>
                  </a:schemeClr>
                </a:solidFill>
                <a:latin typeface="Century" pitchFamily="18" charset="0"/>
                <a:cs typeface="Aharoni" pitchFamily="2" charset="-79"/>
              </a:rPr>
              <a:t>Contexte général </a:t>
            </a:r>
          </a:p>
        </p:txBody>
      </p:sp>
      <p:sp>
        <p:nvSpPr>
          <p:cNvPr id="3" name="Rectangle à coins arrondis 3">
            <a:extLst>
              <a:ext uri="{FF2B5EF4-FFF2-40B4-BE49-F238E27FC236}">
                <a16:creationId xmlns:a16="http://schemas.microsoft.com/office/drawing/2014/main" id="{A5099FC6-7E28-B12F-049A-94588C9ADF94}"/>
              </a:ext>
            </a:extLst>
          </p:cNvPr>
          <p:cNvSpPr/>
          <p:nvPr/>
        </p:nvSpPr>
        <p:spPr>
          <a:xfrm>
            <a:off x="2482527" y="76100"/>
            <a:ext cx="2261752" cy="75124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Phase Initiale</a:t>
            </a:r>
          </a:p>
        </p:txBody>
      </p:sp>
      <p:sp>
        <p:nvSpPr>
          <p:cNvPr id="5" name="Rectangle à coins arrondis 5">
            <a:extLst>
              <a:ext uri="{FF2B5EF4-FFF2-40B4-BE49-F238E27FC236}">
                <a16:creationId xmlns:a16="http://schemas.microsoft.com/office/drawing/2014/main" id="{14BA5F57-2580-DA08-90C9-8241A3ACC19A}"/>
              </a:ext>
            </a:extLst>
          </p:cNvPr>
          <p:cNvSpPr/>
          <p:nvPr/>
        </p:nvSpPr>
        <p:spPr>
          <a:xfrm>
            <a:off x="4809772" y="84163"/>
            <a:ext cx="2261752" cy="751241"/>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Techniques de reconnaissances </a:t>
            </a:r>
          </a:p>
        </p:txBody>
      </p:sp>
      <p:pic>
        <p:nvPicPr>
          <p:cNvPr id="7" name="Image 6">
            <a:extLst>
              <a:ext uri="{FF2B5EF4-FFF2-40B4-BE49-F238E27FC236}">
                <a16:creationId xmlns:a16="http://schemas.microsoft.com/office/drawing/2014/main" id="{FDA52957-6B2C-8316-2E24-1EA908E3477C}"/>
              </a:ext>
            </a:extLst>
          </p:cNvPr>
          <p:cNvPicPr>
            <a:picLocks noChangeAspect="1"/>
          </p:cNvPicPr>
          <p:nvPr/>
        </p:nvPicPr>
        <p:blipFill>
          <a:blip r:embed="rId2"/>
          <a:stretch>
            <a:fillRect/>
          </a:stretch>
        </p:blipFill>
        <p:spPr>
          <a:xfrm>
            <a:off x="0" y="1345237"/>
            <a:ext cx="5228746" cy="2691385"/>
          </a:xfrm>
          <a:prstGeom prst="rect">
            <a:avLst/>
          </a:prstGeom>
        </p:spPr>
      </p:pic>
      <p:pic>
        <p:nvPicPr>
          <p:cNvPr id="9" name="Image 8">
            <a:extLst>
              <a:ext uri="{FF2B5EF4-FFF2-40B4-BE49-F238E27FC236}">
                <a16:creationId xmlns:a16="http://schemas.microsoft.com/office/drawing/2014/main" id="{9A898EAB-1AB6-5D93-9217-5A2818E13131}"/>
              </a:ext>
            </a:extLst>
          </p:cNvPr>
          <p:cNvPicPr>
            <a:picLocks noChangeAspect="1"/>
          </p:cNvPicPr>
          <p:nvPr/>
        </p:nvPicPr>
        <p:blipFill>
          <a:blip r:embed="rId3"/>
          <a:stretch>
            <a:fillRect/>
          </a:stretch>
        </p:blipFill>
        <p:spPr>
          <a:xfrm>
            <a:off x="115482" y="3889608"/>
            <a:ext cx="5228746" cy="2831867"/>
          </a:xfrm>
          <a:prstGeom prst="rect">
            <a:avLst/>
          </a:prstGeom>
        </p:spPr>
      </p:pic>
      <p:pic>
        <p:nvPicPr>
          <p:cNvPr id="10" name="Image 9">
            <a:extLst>
              <a:ext uri="{FF2B5EF4-FFF2-40B4-BE49-F238E27FC236}">
                <a16:creationId xmlns:a16="http://schemas.microsoft.com/office/drawing/2014/main" id="{D45F304D-E32F-C70D-DEFB-77078B89449E}"/>
              </a:ext>
            </a:extLst>
          </p:cNvPr>
          <p:cNvPicPr>
            <a:picLocks noChangeAspect="1"/>
          </p:cNvPicPr>
          <p:nvPr/>
        </p:nvPicPr>
        <p:blipFill>
          <a:blip r:embed="rId4"/>
          <a:stretch>
            <a:fillRect/>
          </a:stretch>
        </p:blipFill>
        <p:spPr>
          <a:xfrm>
            <a:off x="5306648" y="2132856"/>
            <a:ext cx="3706391" cy="4047593"/>
          </a:xfrm>
          <a:prstGeom prst="rect">
            <a:avLst/>
          </a:prstGeom>
        </p:spPr>
      </p:pic>
    </p:spTree>
    <p:extLst>
      <p:ext uri="{BB962C8B-B14F-4D97-AF65-F5344CB8AC3E}">
        <p14:creationId xmlns:p14="http://schemas.microsoft.com/office/powerpoint/2010/main" val="41723071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à coins arrondis 19"/>
          <p:cNvSpPr/>
          <p:nvPr/>
        </p:nvSpPr>
        <p:spPr>
          <a:xfrm>
            <a:off x="7159844" y="44624"/>
            <a:ext cx="1876652" cy="782718"/>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0070C0"/>
                </a:solidFill>
                <a:latin typeface="Century" pitchFamily="18" charset="0"/>
              </a:rPr>
              <a:t>Phase Application</a:t>
            </a:r>
          </a:p>
        </p:txBody>
      </p:sp>
      <p:sp>
        <p:nvSpPr>
          <p:cNvPr id="22" name="Rectangle 21"/>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23" name="ZoneTexte 22"/>
          <p:cNvSpPr txBox="1"/>
          <p:nvPr/>
        </p:nvSpPr>
        <p:spPr>
          <a:xfrm>
            <a:off x="156953" y="898534"/>
            <a:ext cx="7162671"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fr-FR" sz="2400" b="1" dirty="0">
                <a:latin typeface="Garamond" pitchFamily="18" charset="0"/>
              </a:rPr>
              <a:t>Automate de Reconnaissance des chiffres manuscrits</a:t>
            </a:r>
          </a:p>
        </p:txBody>
      </p:sp>
      <p:sp>
        <p:nvSpPr>
          <p:cNvPr id="6" name="ZoneTexte 5"/>
          <p:cNvSpPr txBox="1"/>
          <p:nvPr/>
        </p:nvSpPr>
        <p:spPr>
          <a:xfrm>
            <a:off x="539552" y="1709590"/>
            <a:ext cx="8064895" cy="1077218"/>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Dans cette partie, nous avons essayé d’implémenter des fonctions essentielles pour le modèle de reconnaissance des chiffres manuscrits. Ces fonctions permettent de charger, traiter et prédire les chiffres à partir d’images</a:t>
            </a:r>
            <a:r>
              <a:rPr lang="fr-FR" sz="2800" dirty="0"/>
              <a:t>.</a:t>
            </a:r>
            <a:endParaRPr lang="fr-FR" sz="2800" dirty="0">
              <a:ln w="0"/>
              <a:effectLst>
                <a:outerShdw blurRad="38100" dist="19050" dir="2700000" algn="tl" rotWithShape="0">
                  <a:schemeClr val="dk1">
                    <a:alpha val="40000"/>
                  </a:schemeClr>
                </a:outerShdw>
              </a:effectLst>
              <a:latin typeface="Bell MT" pitchFamily="18" charset="0"/>
            </a:endParaRPr>
          </a:p>
        </p:txBody>
      </p:sp>
      <p:sp>
        <p:nvSpPr>
          <p:cNvPr id="33" name="Espace réservé du numéro de diapositive 32"/>
          <p:cNvSpPr>
            <a:spLocks noGrp="1"/>
          </p:cNvSpPr>
          <p:nvPr>
            <p:ph type="sldNum" sz="quarter" idx="12"/>
          </p:nvPr>
        </p:nvSpPr>
        <p:spPr/>
        <p:txBody>
          <a:bodyPr/>
          <a:lstStyle/>
          <a:p>
            <a:fld id="{C5C38CE2-D36F-4B9B-9204-BBE98EC52859}" type="slidenum">
              <a:rPr lang="fr-FR" smtClean="0"/>
              <a:t>36</a:t>
            </a:fld>
            <a:endParaRPr lang="fr-FR"/>
          </a:p>
        </p:txBody>
      </p:sp>
      <p:sp>
        <p:nvSpPr>
          <p:cNvPr id="2" name="Rectangle à coins arrondis 7">
            <a:extLst>
              <a:ext uri="{FF2B5EF4-FFF2-40B4-BE49-F238E27FC236}">
                <a16:creationId xmlns:a16="http://schemas.microsoft.com/office/drawing/2014/main" id="{4C045A2A-1014-3496-6C00-61BB5DF40E29}"/>
              </a:ext>
            </a:extLst>
          </p:cNvPr>
          <p:cNvSpPr/>
          <p:nvPr/>
        </p:nvSpPr>
        <p:spPr>
          <a:xfrm>
            <a:off x="107504" y="44623"/>
            <a:ext cx="2304256" cy="818041"/>
          </a:xfrm>
          <a:prstGeom prst="roundRect">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lumMod val="85000"/>
                  </a:schemeClr>
                </a:solidFill>
                <a:latin typeface="Century" pitchFamily="18" charset="0"/>
                <a:cs typeface="Aharoni" pitchFamily="2" charset="-79"/>
              </a:rPr>
              <a:t>Contexte général </a:t>
            </a:r>
          </a:p>
        </p:txBody>
      </p:sp>
      <p:sp>
        <p:nvSpPr>
          <p:cNvPr id="3" name="Rectangle à coins arrondis 3">
            <a:extLst>
              <a:ext uri="{FF2B5EF4-FFF2-40B4-BE49-F238E27FC236}">
                <a16:creationId xmlns:a16="http://schemas.microsoft.com/office/drawing/2014/main" id="{A5099FC6-7E28-B12F-049A-94588C9ADF94}"/>
              </a:ext>
            </a:extLst>
          </p:cNvPr>
          <p:cNvSpPr/>
          <p:nvPr/>
        </p:nvSpPr>
        <p:spPr>
          <a:xfrm>
            <a:off x="2482527" y="76100"/>
            <a:ext cx="2261752" cy="75124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Phase Initiale</a:t>
            </a:r>
          </a:p>
        </p:txBody>
      </p:sp>
      <p:sp>
        <p:nvSpPr>
          <p:cNvPr id="5" name="Rectangle à coins arrondis 5">
            <a:extLst>
              <a:ext uri="{FF2B5EF4-FFF2-40B4-BE49-F238E27FC236}">
                <a16:creationId xmlns:a16="http://schemas.microsoft.com/office/drawing/2014/main" id="{14BA5F57-2580-DA08-90C9-8241A3ACC19A}"/>
              </a:ext>
            </a:extLst>
          </p:cNvPr>
          <p:cNvSpPr/>
          <p:nvPr/>
        </p:nvSpPr>
        <p:spPr>
          <a:xfrm>
            <a:off x="4809772" y="84163"/>
            <a:ext cx="2261752" cy="751241"/>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Techniques de reconnaissances </a:t>
            </a:r>
          </a:p>
        </p:txBody>
      </p:sp>
      <p:sp>
        <p:nvSpPr>
          <p:cNvPr id="4" name="ZoneTexte 3">
            <a:extLst>
              <a:ext uri="{FF2B5EF4-FFF2-40B4-BE49-F238E27FC236}">
                <a16:creationId xmlns:a16="http://schemas.microsoft.com/office/drawing/2014/main" id="{C5A58DFD-0A6D-B217-67B0-8A77BF6369D6}"/>
              </a:ext>
            </a:extLst>
          </p:cNvPr>
          <p:cNvSpPr txBox="1"/>
          <p:nvPr/>
        </p:nvSpPr>
        <p:spPr>
          <a:xfrm>
            <a:off x="2035665" y="3462409"/>
            <a:ext cx="1728192" cy="461665"/>
          </a:xfrm>
          <a:prstGeom prst="rect">
            <a:avLst/>
          </a:prstGeom>
          <a:noFill/>
        </p:spPr>
        <p:txBody>
          <a:bodyPr wrap="square" rtlCol="0">
            <a:spAutoFit/>
          </a:bodyPr>
          <a:lstStyle/>
          <a:p>
            <a:r>
              <a:rPr lang="fr-FR" sz="2400" b="1" u="sng" dirty="0">
                <a:effectLst>
                  <a:outerShdw blurRad="38100" dist="38100" dir="2700000" algn="tl">
                    <a:srgbClr val="000000">
                      <a:alpha val="43137"/>
                    </a:srgbClr>
                  </a:outerShdw>
                </a:effectLst>
              </a:rPr>
              <a:t>Alphabet</a:t>
            </a:r>
          </a:p>
        </p:txBody>
      </p:sp>
      <p:pic>
        <p:nvPicPr>
          <p:cNvPr id="8" name="Image 7">
            <a:extLst>
              <a:ext uri="{FF2B5EF4-FFF2-40B4-BE49-F238E27FC236}">
                <a16:creationId xmlns:a16="http://schemas.microsoft.com/office/drawing/2014/main" id="{65797A11-B5B0-3E06-822E-8FA1C8F92103}"/>
              </a:ext>
            </a:extLst>
          </p:cNvPr>
          <p:cNvPicPr>
            <a:picLocks noChangeAspect="1"/>
          </p:cNvPicPr>
          <p:nvPr/>
        </p:nvPicPr>
        <p:blipFill>
          <a:blip r:embed="rId2"/>
          <a:stretch>
            <a:fillRect/>
          </a:stretch>
        </p:blipFill>
        <p:spPr>
          <a:xfrm>
            <a:off x="5580866" y="3222441"/>
            <a:ext cx="2548680" cy="3499034"/>
          </a:xfrm>
          <a:prstGeom prst="rect">
            <a:avLst/>
          </a:prstGeom>
        </p:spPr>
      </p:pic>
      <p:sp>
        <p:nvSpPr>
          <p:cNvPr id="9" name="ZoneTexte 8">
            <a:extLst>
              <a:ext uri="{FF2B5EF4-FFF2-40B4-BE49-F238E27FC236}">
                <a16:creationId xmlns:a16="http://schemas.microsoft.com/office/drawing/2014/main" id="{51D91443-8F0F-B14D-EDB7-4F4DC7E398B2}"/>
              </a:ext>
            </a:extLst>
          </p:cNvPr>
          <p:cNvSpPr txBox="1"/>
          <p:nvPr/>
        </p:nvSpPr>
        <p:spPr>
          <a:xfrm>
            <a:off x="667513" y="4142816"/>
            <a:ext cx="4464496"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dirty="0"/>
              <a:t>L’alphabet est une liste d’actions que l’automate peut effectuer. Ici, il est défini comme une liste d’étapes du processus de traitement d’image</a:t>
            </a:r>
          </a:p>
        </p:txBody>
      </p:sp>
      <p:pic>
        <p:nvPicPr>
          <p:cNvPr id="11" name="Image 10">
            <a:extLst>
              <a:ext uri="{FF2B5EF4-FFF2-40B4-BE49-F238E27FC236}">
                <a16:creationId xmlns:a16="http://schemas.microsoft.com/office/drawing/2014/main" id="{41E0B048-BAEB-7443-A72B-07A7734ECE28}"/>
              </a:ext>
            </a:extLst>
          </p:cNvPr>
          <p:cNvPicPr>
            <a:picLocks noChangeAspect="1"/>
          </p:cNvPicPr>
          <p:nvPr/>
        </p:nvPicPr>
        <p:blipFill>
          <a:blip r:embed="rId3"/>
          <a:stretch>
            <a:fillRect/>
          </a:stretch>
        </p:blipFill>
        <p:spPr>
          <a:xfrm>
            <a:off x="253047" y="2827587"/>
            <a:ext cx="8637903" cy="302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0099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heel(1)">
                                      <p:cBhvr>
                                        <p:cTn id="7"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à coins arrondis 19"/>
          <p:cNvSpPr/>
          <p:nvPr/>
        </p:nvSpPr>
        <p:spPr>
          <a:xfrm>
            <a:off x="7159844" y="44624"/>
            <a:ext cx="1876652" cy="782718"/>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0070C0"/>
                </a:solidFill>
                <a:latin typeface="Century" pitchFamily="18" charset="0"/>
              </a:rPr>
              <a:t>Phase Application</a:t>
            </a:r>
          </a:p>
        </p:txBody>
      </p:sp>
      <p:sp>
        <p:nvSpPr>
          <p:cNvPr id="22" name="Rectangle 21"/>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23" name="ZoneTexte 22"/>
          <p:cNvSpPr txBox="1"/>
          <p:nvPr/>
        </p:nvSpPr>
        <p:spPr>
          <a:xfrm>
            <a:off x="0" y="891633"/>
            <a:ext cx="7306687"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fr-FR" sz="2400" b="1" dirty="0">
                <a:latin typeface="Garamond" pitchFamily="18" charset="0"/>
              </a:rPr>
              <a:t>Automate de Reconnaissance des chiffres manuscrits</a:t>
            </a:r>
          </a:p>
        </p:txBody>
      </p:sp>
      <p:sp>
        <p:nvSpPr>
          <p:cNvPr id="33" name="Espace réservé du numéro de diapositive 32"/>
          <p:cNvSpPr>
            <a:spLocks noGrp="1"/>
          </p:cNvSpPr>
          <p:nvPr>
            <p:ph type="sldNum" sz="quarter" idx="12"/>
          </p:nvPr>
        </p:nvSpPr>
        <p:spPr/>
        <p:txBody>
          <a:bodyPr/>
          <a:lstStyle/>
          <a:p>
            <a:fld id="{C5C38CE2-D36F-4B9B-9204-BBE98EC52859}" type="slidenum">
              <a:rPr lang="fr-FR" smtClean="0"/>
              <a:t>37</a:t>
            </a:fld>
            <a:endParaRPr lang="fr-FR"/>
          </a:p>
        </p:txBody>
      </p:sp>
      <p:sp>
        <p:nvSpPr>
          <p:cNvPr id="2" name="Rectangle à coins arrondis 7">
            <a:extLst>
              <a:ext uri="{FF2B5EF4-FFF2-40B4-BE49-F238E27FC236}">
                <a16:creationId xmlns:a16="http://schemas.microsoft.com/office/drawing/2014/main" id="{4C045A2A-1014-3496-6C00-61BB5DF40E29}"/>
              </a:ext>
            </a:extLst>
          </p:cNvPr>
          <p:cNvSpPr/>
          <p:nvPr/>
        </p:nvSpPr>
        <p:spPr>
          <a:xfrm>
            <a:off x="107504" y="44623"/>
            <a:ext cx="2304256" cy="818041"/>
          </a:xfrm>
          <a:prstGeom prst="roundRect">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lumMod val="85000"/>
                  </a:schemeClr>
                </a:solidFill>
                <a:latin typeface="Century" pitchFamily="18" charset="0"/>
                <a:cs typeface="Aharoni" pitchFamily="2" charset="-79"/>
              </a:rPr>
              <a:t>Contexte général </a:t>
            </a:r>
          </a:p>
        </p:txBody>
      </p:sp>
      <p:sp>
        <p:nvSpPr>
          <p:cNvPr id="3" name="Rectangle à coins arrondis 3">
            <a:extLst>
              <a:ext uri="{FF2B5EF4-FFF2-40B4-BE49-F238E27FC236}">
                <a16:creationId xmlns:a16="http://schemas.microsoft.com/office/drawing/2014/main" id="{A5099FC6-7E28-B12F-049A-94588C9ADF94}"/>
              </a:ext>
            </a:extLst>
          </p:cNvPr>
          <p:cNvSpPr/>
          <p:nvPr/>
        </p:nvSpPr>
        <p:spPr>
          <a:xfrm>
            <a:off x="2482527" y="76100"/>
            <a:ext cx="2261752" cy="75124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Phase Initiale</a:t>
            </a:r>
          </a:p>
        </p:txBody>
      </p:sp>
      <p:sp>
        <p:nvSpPr>
          <p:cNvPr id="5" name="Rectangle à coins arrondis 5">
            <a:extLst>
              <a:ext uri="{FF2B5EF4-FFF2-40B4-BE49-F238E27FC236}">
                <a16:creationId xmlns:a16="http://schemas.microsoft.com/office/drawing/2014/main" id="{14BA5F57-2580-DA08-90C9-8241A3ACC19A}"/>
              </a:ext>
            </a:extLst>
          </p:cNvPr>
          <p:cNvSpPr/>
          <p:nvPr/>
        </p:nvSpPr>
        <p:spPr>
          <a:xfrm>
            <a:off x="4809772" y="84163"/>
            <a:ext cx="2261752" cy="751241"/>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Techniques de reconnaissances </a:t>
            </a:r>
          </a:p>
        </p:txBody>
      </p:sp>
      <p:sp>
        <p:nvSpPr>
          <p:cNvPr id="4" name="ZoneTexte 3">
            <a:extLst>
              <a:ext uri="{FF2B5EF4-FFF2-40B4-BE49-F238E27FC236}">
                <a16:creationId xmlns:a16="http://schemas.microsoft.com/office/drawing/2014/main" id="{AC395065-9A04-4CA9-CE4F-7053604DDF60}"/>
              </a:ext>
            </a:extLst>
          </p:cNvPr>
          <p:cNvSpPr txBox="1"/>
          <p:nvPr/>
        </p:nvSpPr>
        <p:spPr>
          <a:xfrm>
            <a:off x="3456856" y="2056579"/>
            <a:ext cx="1728192" cy="461665"/>
          </a:xfrm>
          <a:prstGeom prst="rect">
            <a:avLst/>
          </a:prstGeom>
          <a:noFill/>
        </p:spPr>
        <p:txBody>
          <a:bodyPr wrap="square" rtlCol="0">
            <a:spAutoFit/>
          </a:bodyPr>
          <a:lstStyle/>
          <a:p>
            <a:pPr algn="ctr"/>
            <a:r>
              <a:rPr lang="fr-FR" sz="2400" b="1" u="sng" dirty="0">
                <a:effectLst>
                  <a:outerShdw blurRad="38100" dist="38100" dir="2700000" algn="tl">
                    <a:srgbClr val="000000">
                      <a:alpha val="43137"/>
                    </a:srgbClr>
                  </a:outerShdw>
                </a:effectLst>
              </a:rPr>
              <a:t>Etat</a:t>
            </a:r>
          </a:p>
        </p:txBody>
      </p:sp>
      <p:sp>
        <p:nvSpPr>
          <p:cNvPr id="7" name="ZoneTexte 6">
            <a:extLst>
              <a:ext uri="{FF2B5EF4-FFF2-40B4-BE49-F238E27FC236}">
                <a16:creationId xmlns:a16="http://schemas.microsoft.com/office/drawing/2014/main" id="{4B83B072-F5AD-9FC4-5E9A-195E0440A65A}"/>
              </a:ext>
            </a:extLst>
          </p:cNvPr>
          <p:cNvSpPr txBox="1"/>
          <p:nvPr/>
        </p:nvSpPr>
        <p:spPr>
          <a:xfrm>
            <a:off x="2114310" y="2710481"/>
            <a:ext cx="4464496"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dirty="0"/>
              <a:t>Les états sont définis sous la forme des différentes étapes de traitement de l’image. Chaque état correspond à une étape dans le pipeline de traitement d’image. </a:t>
            </a:r>
          </a:p>
        </p:txBody>
      </p:sp>
      <p:pic>
        <p:nvPicPr>
          <p:cNvPr id="9" name="Image 8">
            <a:extLst>
              <a:ext uri="{FF2B5EF4-FFF2-40B4-BE49-F238E27FC236}">
                <a16:creationId xmlns:a16="http://schemas.microsoft.com/office/drawing/2014/main" id="{BD79E808-07F4-3E4E-7BC6-A4B9BB1177B5}"/>
              </a:ext>
            </a:extLst>
          </p:cNvPr>
          <p:cNvPicPr>
            <a:picLocks noChangeAspect="1"/>
          </p:cNvPicPr>
          <p:nvPr/>
        </p:nvPicPr>
        <p:blipFill>
          <a:blip r:embed="rId2"/>
          <a:stretch>
            <a:fillRect/>
          </a:stretch>
        </p:blipFill>
        <p:spPr>
          <a:xfrm>
            <a:off x="323257" y="4280041"/>
            <a:ext cx="8497486" cy="6837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164209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à coins arrondis 19"/>
          <p:cNvSpPr/>
          <p:nvPr/>
        </p:nvSpPr>
        <p:spPr>
          <a:xfrm>
            <a:off x="7159844" y="44624"/>
            <a:ext cx="1876652" cy="782718"/>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0070C0"/>
                </a:solidFill>
                <a:latin typeface="Century" pitchFamily="18" charset="0"/>
              </a:rPr>
              <a:t>Phase Application</a:t>
            </a:r>
          </a:p>
        </p:txBody>
      </p:sp>
      <p:sp>
        <p:nvSpPr>
          <p:cNvPr id="22" name="Rectangle 21"/>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23" name="ZoneTexte 22"/>
          <p:cNvSpPr txBox="1"/>
          <p:nvPr/>
        </p:nvSpPr>
        <p:spPr>
          <a:xfrm>
            <a:off x="-484520" y="883781"/>
            <a:ext cx="7882751"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fr-FR" sz="2400" b="1" dirty="0">
                <a:latin typeface="Garamond" pitchFamily="18" charset="0"/>
              </a:rPr>
              <a:t>Automate de Reconnaissance des chiffres manuscrits</a:t>
            </a:r>
          </a:p>
        </p:txBody>
      </p:sp>
      <p:sp>
        <p:nvSpPr>
          <p:cNvPr id="33" name="Espace réservé du numéro de diapositive 32"/>
          <p:cNvSpPr>
            <a:spLocks noGrp="1"/>
          </p:cNvSpPr>
          <p:nvPr>
            <p:ph type="sldNum" sz="quarter" idx="12"/>
          </p:nvPr>
        </p:nvSpPr>
        <p:spPr/>
        <p:txBody>
          <a:bodyPr/>
          <a:lstStyle/>
          <a:p>
            <a:fld id="{C5C38CE2-D36F-4B9B-9204-BBE98EC52859}" type="slidenum">
              <a:rPr lang="fr-FR" smtClean="0"/>
              <a:t>38</a:t>
            </a:fld>
            <a:endParaRPr lang="fr-FR"/>
          </a:p>
        </p:txBody>
      </p:sp>
      <p:sp>
        <p:nvSpPr>
          <p:cNvPr id="2" name="Rectangle à coins arrondis 7">
            <a:extLst>
              <a:ext uri="{FF2B5EF4-FFF2-40B4-BE49-F238E27FC236}">
                <a16:creationId xmlns:a16="http://schemas.microsoft.com/office/drawing/2014/main" id="{4C045A2A-1014-3496-6C00-61BB5DF40E29}"/>
              </a:ext>
            </a:extLst>
          </p:cNvPr>
          <p:cNvSpPr/>
          <p:nvPr/>
        </p:nvSpPr>
        <p:spPr>
          <a:xfrm>
            <a:off x="107504" y="44623"/>
            <a:ext cx="2304256" cy="818041"/>
          </a:xfrm>
          <a:prstGeom prst="roundRect">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lumMod val="85000"/>
                  </a:schemeClr>
                </a:solidFill>
                <a:latin typeface="Century" pitchFamily="18" charset="0"/>
                <a:cs typeface="Aharoni" pitchFamily="2" charset="-79"/>
              </a:rPr>
              <a:t>Contexte général </a:t>
            </a:r>
          </a:p>
        </p:txBody>
      </p:sp>
      <p:sp>
        <p:nvSpPr>
          <p:cNvPr id="3" name="Rectangle à coins arrondis 3">
            <a:extLst>
              <a:ext uri="{FF2B5EF4-FFF2-40B4-BE49-F238E27FC236}">
                <a16:creationId xmlns:a16="http://schemas.microsoft.com/office/drawing/2014/main" id="{A5099FC6-7E28-B12F-049A-94588C9ADF94}"/>
              </a:ext>
            </a:extLst>
          </p:cNvPr>
          <p:cNvSpPr/>
          <p:nvPr/>
        </p:nvSpPr>
        <p:spPr>
          <a:xfrm>
            <a:off x="2482527" y="76100"/>
            <a:ext cx="2261752" cy="75124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Phase Initiale</a:t>
            </a:r>
          </a:p>
        </p:txBody>
      </p:sp>
      <p:sp>
        <p:nvSpPr>
          <p:cNvPr id="5" name="Rectangle à coins arrondis 5">
            <a:extLst>
              <a:ext uri="{FF2B5EF4-FFF2-40B4-BE49-F238E27FC236}">
                <a16:creationId xmlns:a16="http://schemas.microsoft.com/office/drawing/2014/main" id="{14BA5F57-2580-DA08-90C9-8241A3ACC19A}"/>
              </a:ext>
            </a:extLst>
          </p:cNvPr>
          <p:cNvSpPr/>
          <p:nvPr/>
        </p:nvSpPr>
        <p:spPr>
          <a:xfrm>
            <a:off x="4809772" y="84163"/>
            <a:ext cx="2261752" cy="751241"/>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Techniques de reconnaissances </a:t>
            </a:r>
          </a:p>
        </p:txBody>
      </p:sp>
      <p:sp>
        <p:nvSpPr>
          <p:cNvPr id="4" name="ZoneTexte 3">
            <a:extLst>
              <a:ext uri="{FF2B5EF4-FFF2-40B4-BE49-F238E27FC236}">
                <a16:creationId xmlns:a16="http://schemas.microsoft.com/office/drawing/2014/main" id="{5A206E51-C2EB-8140-0DEE-7B13ACED6850}"/>
              </a:ext>
            </a:extLst>
          </p:cNvPr>
          <p:cNvSpPr txBox="1"/>
          <p:nvPr/>
        </p:nvSpPr>
        <p:spPr>
          <a:xfrm>
            <a:off x="3707904" y="2162980"/>
            <a:ext cx="1728192" cy="461665"/>
          </a:xfrm>
          <a:prstGeom prst="rect">
            <a:avLst/>
          </a:prstGeom>
          <a:noFill/>
        </p:spPr>
        <p:txBody>
          <a:bodyPr wrap="square" rtlCol="0">
            <a:spAutoFit/>
          </a:bodyPr>
          <a:lstStyle/>
          <a:p>
            <a:pPr algn="ctr"/>
            <a:r>
              <a:rPr lang="fr-FR" sz="2400" b="1" u="sng" dirty="0">
                <a:effectLst>
                  <a:outerShdw blurRad="38100" dist="38100" dir="2700000" algn="tl">
                    <a:srgbClr val="000000">
                      <a:alpha val="43137"/>
                    </a:srgbClr>
                  </a:outerShdw>
                </a:effectLst>
              </a:rPr>
              <a:t>Transition</a:t>
            </a:r>
          </a:p>
        </p:txBody>
      </p:sp>
      <p:pic>
        <p:nvPicPr>
          <p:cNvPr id="8" name="Image 7">
            <a:extLst>
              <a:ext uri="{FF2B5EF4-FFF2-40B4-BE49-F238E27FC236}">
                <a16:creationId xmlns:a16="http://schemas.microsoft.com/office/drawing/2014/main" id="{065D9945-794A-B587-B40C-FCB0566E8F00}"/>
              </a:ext>
            </a:extLst>
          </p:cNvPr>
          <p:cNvPicPr>
            <a:picLocks noChangeAspect="1"/>
          </p:cNvPicPr>
          <p:nvPr/>
        </p:nvPicPr>
        <p:blipFill>
          <a:blip r:embed="rId2"/>
          <a:stretch>
            <a:fillRect/>
          </a:stretch>
        </p:blipFill>
        <p:spPr>
          <a:xfrm>
            <a:off x="1932069" y="3125485"/>
            <a:ext cx="5466162" cy="2080043"/>
          </a:xfrm>
          <a:prstGeom prst="rect">
            <a:avLst/>
          </a:prstGeom>
        </p:spPr>
      </p:pic>
    </p:spTree>
    <p:extLst>
      <p:ext uri="{BB962C8B-B14F-4D97-AF65-F5344CB8AC3E}">
        <p14:creationId xmlns:p14="http://schemas.microsoft.com/office/powerpoint/2010/main" val="15528855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à coins arrondis 19"/>
          <p:cNvSpPr/>
          <p:nvPr/>
        </p:nvSpPr>
        <p:spPr>
          <a:xfrm>
            <a:off x="7159844" y="44624"/>
            <a:ext cx="1876652" cy="782718"/>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0070C0"/>
                </a:solidFill>
                <a:latin typeface="Century" pitchFamily="18" charset="0"/>
              </a:rPr>
              <a:t>Phase Application</a:t>
            </a:r>
          </a:p>
        </p:txBody>
      </p:sp>
      <p:sp>
        <p:nvSpPr>
          <p:cNvPr id="22" name="Rectangle 21"/>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23" name="ZoneTexte 22"/>
          <p:cNvSpPr txBox="1"/>
          <p:nvPr/>
        </p:nvSpPr>
        <p:spPr>
          <a:xfrm>
            <a:off x="58525" y="914958"/>
            <a:ext cx="7162671"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fr-FR" sz="2400" b="1" dirty="0">
                <a:latin typeface="Garamond" pitchFamily="18" charset="0"/>
              </a:rPr>
              <a:t>Automate de Reconnaissance des chiffres manuscrits</a:t>
            </a:r>
          </a:p>
        </p:txBody>
      </p:sp>
      <p:sp>
        <p:nvSpPr>
          <p:cNvPr id="33" name="Espace réservé du numéro de diapositive 32"/>
          <p:cNvSpPr>
            <a:spLocks noGrp="1"/>
          </p:cNvSpPr>
          <p:nvPr>
            <p:ph type="sldNum" sz="quarter" idx="12"/>
          </p:nvPr>
        </p:nvSpPr>
        <p:spPr/>
        <p:txBody>
          <a:bodyPr/>
          <a:lstStyle/>
          <a:p>
            <a:fld id="{C5C38CE2-D36F-4B9B-9204-BBE98EC52859}" type="slidenum">
              <a:rPr lang="fr-FR" smtClean="0"/>
              <a:t>39</a:t>
            </a:fld>
            <a:endParaRPr lang="fr-FR"/>
          </a:p>
        </p:txBody>
      </p:sp>
      <p:sp>
        <p:nvSpPr>
          <p:cNvPr id="2" name="Rectangle à coins arrondis 7">
            <a:extLst>
              <a:ext uri="{FF2B5EF4-FFF2-40B4-BE49-F238E27FC236}">
                <a16:creationId xmlns:a16="http://schemas.microsoft.com/office/drawing/2014/main" id="{4C045A2A-1014-3496-6C00-61BB5DF40E29}"/>
              </a:ext>
            </a:extLst>
          </p:cNvPr>
          <p:cNvSpPr/>
          <p:nvPr/>
        </p:nvSpPr>
        <p:spPr>
          <a:xfrm>
            <a:off x="107504" y="44623"/>
            <a:ext cx="2304256" cy="818041"/>
          </a:xfrm>
          <a:prstGeom prst="roundRect">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lumMod val="85000"/>
                  </a:schemeClr>
                </a:solidFill>
                <a:latin typeface="Century" pitchFamily="18" charset="0"/>
                <a:cs typeface="Aharoni" pitchFamily="2" charset="-79"/>
              </a:rPr>
              <a:t>Contexte général </a:t>
            </a:r>
          </a:p>
        </p:txBody>
      </p:sp>
      <p:sp>
        <p:nvSpPr>
          <p:cNvPr id="3" name="Rectangle à coins arrondis 3">
            <a:extLst>
              <a:ext uri="{FF2B5EF4-FFF2-40B4-BE49-F238E27FC236}">
                <a16:creationId xmlns:a16="http://schemas.microsoft.com/office/drawing/2014/main" id="{A5099FC6-7E28-B12F-049A-94588C9ADF94}"/>
              </a:ext>
            </a:extLst>
          </p:cNvPr>
          <p:cNvSpPr/>
          <p:nvPr/>
        </p:nvSpPr>
        <p:spPr>
          <a:xfrm>
            <a:off x="2482527" y="76100"/>
            <a:ext cx="2261752" cy="75124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Phase Initiale</a:t>
            </a:r>
          </a:p>
        </p:txBody>
      </p:sp>
      <p:sp>
        <p:nvSpPr>
          <p:cNvPr id="5" name="Rectangle à coins arrondis 5">
            <a:extLst>
              <a:ext uri="{FF2B5EF4-FFF2-40B4-BE49-F238E27FC236}">
                <a16:creationId xmlns:a16="http://schemas.microsoft.com/office/drawing/2014/main" id="{14BA5F57-2580-DA08-90C9-8241A3ACC19A}"/>
              </a:ext>
            </a:extLst>
          </p:cNvPr>
          <p:cNvSpPr/>
          <p:nvPr/>
        </p:nvSpPr>
        <p:spPr>
          <a:xfrm>
            <a:off x="4809772" y="84163"/>
            <a:ext cx="2261752" cy="751241"/>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Techniques de reconnaissances </a:t>
            </a:r>
          </a:p>
        </p:txBody>
      </p:sp>
      <p:sp>
        <p:nvSpPr>
          <p:cNvPr id="4" name="ZoneTexte 3">
            <a:extLst>
              <a:ext uri="{FF2B5EF4-FFF2-40B4-BE49-F238E27FC236}">
                <a16:creationId xmlns:a16="http://schemas.microsoft.com/office/drawing/2014/main" id="{63C46E6B-62E0-BC20-5490-0AAFDFA9D907}"/>
              </a:ext>
            </a:extLst>
          </p:cNvPr>
          <p:cNvSpPr txBox="1"/>
          <p:nvPr/>
        </p:nvSpPr>
        <p:spPr>
          <a:xfrm>
            <a:off x="2699792" y="1556792"/>
            <a:ext cx="3505899" cy="461665"/>
          </a:xfrm>
          <a:prstGeom prst="rect">
            <a:avLst/>
          </a:prstGeom>
          <a:noFill/>
        </p:spPr>
        <p:txBody>
          <a:bodyPr wrap="square" rtlCol="0">
            <a:spAutoFit/>
          </a:bodyPr>
          <a:lstStyle/>
          <a:p>
            <a:pPr algn="ctr"/>
            <a:r>
              <a:rPr lang="fr-FR" sz="2400" b="1" u="sng" dirty="0">
                <a:effectLst>
                  <a:outerShdw blurRad="38100" dist="38100" dir="2700000" algn="tl">
                    <a:srgbClr val="000000">
                      <a:alpha val="43137"/>
                    </a:srgbClr>
                  </a:outerShdw>
                </a:effectLst>
              </a:rPr>
              <a:t>Fonction de l’automate</a:t>
            </a:r>
          </a:p>
        </p:txBody>
      </p:sp>
      <p:pic>
        <p:nvPicPr>
          <p:cNvPr id="8" name="Image 7">
            <a:extLst>
              <a:ext uri="{FF2B5EF4-FFF2-40B4-BE49-F238E27FC236}">
                <a16:creationId xmlns:a16="http://schemas.microsoft.com/office/drawing/2014/main" id="{C8ACE5BE-41FC-D556-022B-F1EB25865D0F}"/>
              </a:ext>
            </a:extLst>
          </p:cNvPr>
          <p:cNvPicPr>
            <a:picLocks noChangeAspect="1"/>
          </p:cNvPicPr>
          <p:nvPr/>
        </p:nvPicPr>
        <p:blipFill>
          <a:blip r:embed="rId2"/>
          <a:stretch>
            <a:fillRect/>
          </a:stretch>
        </p:blipFill>
        <p:spPr>
          <a:xfrm>
            <a:off x="4391807" y="2198626"/>
            <a:ext cx="4644689" cy="3935993"/>
          </a:xfrm>
          <a:prstGeom prst="rect">
            <a:avLst/>
          </a:prstGeom>
          <a:ln>
            <a:noFill/>
          </a:ln>
          <a:effectLst>
            <a:outerShdw blurRad="292100" dist="139700" dir="2700000" algn="tl" rotWithShape="0">
              <a:srgbClr val="333333">
                <a:alpha val="65000"/>
              </a:srgbClr>
            </a:outerShdw>
          </a:effectLst>
        </p:spPr>
      </p:pic>
      <p:sp>
        <p:nvSpPr>
          <p:cNvPr id="9" name="ZoneTexte 8">
            <a:extLst>
              <a:ext uri="{FF2B5EF4-FFF2-40B4-BE49-F238E27FC236}">
                <a16:creationId xmlns:a16="http://schemas.microsoft.com/office/drawing/2014/main" id="{93C0FD1F-D437-701E-E4E1-47661FAE7081}"/>
              </a:ext>
            </a:extLst>
          </p:cNvPr>
          <p:cNvSpPr txBox="1"/>
          <p:nvPr/>
        </p:nvSpPr>
        <p:spPr>
          <a:xfrm>
            <a:off x="268456" y="2389502"/>
            <a:ext cx="3871496" cy="369331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b="1" dirty="0" err="1"/>
              <a:t>charger_image</a:t>
            </a:r>
            <a:r>
              <a:rPr lang="fr-FR" b="1" dirty="0"/>
              <a:t> : </a:t>
            </a:r>
            <a:r>
              <a:rPr lang="fr-FR" dirty="0"/>
              <a:t>Charge une image depuis un fichier en utilisant </a:t>
            </a:r>
            <a:r>
              <a:rPr lang="fr-FR" dirty="0" err="1"/>
              <a:t>OpenCV</a:t>
            </a:r>
            <a:r>
              <a:rPr lang="fr-FR" dirty="0"/>
              <a:t>.</a:t>
            </a:r>
          </a:p>
          <a:p>
            <a:r>
              <a:rPr lang="fr-FR" b="1" dirty="0" err="1"/>
              <a:t>conversion_grayscale</a:t>
            </a:r>
            <a:r>
              <a:rPr lang="fr-FR" b="1" dirty="0"/>
              <a:t> : </a:t>
            </a:r>
            <a:r>
              <a:rPr lang="fr-FR" dirty="0"/>
              <a:t>Convertit une image couleur en niveaux de gris.</a:t>
            </a:r>
          </a:p>
          <a:p>
            <a:r>
              <a:rPr lang="fr-FR" b="1" dirty="0" err="1"/>
              <a:t>inversion_couleurs</a:t>
            </a:r>
            <a:r>
              <a:rPr lang="fr-FR" b="1" dirty="0"/>
              <a:t> </a:t>
            </a:r>
            <a:r>
              <a:rPr lang="fr-FR" dirty="0"/>
              <a:t>: Inverse les couleurs de l'image.</a:t>
            </a:r>
          </a:p>
          <a:p>
            <a:r>
              <a:rPr lang="fr-FR" b="1" dirty="0"/>
              <a:t>redimensionnement : </a:t>
            </a:r>
            <a:r>
              <a:rPr lang="fr-FR" dirty="0"/>
              <a:t>Redimensionne l'image à 28x28 pixels.</a:t>
            </a:r>
          </a:p>
          <a:p>
            <a:r>
              <a:rPr lang="fr-FR" b="1" dirty="0"/>
              <a:t>normalisation : </a:t>
            </a:r>
            <a:r>
              <a:rPr lang="fr-FR" dirty="0"/>
              <a:t>Normalise les valeurs de pixels de l'image entre 0 et 1.</a:t>
            </a:r>
          </a:p>
          <a:p>
            <a:r>
              <a:rPr lang="fr-FR" b="1" dirty="0" err="1"/>
              <a:t>prediction</a:t>
            </a:r>
            <a:r>
              <a:rPr lang="fr-FR" b="1" dirty="0"/>
              <a:t> : </a:t>
            </a:r>
            <a:r>
              <a:rPr lang="fr-FR" dirty="0"/>
              <a:t>Prévoit la classe de l'image en utilisant un modèle de </a:t>
            </a:r>
            <a:r>
              <a:rPr lang="fr-FR" dirty="0" err="1"/>
              <a:t>deep</a:t>
            </a:r>
            <a:r>
              <a:rPr lang="fr-FR" dirty="0"/>
              <a:t> </a:t>
            </a:r>
            <a:r>
              <a:rPr lang="fr-FR" dirty="0" err="1"/>
              <a:t>learning</a:t>
            </a:r>
            <a:r>
              <a:rPr lang="fr-FR" dirty="0"/>
              <a:t>.</a:t>
            </a:r>
          </a:p>
        </p:txBody>
      </p:sp>
    </p:spTree>
    <p:extLst>
      <p:ext uri="{BB962C8B-B14F-4D97-AF65-F5344CB8AC3E}">
        <p14:creationId xmlns:p14="http://schemas.microsoft.com/office/powerpoint/2010/main" val="660979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960" y="0"/>
            <a:ext cx="9169227" cy="546185"/>
          </a:xfrm>
          <a:prstGeom prst="rect">
            <a:avLst/>
          </a:prstGeom>
          <a:solidFill>
            <a:schemeClr val="accent1">
              <a:lumMod val="75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 name="ZoneTexte 4"/>
          <p:cNvSpPr txBox="1">
            <a:spLocks noChangeArrowheads="1"/>
          </p:cNvSpPr>
          <p:nvPr/>
        </p:nvSpPr>
        <p:spPr bwMode="auto">
          <a:xfrm>
            <a:off x="1259633" y="88426"/>
            <a:ext cx="7056784" cy="369332"/>
          </a:xfrm>
          <a:prstGeom prst="rect">
            <a:avLst/>
          </a:prstGeom>
          <a:noFill/>
          <a:ln w="9525">
            <a:noFill/>
            <a:miter lim="800000"/>
            <a:headEnd/>
            <a:tailEnd/>
          </a:ln>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b="1" i="1" dirty="0">
                <a:solidFill>
                  <a:schemeClr val="bg1"/>
                </a:solidFill>
                <a:latin typeface="Times New Roman" pitchFamily="18" charset="0"/>
                <a:cs typeface="Times New Roman" pitchFamily="18" charset="0"/>
              </a:rPr>
              <a:t>Mini – Projet Outils Mathématiques pour l’ingénieur</a:t>
            </a:r>
          </a:p>
        </p:txBody>
      </p:sp>
      <p:sp>
        <p:nvSpPr>
          <p:cNvPr id="6" name="Rectangle 5"/>
          <p:cNvSpPr/>
          <p:nvPr/>
        </p:nvSpPr>
        <p:spPr>
          <a:xfrm>
            <a:off x="-7347" y="546185"/>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7" name="ZoneTexte 22"/>
          <p:cNvSpPr txBox="1"/>
          <p:nvPr/>
        </p:nvSpPr>
        <p:spPr>
          <a:xfrm>
            <a:off x="4176808" y="539979"/>
            <a:ext cx="4959845"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fr-FR" sz="2400" b="1" dirty="0">
                <a:latin typeface="Garamond" pitchFamily="18" charset="0"/>
              </a:rPr>
              <a:t>Plan </a:t>
            </a:r>
          </a:p>
        </p:txBody>
      </p:sp>
      <p:grpSp>
        <p:nvGrpSpPr>
          <p:cNvPr id="8" name="Groupe 7"/>
          <p:cNvGrpSpPr/>
          <p:nvPr/>
        </p:nvGrpSpPr>
        <p:grpSpPr>
          <a:xfrm>
            <a:off x="1409536" y="1866020"/>
            <a:ext cx="7128792" cy="533673"/>
            <a:chOff x="1763688" y="2031231"/>
            <a:chExt cx="7128792" cy="533673"/>
          </a:xfrm>
        </p:grpSpPr>
        <p:sp>
          <p:nvSpPr>
            <p:cNvPr id="25" name="Rectangle 24"/>
            <p:cNvSpPr/>
            <p:nvPr/>
          </p:nvSpPr>
          <p:spPr>
            <a:xfrm>
              <a:off x="1988419" y="2060848"/>
              <a:ext cx="5879809" cy="504056"/>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26" name="ZoneTexte 3"/>
            <p:cNvSpPr txBox="1"/>
            <p:nvPr/>
          </p:nvSpPr>
          <p:spPr>
            <a:xfrm>
              <a:off x="2339752" y="2031231"/>
              <a:ext cx="6552728"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1">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2400" b="1" dirty="0">
                  <a:solidFill>
                    <a:schemeClr val="tx1">
                      <a:lumMod val="85000"/>
                      <a:lumOff val="15000"/>
                    </a:schemeClr>
                  </a:solidFill>
                  <a:latin typeface="Times New Roman" pitchFamily="18" charset="0"/>
                  <a:cs typeface="Times New Roman" pitchFamily="18" charset="0"/>
                </a:rPr>
                <a:t>Contexte général du mini projet </a:t>
              </a:r>
              <a:endParaRPr lang="ar-MA" sz="2400" b="1" dirty="0">
                <a:solidFill>
                  <a:schemeClr val="tx1">
                    <a:lumMod val="85000"/>
                    <a:lumOff val="15000"/>
                  </a:schemeClr>
                </a:solidFill>
                <a:latin typeface="Times New Roman" pitchFamily="18" charset="0"/>
                <a:cs typeface="Times New Roman" pitchFamily="18" charset="0"/>
              </a:endParaRPr>
            </a:p>
          </p:txBody>
        </p:sp>
        <p:sp>
          <p:nvSpPr>
            <p:cNvPr id="27" name="Ellipse 26"/>
            <p:cNvSpPr/>
            <p:nvPr/>
          </p:nvSpPr>
          <p:spPr>
            <a:xfrm>
              <a:off x="1763688" y="2060848"/>
              <a:ext cx="466912" cy="422392"/>
            </a:xfrm>
            <a:prstGeom prst="ellipse">
              <a:avLst/>
            </a:prstGeom>
            <a:solidFill>
              <a:schemeClr val="accent1">
                <a:lumMod val="75000"/>
              </a:schemeClr>
            </a:solidFill>
            <a:ln>
              <a:solidFill>
                <a:srgbClr val="002060"/>
              </a:solidFill>
            </a:ln>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a:p>
          </p:txBody>
        </p:sp>
      </p:grpSp>
      <p:grpSp>
        <p:nvGrpSpPr>
          <p:cNvPr id="9" name="Groupe 8"/>
          <p:cNvGrpSpPr/>
          <p:nvPr/>
        </p:nvGrpSpPr>
        <p:grpSpPr>
          <a:xfrm>
            <a:off x="1433186" y="2489584"/>
            <a:ext cx="7128792" cy="533673"/>
            <a:chOff x="1763688" y="2679303"/>
            <a:chExt cx="7128792" cy="533673"/>
          </a:xfrm>
        </p:grpSpPr>
        <p:sp>
          <p:nvSpPr>
            <p:cNvPr id="22" name="Rectangle 21"/>
            <p:cNvSpPr/>
            <p:nvPr/>
          </p:nvSpPr>
          <p:spPr>
            <a:xfrm>
              <a:off x="1988419" y="2708920"/>
              <a:ext cx="5879809" cy="504056"/>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23" name="ZoneTexte 7"/>
            <p:cNvSpPr txBox="1"/>
            <p:nvPr/>
          </p:nvSpPr>
          <p:spPr>
            <a:xfrm>
              <a:off x="2339752" y="2679303"/>
              <a:ext cx="6552728"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1">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2400" b="1" dirty="0">
                  <a:solidFill>
                    <a:schemeClr val="tx1">
                      <a:lumMod val="85000"/>
                      <a:lumOff val="15000"/>
                    </a:schemeClr>
                  </a:solidFill>
                  <a:latin typeface="Times New Roman" pitchFamily="18" charset="0"/>
                  <a:cs typeface="Times New Roman" pitchFamily="18" charset="0"/>
                </a:rPr>
                <a:t>Phase Initiale</a:t>
              </a:r>
              <a:endParaRPr lang="ar-MA" sz="2400" b="1" dirty="0">
                <a:solidFill>
                  <a:schemeClr val="tx1">
                    <a:lumMod val="85000"/>
                    <a:lumOff val="15000"/>
                  </a:schemeClr>
                </a:solidFill>
                <a:latin typeface="Times New Roman" pitchFamily="18" charset="0"/>
                <a:cs typeface="Times New Roman" pitchFamily="18" charset="0"/>
              </a:endParaRPr>
            </a:p>
          </p:txBody>
        </p:sp>
        <p:sp>
          <p:nvSpPr>
            <p:cNvPr id="24" name="Ellipse 23"/>
            <p:cNvSpPr/>
            <p:nvPr/>
          </p:nvSpPr>
          <p:spPr>
            <a:xfrm>
              <a:off x="1763688" y="2718576"/>
              <a:ext cx="466912" cy="422392"/>
            </a:xfrm>
            <a:prstGeom prst="ellipse">
              <a:avLst/>
            </a:prstGeom>
            <a:solidFill>
              <a:schemeClr val="bg1">
                <a:lumMod val="75000"/>
              </a:schemeClr>
            </a:solidFill>
            <a:ln>
              <a:solidFill>
                <a:schemeClr val="accent2">
                  <a:lumMod val="40000"/>
                  <a:lumOff val="60000"/>
                </a:schemeClr>
              </a:solidFill>
            </a:ln>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a:p>
          </p:txBody>
        </p:sp>
      </p:grpSp>
      <p:grpSp>
        <p:nvGrpSpPr>
          <p:cNvPr id="10" name="Groupe 9"/>
          <p:cNvGrpSpPr/>
          <p:nvPr/>
        </p:nvGrpSpPr>
        <p:grpSpPr>
          <a:xfrm>
            <a:off x="1409536" y="3162164"/>
            <a:ext cx="7128792" cy="533673"/>
            <a:chOff x="1763688" y="3327375"/>
            <a:chExt cx="7128792" cy="533673"/>
          </a:xfrm>
        </p:grpSpPr>
        <p:sp>
          <p:nvSpPr>
            <p:cNvPr id="19" name="Rectangle 18"/>
            <p:cNvSpPr/>
            <p:nvPr/>
          </p:nvSpPr>
          <p:spPr>
            <a:xfrm>
              <a:off x="1988419" y="3356992"/>
              <a:ext cx="5879809" cy="504056"/>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20" name="ZoneTexte 11"/>
            <p:cNvSpPr txBox="1"/>
            <p:nvPr/>
          </p:nvSpPr>
          <p:spPr>
            <a:xfrm>
              <a:off x="2339752" y="3327375"/>
              <a:ext cx="6552728"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1">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2000" b="1" dirty="0">
                  <a:solidFill>
                    <a:schemeClr val="tx1">
                      <a:lumMod val="85000"/>
                      <a:lumOff val="15000"/>
                    </a:schemeClr>
                  </a:solidFill>
                  <a:latin typeface="Times New Roman" pitchFamily="18" charset="0"/>
                  <a:cs typeface="Times New Roman" pitchFamily="18" charset="0"/>
                </a:rPr>
                <a:t>Techniques de Reconnaissances des Caractères</a:t>
              </a:r>
              <a:endParaRPr lang="ar-MA" sz="2000" b="1" dirty="0">
                <a:solidFill>
                  <a:schemeClr val="tx1">
                    <a:lumMod val="85000"/>
                    <a:lumOff val="15000"/>
                  </a:schemeClr>
                </a:solidFill>
                <a:latin typeface="Times New Roman" pitchFamily="18" charset="0"/>
                <a:cs typeface="Times New Roman" pitchFamily="18" charset="0"/>
              </a:endParaRPr>
            </a:p>
          </p:txBody>
        </p:sp>
        <p:sp>
          <p:nvSpPr>
            <p:cNvPr id="21" name="Ellipse 20"/>
            <p:cNvSpPr/>
            <p:nvPr/>
          </p:nvSpPr>
          <p:spPr>
            <a:xfrm>
              <a:off x="1763688" y="3397824"/>
              <a:ext cx="466912" cy="422392"/>
            </a:xfrm>
            <a:prstGeom prst="ellipse">
              <a:avLst/>
            </a:prstGeom>
            <a:solidFill>
              <a:schemeClr val="accent1">
                <a:lumMod val="7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a:p>
          </p:txBody>
        </p:sp>
      </p:grpSp>
      <p:grpSp>
        <p:nvGrpSpPr>
          <p:cNvPr id="12" name="Groupe 11"/>
          <p:cNvGrpSpPr/>
          <p:nvPr/>
        </p:nvGrpSpPr>
        <p:grpSpPr>
          <a:xfrm>
            <a:off x="1624748" y="3834743"/>
            <a:ext cx="7062052" cy="525534"/>
            <a:chOff x="1978900" y="4035495"/>
            <a:chExt cx="7062052" cy="525534"/>
          </a:xfrm>
        </p:grpSpPr>
        <p:sp>
          <p:nvSpPr>
            <p:cNvPr id="13" name="Rectangle 12"/>
            <p:cNvSpPr/>
            <p:nvPr/>
          </p:nvSpPr>
          <p:spPr>
            <a:xfrm>
              <a:off x="1978900" y="4056973"/>
              <a:ext cx="5879809" cy="504056"/>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14" name="ZoneTexte 19"/>
            <p:cNvSpPr txBox="1"/>
            <p:nvPr/>
          </p:nvSpPr>
          <p:spPr>
            <a:xfrm>
              <a:off x="2488224" y="4035495"/>
              <a:ext cx="6552728"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1">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2400" b="1" dirty="0">
                  <a:solidFill>
                    <a:schemeClr val="tx1">
                      <a:lumMod val="85000"/>
                      <a:lumOff val="15000"/>
                    </a:schemeClr>
                  </a:solidFill>
                  <a:latin typeface="Times New Roman" pitchFamily="18" charset="0"/>
                  <a:cs typeface="Times New Roman" pitchFamily="18" charset="0"/>
                </a:rPr>
                <a:t>Phase Application</a:t>
              </a:r>
              <a:endParaRPr lang="ar-MA" sz="2400" b="1" dirty="0">
                <a:solidFill>
                  <a:schemeClr val="tx1">
                    <a:lumMod val="85000"/>
                    <a:lumOff val="15000"/>
                  </a:schemeClr>
                </a:solidFill>
                <a:latin typeface="Times New Roman" pitchFamily="18" charset="0"/>
                <a:cs typeface="Times New Roman" pitchFamily="18" charset="0"/>
              </a:endParaRPr>
            </a:p>
          </p:txBody>
        </p:sp>
      </p:grpSp>
      <p:sp>
        <p:nvSpPr>
          <p:cNvPr id="2" name="Espace réservé du numéro de diapositive 1"/>
          <p:cNvSpPr>
            <a:spLocks noGrp="1"/>
          </p:cNvSpPr>
          <p:nvPr>
            <p:ph type="sldNum" sz="quarter" idx="12"/>
          </p:nvPr>
        </p:nvSpPr>
        <p:spPr/>
        <p:txBody>
          <a:bodyPr/>
          <a:lstStyle/>
          <a:p>
            <a:fld id="{C5C38CE2-D36F-4B9B-9204-BBE98EC52859}" type="slidenum">
              <a:rPr lang="fr-FR" smtClean="0"/>
              <a:t>4</a:t>
            </a:fld>
            <a:endParaRPr lang="fr-FR"/>
          </a:p>
        </p:txBody>
      </p:sp>
      <p:sp>
        <p:nvSpPr>
          <p:cNvPr id="3" name="Ellipse 2">
            <a:extLst>
              <a:ext uri="{FF2B5EF4-FFF2-40B4-BE49-F238E27FC236}">
                <a16:creationId xmlns:a16="http://schemas.microsoft.com/office/drawing/2014/main" id="{8CAAFB73-D4E7-515C-579A-298748B043E9}"/>
              </a:ext>
            </a:extLst>
          </p:cNvPr>
          <p:cNvSpPr/>
          <p:nvPr/>
        </p:nvSpPr>
        <p:spPr>
          <a:xfrm>
            <a:off x="1433186" y="3856221"/>
            <a:ext cx="466912" cy="422392"/>
          </a:xfrm>
          <a:prstGeom prst="ellipse">
            <a:avLst/>
          </a:prstGeom>
          <a:solidFill>
            <a:schemeClr val="bg1">
              <a:lumMod val="75000"/>
            </a:schemeClr>
          </a:solidFill>
          <a:ln>
            <a:solidFill>
              <a:schemeClr val="accent2">
                <a:lumMod val="40000"/>
                <a:lumOff val="60000"/>
              </a:schemeClr>
            </a:solidFill>
          </a:ln>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a:p>
        </p:txBody>
      </p:sp>
      <p:grpSp>
        <p:nvGrpSpPr>
          <p:cNvPr id="11" name="Groupe 10">
            <a:extLst>
              <a:ext uri="{FF2B5EF4-FFF2-40B4-BE49-F238E27FC236}">
                <a16:creationId xmlns:a16="http://schemas.microsoft.com/office/drawing/2014/main" id="{F2F83271-F2D2-B2D8-D635-F9124A33D8F2}"/>
              </a:ext>
            </a:extLst>
          </p:cNvPr>
          <p:cNvGrpSpPr/>
          <p:nvPr/>
        </p:nvGrpSpPr>
        <p:grpSpPr>
          <a:xfrm>
            <a:off x="1409536" y="4440865"/>
            <a:ext cx="7128792" cy="533673"/>
            <a:chOff x="1763688" y="2031231"/>
            <a:chExt cx="7128792" cy="533673"/>
          </a:xfrm>
        </p:grpSpPr>
        <p:sp>
          <p:nvSpPr>
            <p:cNvPr id="15" name="Rectangle 14">
              <a:extLst>
                <a:ext uri="{FF2B5EF4-FFF2-40B4-BE49-F238E27FC236}">
                  <a16:creationId xmlns:a16="http://schemas.microsoft.com/office/drawing/2014/main" id="{BFE522C9-055B-66F9-4186-BC58F359DB3B}"/>
                </a:ext>
              </a:extLst>
            </p:cNvPr>
            <p:cNvSpPr/>
            <p:nvPr/>
          </p:nvSpPr>
          <p:spPr>
            <a:xfrm>
              <a:off x="1988419" y="2060848"/>
              <a:ext cx="5879809" cy="504056"/>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16" name="ZoneTexte 3">
              <a:extLst>
                <a:ext uri="{FF2B5EF4-FFF2-40B4-BE49-F238E27FC236}">
                  <a16:creationId xmlns:a16="http://schemas.microsoft.com/office/drawing/2014/main" id="{C4F119E6-CBD8-9155-4615-59C0565F3A9F}"/>
                </a:ext>
              </a:extLst>
            </p:cNvPr>
            <p:cNvSpPr txBox="1"/>
            <p:nvPr/>
          </p:nvSpPr>
          <p:spPr>
            <a:xfrm>
              <a:off x="2339752" y="2031231"/>
              <a:ext cx="6552728"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1">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2400" b="1" dirty="0">
                  <a:solidFill>
                    <a:schemeClr val="tx1">
                      <a:lumMod val="85000"/>
                      <a:lumOff val="15000"/>
                    </a:schemeClr>
                  </a:solidFill>
                  <a:latin typeface="Times New Roman" pitchFamily="18" charset="0"/>
                  <a:cs typeface="Times New Roman" pitchFamily="18" charset="0"/>
                </a:rPr>
                <a:t>Conclusion et Améliorations</a:t>
              </a:r>
              <a:endParaRPr lang="ar-MA" sz="2400" b="1" dirty="0">
                <a:solidFill>
                  <a:schemeClr val="tx1">
                    <a:lumMod val="85000"/>
                    <a:lumOff val="15000"/>
                  </a:schemeClr>
                </a:solidFill>
                <a:latin typeface="Times New Roman" pitchFamily="18" charset="0"/>
                <a:cs typeface="Times New Roman" pitchFamily="18" charset="0"/>
              </a:endParaRPr>
            </a:p>
          </p:txBody>
        </p:sp>
        <p:sp>
          <p:nvSpPr>
            <p:cNvPr id="17" name="Ellipse 16">
              <a:extLst>
                <a:ext uri="{FF2B5EF4-FFF2-40B4-BE49-F238E27FC236}">
                  <a16:creationId xmlns:a16="http://schemas.microsoft.com/office/drawing/2014/main" id="{C5AB0425-831A-2E5A-209D-72A985287292}"/>
                </a:ext>
              </a:extLst>
            </p:cNvPr>
            <p:cNvSpPr/>
            <p:nvPr/>
          </p:nvSpPr>
          <p:spPr>
            <a:xfrm>
              <a:off x="1763688" y="2060848"/>
              <a:ext cx="466912" cy="422392"/>
            </a:xfrm>
            <a:prstGeom prst="ellipse">
              <a:avLst/>
            </a:prstGeom>
            <a:solidFill>
              <a:schemeClr val="accent1">
                <a:lumMod val="75000"/>
              </a:schemeClr>
            </a:solidFill>
            <a:ln>
              <a:solidFill>
                <a:srgbClr val="002060"/>
              </a:solidFill>
            </a:ln>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a:p>
          </p:txBody>
        </p:sp>
      </p:grpSp>
    </p:spTree>
    <p:extLst>
      <p:ext uri="{BB962C8B-B14F-4D97-AF65-F5344CB8AC3E}">
        <p14:creationId xmlns:p14="http://schemas.microsoft.com/office/powerpoint/2010/main" val="331880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à coins arrondis 19"/>
          <p:cNvSpPr/>
          <p:nvPr/>
        </p:nvSpPr>
        <p:spPr>
          <a:xfrm>
            <a:off x="7159844" y="44624"/>
            <a:ext cx="1876652" cy="782718"/>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0070C0"/>
                </a:solidFill>
                <a:latin typeface="Century" pitchFamily="18" charset="0"/>
              </a:rPr>
              <a:t>Phase Application</a:t>
            </a:r>
          </a:p>
        </p:txBody>
      </p:sp>
      <p:sp>
        <p:nvSpPr>
          <p:cNvPr id="22" name="Rectangle 21"/>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23" name="ZoneTexte 22"/>
          <p:cNvSpPr txBox="1"/>
          <p:nvPr/>
        </p:nvSpPr>
        <p:spPr>
          <a:xfrm>
            <a:off x="-1836712" y="938485"/>
            <a:ext cx="7162671"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fr-FR" sz="2400" b="1" dirty="0">
                <a:latin typeface="Garamond" pitchFamily="18" charset="0"/>
              </a:rPr>
              <a:t>Graphe de l’automate et Test de chiffre</a:t>
            </a:r>
          </a:p>
        </p:txBody>
      </p:sp>
      <p:sp>
        <p:nvSpPr>
          <p:cNvPr id="33" name="Espace réservé du numéro de diapositive 32"/>
          <p:cNvSpPr>
            <a:spLocks noGrp="1"/>
          </p:cNvSpPr>
          <p:nvPr>
            <p:ph type="sldNum" sz="quarter" idx="12"/>
          </p:nvPr>
        </p:nvSpPr>
        <p:spPr/>
        <p:txBody>
          <a:bodyPr/>
          <a:lstStyle/>
          <a:p>
            <a:fld id="{C5C38CE2-D36F-4B9B-9204-BBE98EC52859}" type="slidenum">
              <a:rPr lang="fr-FR" smtClean="0"/>
              <a:t>40</a:t>
            </a:fld>
            <a:endParaRPr lang="fr-FR"/>
          </a:p>
        </p:txBody>
      </p:sp>
      <p:sp>
        <p:nvSpPr>
          <p:cNvPr id="2" name="Rectangle à coins arrondis 7">
            <a:extLst>
              <a:ext uri="{FF2B5EF4-FFF2-40B4-BE49-F238E27FC236}">
                <a16:creationId xmlns:a16="http://schemas.microsoft.com/office/drawing/2014/main" id="{4C045A2A-1014-3496-6C00-61BB5DF40E29}"/>
              </a:ext>
            </a:extLst>
          </p:cNvPr>
          <p:cNvSpPr/>
          <p:nvPr/>
        </p:nvSpPr>
        <p:spPr>
          <a:xfrm>
            <a:off x="107504" y="44623"/>
            <a:ext cx="2304256" cy="818041"/>
          </a:xfrm>
          <a:prstGeom prst="roundRect">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lumMod val="85000"/>
                  </a:schemeClr>
                </a:solidFill>
                <a:latin typeface="Century" pitchFamily="18" charset="0"/>
                <a:cs typeface="Aharoni" pitchFamily="2" charset="-79"/>
              </a:rPr>
              <a:t>Contexte général </a:t>
            </a:r>
          </a:p>
        </p:txBody>
      </p:sp>
      <p:sp>
        <p:nvSpPr>
          <p:cNvPr id="3" name="Rectangle à coins arrondis 3">
            <a:extLst>
              <a:ext uri="{FF2B5EF4-FFF2-40B4-BE49-F238E27FC236}">
                <a16:creationId xmlns:a16="http://schemas.microsoft.com/office/drawing/2014/main" id="{A5099FC6-7E28-B12F-049A-94588C9ADF94}"/>
              </a:ext>
            </a:extLst>
          </p:cNvPr>
          <p:cNvSpPr/>
          <p:nvPr/>
        </p:nvSpPr>
        <p:spPr>
          <a:xfrm>
            <a:off x="2482527" y="76100"/>
            <a:ext cx="2261752" cy="75124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Phase Initiale</a:t>
            </a:r>
          </a:p>
        </p:txBody>
      </p:sp>
      <p:sp>
        <p:nvSpPr>
          <p:cNvPr id="5" name="Rectangle à coins arrondis 5">
            <a:extLst>
              <a:ext uri="{FF2B5EF4-FFF2-40B4-BE49-F238E27FC236}">
                <a16:creationId xmlns:a16="http://schemas.microsoft.com/office/drawing/2014/main" id="{14BA5F57-2580-DA08-90C9-8241A3ACC19A}"/>
              </a:ext>
            </a:extLst>
          </p:cNvPr>
          <p:cNvSpPr/>
          <p:nvPr/>
        </p:nvSpPr>
        <p:spPr>
          <a:xfrm>
            <a:off x="4809772" y="84163"/>
            <a:ext cx="2261752" cy="751241"/>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Techniques de reconnaissances </a:t>
            </a:r>
          </a:p>
        </p:txBody>
      </p:sp>
      <p:pic>
        <p:nvPicPr>
          <p:cNvPr id="7" name="Image 6">
            <a:extLst>
              <a:ext uri="{FF2B5EF4-FFF2-40B4-BE49-F238E27FC236}">
                <a16:creationId xmlns:a16="http://schemas.microsoft.com/office/drawing/2014/main" id="{A01E3B7B-6B85-96CC-1695-DA7CA34A46FA}"/>
              </a:ext>
            </a:extLst>
          </p:cNvPr>
          <p:cNvPicPr>
            <a:picLocks noChangeAspect="1"/>
          </p:cNvPicPr>
          <p:nvPr/>
        </p:nvPicPr>
        <p:blipFill>
          <a:blip r:embed="rId2"/>
          <a:stretch>
            <a:fillRect/>
          </a:stretch>
        </p:blipFill>
        <p:spPr>
          <a:xfrm>
            <a:off x="25089" y="1855459"/>
            <a:ext cx="9144000" cy="1110608"/>
          </a:xfrm>
          <a:prstGeom prst="rect">
            <a:avLst/>
          </a:prstGeom>
          <a:ln>
            <a:noFill/>
          </a:ln>
          <a:effectLst>
            <a:outerShdw blurRad="292100" dist="139700" dir="2700000" algn="tl" rotWithShape="0">
              <a:srgbClr val="333333">
                <a:alpha val="65000"/>
              </a:srgbClr>
            </a:outerShdw>
          </a:effectLst>
        </p:spPr>
      </p:pic>
      <p:pic>
        <p:nvPicPr>
          <p:cNvPr id="10" name="Image 9">
            <a:extLst>
              <a:ext uri="{FF2B5EF4-FFF2-40B4-BE49-F238E27FC236}">
                <a16:creationId xmlns:a16="http://schemas.microsoft.com/office/drawing/2014/main" id="{248F445F-DCCC-23BC-0DD1-F109F0163647}"/>
              </a:ext>
            </a:extLst>
          </p:cNvPr>
          <p:cNvPicPr>
            <a:picLocks noChangeAspect="1"/>
          </p:cNvPicPr>
          <p:nvPr/>
        </p:nvPicPr>
        <p:blipFill>
          <a:blip r:embed="rId3"/>
          <a:stretch>
            <a:fillRect/>
          </a:stretch>
        </p:blipFill>
        <p:spPr>
          <a:xfrm>
            <a:off x="3169172" y="3573016"/>
            <a:ext cx="2805655" cy="2641651"/>
          </a:xfrm>
          <a:prstGeom prst="rect">
            <a:avLst/>
          </a:prstGeom>
          <a:ln>
            <a:solidFill>
              <a:schemeClr val="tx1"/>
            </a:solidFill>
          </a:ln>
        </p:spPr>
      </p:pic>
    </p:spTree>
    <p:extLst>
      <p:ext uri="{BB962C8B-B14F-4D97-AF65-F5344CB8AC3E}">
        <p14:creationId xmlns:p14="http://schemas.microsoft.com/office/powerpoint/2010/main" val="33575025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à coins arrondis 16"/>
          <p:cNvSpPr/>
          <p:nvPr/>
        </p:nvSpPr>
        <p:spPr>
          <a:xfrm>
            <a:off x="549123" y="1444703"/>
            <a:ext cx="8137678" cy="4470888"/>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914529" y="2046499"/>
            <a:ext cx="7406866" cy="3276282"/>
          </a:xfrm>
          <a:prstGeom prst="rect">
            <a:avLst/>
          </a:prstGeom>
        </p:spPr>
        <p:txBody>
          <a:bodyPr wrap="square">
            <a:spAutoFit/>
          </a:bodyPr>
          <a:lstStyle/>
          <a:p>
            <a:pPr algn="ctr">
              <a:lnSpc>
                <a:spcPct val="150000"/>
              </a:lnSpc>
            </a:pPr>
            <a:r>
              <a:rPr lang="fr-FR" sz="2000" dirty="0"/>
              <a:t>Notre passion pour l’informatique et les mathématiques nous a conduit à envisager l’intégration prochaine d’un code utilisant des automates cellulaires pour la reconnaissance des chiffres manuscrits. Par la suite, nous souhaitons étendre cette approche à l’identification des lettres en arabe ou dans d’autres langues. De plus, nous envisageons de développer une interface graphique interactive permettant de fournir directement les prédictions des caractères. </a:t>
            </a:r>
            <a:endParaRPr lang="fr-FR" sz="2000" b="1" dirty="0"/>
          </a:p>
        </p:txBody>
      </p:sp>
      <p:sp>
        <p:nvSpPr>
          <p:cNvPr id="19" name="Rectangle 18"/>
          <p:cNvSpPr/>
          <p:nvPr/>
        </p:nvSpPr>
        <p:spPr>
          <a:xfrm>
            <a:off x="-19960" y="0"/>
            <a:ext cx="9169227" cy="546185"/>
          </a:xfrm>
          <a:prstGeom prst="rect">
            <a:avLst/>
          </a:prstGeom>
          <a:solidFill>
            <a:schemeClr val="accent1">
              <a:lumMod val="75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b="1">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20" name="Rectangle 19"/>
          <p:cNvSpPr/>
          <p:nvPr/>
        </p:nvSpPr>
        <p:spPr>
          <a:xfrm>
            <a:off x="-7347" y="546185"/>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28" name="ZoneTexte 27"/>
          <p:cNvSpPr txBox="1">
            <a:spLocks noChangeArrowheads="1"/>
          </p:cNvSpPr>
          <p:nvPr/>
        </p:nvSpPr>
        <p:spPr bwMode="auto">
          <a:xfrm>
            <a:off x="2483768" y="12277"/>
            <a:ext cx="3600499" cy="523220"/>
          </a:xfrm>
          <a:prstGeom prst="rect">
            <a:avLst/>
          </a:prstGeom>
          <a:noFill/>
          <a:ln w="9525">
            <a:noFill/>
            <a:miter lim="800000"/>
            <a:headEnd/>
            <a:tailEnd/>
          </a:ln>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2800" b="1" dirty="0">
                <a:solidFill>
                  <a:schemeClr val="bg1"/>
                </a:solidFill>
                <a:latin typeface="Bell MT" pitchFamily="18" charset="0"/>
                <a:cs typeface="Times New Roman" pitchFamily="18" charset="0"/>
              </a:rPr>
              <a:t>Prochaine étape</a:t>
            </a:r>
          </a:p>
        </p:txBody>
      </p:sp>
      <p:sp>
        <p:nvSpPr>
          <p:cNvPr id="2" name="Espace réservé du numéro de diapositive 1"/>
          <p:cNvSpPr>
            <a:spLocks noGrp="1"/>
          </p:cNvSpPr>
          <p:nvPr>
            <p:ph type="sldNum" sz="quarter" idx="12"/>
          </p:nvPr>
        </p:nvSpPr>
        <p:spPr/>
        <p:txBody>
          <a:bodyPr/>
          <a:lstStyle/>
          <a:p>
            <a:fld id="{C5C38CE2-D36F-4B9B-9204-BBE98EC52859}" type="slidenum">
              <a:rPr lang="fr-FR" sz="1400" b="1" smtClean="0">
                <a:solidFill>
                  <a:schemeClr val="bg1">
                    <a:lumMod val="50000"/>
                  </a:schemeClr>
                </a:solidFill>
              </a:rPr>
              <a:t>41</a:t>
            </a:fld>
            <a:endParaRPr lang="fr-FR" sz="1400" b="1" dirty="0">
              <a:solidFill>
                <a:schemeClr val="bg1">
                  <a:lumMod val="50000"/>
                </a:schemeClr>
              </a:solidFill>
            </a:endParaRPr>
          </a:p>
        </p:txBody>
      </p:sp>
    </p:spTree>
    <p:extLst>
      <p:ext uri="{BB962C8B-B14F-4D97-AF65-F5344CB8AC3E}">
        <p14:creationId xmlns:p14="http://schemas.microsoft.com/office/powerpoint/2010/main" val="424060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à coins arrondis 16"/>
          <p:cNvSpPr/>
          <p:nvPr/>
        </p:nvSpPr>
        <p:spPr>
          <a:xfrm>
            <a:off x="549123" y="1444703"/>
            <a:ext cx="8137678" cy="4470888"/>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659901" y="1675351"/>
            <a:ext cx="7954974" cy="3737946"/>
          </a:xfrm>
          <a:prstGeom prst="rect">
            <a:avLst/>
          </a:prstGeom>
        </p:spPr>
        <p:txBody>
          <a:bodyPr wrap="square">
            <a:spAutoFit/>
          </a:bodyPr>
          <a:lstStyle/>
          <a:p>
            <a:pPr algn="ctr">
              <a:lnSpc>
                <a:spcPct val="150000"/>
              </a:lnSpc>
            </a:pPr>
            <a:r>
              <a:rPr lang="fr-FR" sz="2000" dirty="0"/>
              <a:t>Nous avons réalisé que la seule solution était d’intégrer les étapes de prétraitement de l’image en tant qu’états de l’automate. Initialement, nous avions envisagé de concevoir un automate capable d’extraire les caractéristiques de l’image en entrée, telles que la détection de boucles ou de traits verticaux. Cependant, au cours de nos recherches, nous avons découvert les automates cellulaires, et nous prévoyons maintenant d’approfondir nos investigations afin d’intégrer les automates cellulaires à notre système de reconnaissance de manuscrits.. </a:t>
            </a:r>
            <a:endParaRPr lang="fr-FR" sz="2000" b="1" dirty="0"/>
          </a:p>
        </p:txBody>
      </p:sp>
      <p:sp>
        <p:nvSpPr>
          <p:cNvPr id="19" name="Rectangle 18"/>
          <p:cNvSpPr/>
          <p:nvPr/>
        </p:nvSpPr>
        <p:spPr>
          <a:xfrm>
            <a:off x="-19960" y="0"/>
            <a:ext cx="9169227" cy="546185"/>
          </a:xfrm>
          <a:prstGeom prst="rect">
            <a:avLst/>
          </a:prstGeom>
          <a:solidFill>
            <a:schemeClr val="accent1">
              <a:lumMod val="75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b="1">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20" name="Rectangle 19"/>
          <p:cNvSpPr/>
          <p:nvPr/>
        </p:nvSpPr>
        <p:spPr>
          <a:xfrm>
            <a:off x="-7347" y="546185"/>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28" name="ZoneTexte 27"/>
          <p:cNvSpPr txBox="1">
            <a:spLocks noChangeArrowheads="1"/>
          </p:cNvSpPr>
          <p:nvPr/>
        </p:nvSpPr>
        <p:spPr bwMode="auto">
          <a:xfrm>
            <a:off x="2483768" y="12277"/>
            <a:ext cx="3600499" cy="523220"/>
          </a:xfrm>
          <a:prstGeom prst="rect">
            <a:avLst/>
          </a:prstGeom>
          <a:noFill/>
          <a:ln w="9525">
            <a:noFill/>
            <a:miter lim="800000"/>
            <a:headEnd/>
            <a:tailEnd/>
          </a:ln>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2800" b="1" dirty="0">
                <a:solidFill>
                  <a:schemeClr val="bg1"/>
                </a:solidFill>
                <a:latin typeface="Bell MT" pitchFamily="18" charset="0"/>
                <a:cs typeface="Times New Roman" pitchFamily="18" charset="0"/>
              </a:rPr>
              <a:t>CONCLUSION</a:t>
            </a:r>
          </a:p>
        </p:txBody>
      </p:sp>
      <p:sp>
        <p:nvSpPr>
          <p:cNvPr id="2" name="Espace réservé du numéro de diapositive 1"/>
          <p:cNvSpPr>
            <a:spLocks noGrp="1"/>
          </p:cNvSpPr>
          <p:nvPr>
            <p:ph type="sldNum" sz="quarter" idx="12"/>
          </p:nvPr>
        </p:nvSpPr>
        <p:spPr/>
        <p:txBody>
          <a:bodyPr/>
          <a:lstStyle/>
          <a:p>
            <a:fld id="{C5C38CE2-D36F-4B9B-9204-BBE98EC52859}" type="slidenum">
              <a:rPr lang="fr-FR" sz="1400" b="1" smtClean="0">
                <a:solidFill>
                  <a:schemeClr val="bg1">
                    <a:lumMod val="50000"/>
                  </a:schemeClr>
                </a:solidFill>
              </a:rPr>
              <a:t>42</a:t>
            </a:fld>
            <a:endParaRPr lang="fr-FR" sz="1400" b="1" dirty="0">
              <a:solidFill>
                <a:schemeClr val="bg1">
                  <a:lumMod val="50000"/>
                </a:schemeClr>
              </a:solidFill>
            </a:endParaRPr>
          </a:p>
        </p:txBody>
      </p:sp>
    </p:spTree>
    <p:extLst>
      <p:ext uri="{BB962C8B-B14F-4D97-AF65-F5344CB8AC3E}">
        <p14:creationId xmlns:p14="http://schemas.microsoft.com/office/powerpoint/2010/main" val="1576937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75656" y="2492896"/>
            <a:ext cx="8229600" cy="4525963"/>
          </a:xfrm>
        </p:spPr>
        <p:txBody>
          <a:bodyPr>
            <a:normAutofit/>
          </a:bodyPr>
          <a:lstStyle/>
          <a:p>
            <a:pPr marL="0" indent="0">
              <a:buNone/>
            </a:pPr>
            <a:r>
              <a:rPr lang="fr-FR" sz="4000" dirty="0">
                <a:solidFill>
                  <a:srgbClr val="0070C0"/>
                </a:solidFill>
                <a:latin typeface="Comic Sans MS" pitchFamily="66" charset="0"/>
              </a:rPr>
              <a:t>Merci de votre attention </a:t>
            </a:r>
          </a:p>
        </p:txBody>
      </p:sp>
      <p:sp>
        <p:nvSpPr>
          <p:cNvPr id="2" name="Espace réservé du numéro de diapositive 1"/>
          <p:cNvSpPr>
            <a:spLocks noGrp="1"/>
          </p:cNvSpPr>
          <p:nvPr>
            <p:ph type="sldNum" sz="quarter" idx="12"/>
          </p:nvPr>
        </p:nvSpPr>
        <p:spPr/>
        <p:txBody>
          <a:bodyPr/>
          <a:lstStyle/>
          <a:p>
            <a:fld id="{C5C38CE2-D36F-4B9B-9204-BBE98EC52859}" type="slidenum">
              <a:rPr lang="fr-FR" smtClean="0"/>
              <a:t>43</a:t>
            </a:fld>
            <a:endParaRPr lang="fr-FR"/>
          </a:p>
        </p:txBody>
      </p:sp>
    </p:spTree>
    <p:extLst>
      <p:ext uri="{BB962C8B-B14F-4D97-AF65-F5344CB8AC3E}">
        <p14:creationId xmlns:p14="http://schemas.microsoft.com/office/powerpoint/2010/main" val="3031921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B99E32AA-F591-4CE2-EA3A-41DD41E9786C}"/>
              </a:ext>
            </a:extLst>
          </p:cNvPr>
          <p:cNvSpPr>
            <a:spLocks noGrp="1"/>
          </p:cNvSpPr>
          <p:nvPr>
            <p:ph type="sldNum" sz="quarter" idx="12"/>
          </p:nvPr>
        </p:nvSpPr>
        <p:spPr/>
        <p:txBody>
          <a:bodyPr/>
          <a:lstStyle/>
          <a:p>
            <a:fld id="{C5C38CE2-D36F-4B9B-9204-BBE98EC52859}" type="slidenum">
              <a:rPr lang="fr-FR" smtClean="0"/>
              <a:t>44</a:t>
            </a:fld>
            <a:endParaRPr lang="fr-FR"/>
          </a:p>
        </p:txBody>
      </p:sp>
      <p:sp>
        <p:nvSpPr>
          <p:cNvPr id="5" name="Flèche : droite 4">
            <a:extLst>
              <a:ext uri="{FF2B5EF4-FFF2-40B4-BE49-F238E27FC236}">
                <a16:creationId xmlns:a16="http://schemas.microsoft.com/office/drawing/2014/main" id="{9FD9804E-7016-6A0D-C880-6A8BE4DBC97B}"/>
              </a:ext>
            </a:extLst>
          </p:cNvPr>
          <p:cNvSpPr/>
          <p:nvPr/>
        </p:nvSpPr>
        <p:spPr>
          <a:xfrm>
            <a:off x="2663788" y="3118912"/>
            <a:ext cx="3348372" cy="364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EDF7D6C2-24DE-31E8-B202-AB3636DA1001}"/>
              </a:ext>
            </a:extLst>
          </p:cNvPr>
          <p:cNvSpPr txBox="1"/>
          <p:nvPr/>
        </p:nvSpPr>
        <p:spPr>
          <a:xfrm>
            <a:off x="918286" y="3114266"/>
            <a:ext cx="15121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dirty="0">
                <a:ln w="0"/>
                <a:effectLst>
                  <a:outerShdw blurRad="38100" dist="19050" dir="2700000" algn="tl" rotWithShape="0">
                    <a:schemeClr val="dk1">
                      <a:alpha val="40000"/>
                    </a:schemeClr>
                  </a:outerShdw>
                </a:effectLst>
              </a:rPr>
              <a:t>Automate</a:t>
            </a:r>
            <a:r>
              <a:rPr lang="fr-FR" dirty="0"/>
              <a:t> </a:t>
            </a:r>
          </a:p>
        </p:txBody>
      </p:sp>
      <p:sp>
        <p:nvSpPr>
          <p:cNvPr id="7" name="ZoneTexte 6">
            <a:extLst>
              <a:ext uri="{FF2B5EF4-FFF2-40B4-BE49-F238E27FC236}">
                <a16:creationId xmlns:a16="http://schemas.microsoft.com/office/drawing/2014/main" id="{4C8E2E10-07D9-4136-F6EF-B3AC1244ACDF}"/>
              </a:ext>
            </a:extLst>
          </p:cNvPr>
          <p:cNvSpPr txBox="1"/>
          <p:nvPr/>
        </p:nvSpPr>
        <p:spPr>
          <a:xfrm>
            <a:off x="6084168" y="2969793"/>
            <a:ext cx="122413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dirty="0">
                <a:ln w="0"/>
                <a:effectLst>
                  <a:outerShdw blurRad="38100" dist="19050" dir="2700000" algn="tl" rotWithShape="0">
                    <a:schemeClr val="dk1">
                      <a:alpha val="40000"/>
                    </a:schemeClr>
                  </a:outerShdw>
                </a:effectLst>
              </a:rPr>
              <a:t>Automate minimale</a:t>
            </a:r>
          </a:p>
        </p:txBody>
      </p:sp>
      <p:sp>
        <p:nvSpPr>
          <p:cNvPr id="8" name="ZoneTexte 7">
            <a:extLst>
              <a:ext uri="{FF2B5EF4-FFF2-40B4-BE49-F238E27FC236}">
                <a16:creationId xmlns:a16="http://schemas.microsoft.com/office/drawing/2014/main" id="{E61DEFB8-E7AD-470F-4E8B-F08A12501988}"/>
              </a:ext>
            </a:extLst>
          </p:cNvPr>
          <p:cNvSpPr txBox="1"/>
          <p:nvPr/>
        </p:nvSpPr>
        <p:spPr>
          <a:xfrm>
            <a:off x="3779912" y="2806516"/>
            <a:ext cx="1296144" cy="369332"/>
          </a:xfrm>
          <a:prstGeom prst="rect">
            <a:avLst/>
          </a:prstGeom>
          <a:noFill/>
        </p:spPr>
        <p:txBody>
          <a:bodyPr wrap="square" rtlCol="0">
            <a:spAutoFit/>
          </a:bodyPr>
          <a:lstStyle/>
          <a:p>
            <a:r>
              <a:rPr lang="fr-FR" dirty="0">
                <a:ln w="0"/>
                <a:effectLst>
                  <a:outerShdw blurRad="38100" dist="19050" dir="2700000" algn="tl" rotWithShape="0">
                    <a:schemeClr val="dk1">
                      <a:alpha val="40000"/>
                    </a:schemeClr>
                  </a:outerShdw>
                </a:effectLst>
              </a:rPr>
              <a:t>Minimiser</a:t>
            </a:r>
            <a:r>
              <a:rPr lang="fr-FR" dirty="0"/>
              <a:t>()</a:t>
            </a:r>
          </a:p>
        </p:txBody>
      </p:sp>
      <p:sp>
        <p:nvSpPr>
          <p:cNvPr id="9" name="ZoneTexte 8">
            <a:extLst>
              <a:ext uri="{FF2B5EF4-FFF2-40B4-BE49-F238E27FC236}">
                <a16:creationId xmlns:a16="http://schemas.microsoft.com/office/drawing/2014/main" id="{33FD6D6C-7FC6-AB53-444A-08B77B3CA69D}"/>
              </a:ext>
            </a:extLst>
          </p:cNvPr>
          <p:cNvSpPr txBox="1"/>
          <p:nvPr/>
        </p:nvSpPr>
        <p:spPr>
          <a:xfrm>
            <a:off x="683568" y="4045773"/>
            <a:ext cx="2088232" cy="923330"/>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dirty="0"/>
              <a:t>Complet</a:t>
            </a:r>
          </a:p>
          <a:p>
            <a:pPr algn="ctr"/>
            <a:r>
              <a:rPr lang="fr-FR" dirty="0"/>
              <a:t> + </a:t>
            </a:r>
          </a:p>
          <a:p>
            <a:pPr algn="ctr"/>
            <a:r>
              <a:rPr lang="fr-FR" dirty="0"/>
              <a:t>Déterministe</a:t>
            </a:r>
          </a:p>
        </p:txBody>
      </p:sp>
      <p:sp>
        <p:nvSpPr>
          <p:cNvPr id="10" name="ZoneTexte 9">
            <a:extLst>
              <a:ext uri="{FF2B5EF4-FFF2-40B4-BE49-F238E27FC236}">
                <a16:creationId xmlns:a16="http://schemas.microsoft.com/office/drawing/2014/main" id="{5A747421-20C0-853D-BB28-A0E35A7D5100}"/>
              </a:ext>
            </a:extLst>
          </p:cNvPr>
          <p:cNvSpPr txBox="1"/>
          <p:nvPr/>
        </p:nvSpPr>
        <p:spPr>
          <a:xfrm>
            <a:off x="702262" y="2165818"/>
            <a:ext cx="1944216"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dirty="0" err="1"/>
              <a:t>automate_to_list</a:t>
            </a:r>
            <a:r>
              <a:rPr lang="fr-FR" dirty="0"/>
              <a:t>()</a:t>
            </a:r>
          </a:p>
        </p:txBody>
      </p:sp>
      <p:sp>
        <p:nvSpPr>
          <p:cNvPr id="11" name="Flèche : bas 10">
            <a:extLst>
              <a:ext uri="{FF2B5EF4-FFF2-40B4-BE49-F238E27FC236}">
                <a16:creationId xmlns:a16="http://schemas.microsoft.com/office/drawing/2014/main" id="{1C45E40E-215C-839C-19F1-440355B68138}"/>
              </a:ext>
            </a:extLst>
          </p:cNvPr>
          <p:cNvSpPr/>
          <p:nvPr/>
        </p:nvSpPr>
        <p:spPr>
          <a:xfrm>
            <a:off x="1547664" y="3571549"/>
            <a:ext cx="288032" cy="36933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2" name="Flèche : bas 11">
            <a:extLst>
              <a:ext uri="{FF2B5EF4-FFF2-40B4-BE49-F238E27FC236}">
                <a16:creationId xmlns:a16="http://schemas.microsoft.com/office/drawing/2014/main" id="{45E78E0E-AB15-088E-72F5-F21878295051}"/>
              </a:ext>
            </a:extLst>
          </p:cNvPr>
          <p:cNvSpPr/>
          <p:nvPr/>
        </p:nvSpPr>
        <p:spPr>
          <a:xfrm rot="10800000">
            <a:off x="1547664" y="2640042"/>
            <a:ext cx="288032" cy="36933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mc:AlternateContent xmlns:mc="http://schemas.openxmlformats.org/markup-compatibility/2006">
        <mc:Choice xmlns:a14="http://schemas.microsoft.com/office/drawing/2010/main" Requires="a14">
          <p:sp>
            <p:nvSpPr>
              <p:cNvPr id="13" name="ZoneTexte 12">
                <a:extLst>
                  <a:ext uri="{FF2B5EF4-FFF2-40B4-BE49-F238E27FC236}">
                    <a16:creationId xmlns:a16="http://schemas.microsoft.com/office/drawing/2014/main" id="{F6175808-1D6F-3176-5735-6360CCC9553D}"/>
                  </a:ext>
                </a:extLst>
              </p:cNvPr>
              <p:cNvSpPr txBox="1"/>
              <p:nvPr/>
            </p:nvSpPr>
            <p:spPr>
              <a:xfrm>
                <a:off x="2861810" y="3502727"/>
                <a:ext cx="2952328"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𝐶</m:t>
                      </m:r>
                      <m:r>
                        <a:rPr lang="fr-FR" b="0" i="1" smtClean="0">
                          <a:latin typeface="Cambria Math" panose="02040503050406030204" pitchFamily="18" charset="0"/>
                        </a:rPr>
                        <m:t>={</m:t>
                      </m:r>
                      <m:r>
                        <a:rPr lang="fr-FR" b="0" i="1" smtClean="0">
                          <a:latin typeface="Cambria Math" panose="02040503050406030204" pitchFamily="18" charset="0"/>
                        </a:rPr>
                        <m:t>𝑓𝑖𝑛𝑎𝑙𝑠</m:t>
                      </m:r>
                      <m:r>
                        <a:rPr lang="fr-FR" b="0" i="1" smtClean="0">
                          <a:latin typeface="Cambria Math" panose="02040503050406030204" pitchFamily="18" charset="0"/>
                        </a:rPr>
                        <m:t>, </m:t>
                      </m:r>
                      <m:r>
                        <a:rPr lang="fr-FR" b="0" i="1" smtClean="0">
                          <a:latin typeface="Cambria Math" panose="02040503050406030204" pitchFamily="18" charset="0"/>
                        </a:rPr>
                        <m:t>𝑛𝑜𝑛</m:t>
                      </m:r>
                      <m:r>
                        <a:rPr lang="fr-FR" b="0" i="1" smtClean="0">
                          <a:latin typeface="Cambria Math" panose="02040503050406030204" pitchFamily="18" charset="0"/>
                        </a:rPr>
                        <m:t>−</m:t>
                      </m:r>
                      <m:r>
                        <a:rPr lang="fr-FR" b="0" i="1" smtClean="0">
                          <a:latin typeface="Cambria Math" panose="02040503050406030204" pitchFamily="18" charset="0"/>
                        </a:rPr>
                        <m:t>𝑓𝑖𝑛𝑎𝑙𝑠</m:t>
                      </m:r>
                      <m:r>
                        <a:rPr lang="fr-FR" b="0" i="1" smtClean="0">
                          <a:latin typeface="Cambria Math" panose="02040503050406030204" pitchFamily="18" charset="0"/>
                        </a:rPr>
                        <m:t>}</m:t>
                      </m:r>
                    </m:oMath>
                  </m:oMathPara>
                </a14:m>
                <a:endParaRPr lang="fr-FR" dirty="0"/>
              </a:p>
            </p:txBody>
          </p:sp>
        </mc:Choice>
        <mc:Fallback>
          <p:sp>
            <p:nvSpPr>
              <p:cNvPr id="13" name="ZoneTexte 12">
                <a:extLst>
                  <a:ext uri="{FF2B5EF4-FFF2-40B4-BE49-F238E27FC236}">
                    <a16:creationId xmlns:a16="http://schemas.microsoft.com/office/drawing/2014/main" id="{F6175808-1D6F-3176-5735-6360CCC9553D}"/>
                  </a:ext>
                </a:extLst>
              </p:cNvPr>
              <p:cNvSpPr txBox="1">
                <a:spLocks noRot="1" noChangeAspect="1" noMove="1" noResize="1" noEditPoints="1" noAdjustHandles="1" noChangeArrowheads="1" noChangeShapeType="1" noTextEdit="1"/>
              </p:cNvSpPr>
              <p:nvPr/>
            </p:nvSpPr>
            <p:spPr>
              <a:xfrm>
                <a:off x="2861810" y="3502727"/>
                <a:ext cx="2952328" cy="369332"/>
              </a:xfrm>
              <a:prstGeom prst="rect">
                <a:avLst/>
              </a:prstGeom>
              <a:blipFill>
                <a:blip r:embed="rId2"/>
                <a:stretch>
                  <a:fillRect b="-16667"/>
                </a:stretch>
              </a:blipFill>
            </p:spPr>
            <p:txBody>
              <a:bodyPr/>
              <a:lstStyle/>
              <a:p>
                <a:r>
                  <a:rPr lang="fr-FR">
                    <a:noFill/>
                  </a:rPr>
                  <a:t> </a:t>
                </a:r>
              </a:p>
            </p:txBody>
          </p:sp>
        </mc:Fallback>
      </mc:AlternateContent>
      <p:sp>
        <p:nvSpPr>
          <p:cNvPr id="15" name="Flèche : angle droit 14">
            <a:extLst>
              <a:ext uri="{FF2B5EF4-FFF2-40B4-BE49-F238E27FC236}">
                <a16:creationId xmlns:a16="http://schemas.microsoft.com/office/drawing/2014/main" id="{6D5D7954-F0DA-D0BD-3C42-2C8F22685C84}"/>
              </a:ext>
            </a:extLst>
          </p:cNvPr>
          <p:cNvSpPr/>
          <p:nvPr/>
        </p:nvSpPr>
        <p:spPr>
          <a:xfrm rot="5400000">
            <a:off x="4824470" y="3914614"/>
            <a:ext cx="369333" cy="421870"/>
          </a:xfrm>
          <a:prstGeom prst="ben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4663C54B-E6DC-038B-AE8D-35449ED32505}"/>
              </a:ext>
            </a:extLst>
          </p:cNvPr>
          <p:cNvSpPr txBox="1"/>
          <p:nvPr/>
        </p:nvSpPr>
        <p:spPr>
          <a:xfrm>
            <a:off x="5257056" y="3993024"/>
            <a:ext cx="1296144" cy="369332"/>
          </a:xfrm>
          <a:prstGeom prst="rect">
            <a:avLst/>
          </a:prstGeom>
          <a:noFill/>
        </p:spPr>
        <p:txBody>
          <a:bodyPr wrap="square" rtlCol="0">
            <a:spAutoFit/>
          </a:bodyPr>
          <a:lstStyle/>
          <a:p>
            <a:r>
              <a:rPr lang="fr-FR" dirty="0"/>
              <a:t>Equivalent()</a:t>
            </a:r>
          </a:p>
        </p:txBody>
      </p:sp>
    </p:spTree>
    <p:extLst>
      <p:ext uri="{BB962C8B-B14F-4D97-AF65-F5344CB8AC3E}">
        <p14:creationId xmlns:p14="http://schemas.microsoft.com/office/powerpoint/2010/main" val="12688951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668216DD-14A1-30ED-84DE-B15DDB8194A5}"/>
              </a:ext>
            </a:extLst>
          </p:cNvPr>
          <p:cNvSpPr>
            <a:spLocks noGrp="1"/>
          </p:cNvSpPr>
          <p:nvPr>
            <p:ph type="sldNum" sz="quarter" idx="12"/>
          </p:nvPr>
        </p:nvSpPr>
        <p:spPr/>
        <p:txBody>
          <a:bodyPr/>
          <a:lstStyle/>
          <a:p>
            <a:fld id="{C5C38CE2-D36F-4B9B-9204-BBE98EC52859}" type="slidenum">
              <a:rPr lang="fr-FR" smtClean="0"/>
              <a:t>45</a:t>
            </a:fld>
            <a:endParaRPr lang="fr-FR"/>
          </a:p>
        </p:txBody>
      </p:sp>
      <p:sp>
        <p:nvSpPr>
          <p:cNvPr id="5" name="ZoneTexte 4">
            <a:extLst>
              <a:ext uri="{FF2B5EF4-FFF2-40B4-BE49-F238E27FC236}">
                <a16:creationId xmlns:a16="http://schemas.microsoft.com/office/drawing/2014/main" id="{64A6D668-9CF5-C699-631E-EAD3A50B0BEC}"/>
              </a:ext>
            </a:extLst>
          </p:cNvPr>
          <p:cNvSpPr txBox="1"/>
          <p:nvPr/>
        </p:nvSpPr>
        <p:spPr>
          <a:xfrm>
            <a:off x="683568" y="2204864"/>
            <a:ext cx="201622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b="1" dirty="0">
                <a:effectLst>
                  <a:outerShdw blurRad="38100" dist="38100" dir="2700000" algn="tl">
                    <a:srgbClr val="000000">
                      <a:alpha val="43137"/>
                    </a:srgbClr>
                  </a:outerShdw>
                </a:effectLst>
              </a:rPr>
              <a:t>Vérification de la </a:t>
            </a:r>
            <a:r>
              <a:rPr lang="fr-FR" b="1" dirty="0" err="1">
                <a:effectLst>
                  <a:outerShdw blurRad="38100" dist="38100" dir="2700000" algn="tl">
                    <a:srgbClr val="000000">
                      <a:alpha val="43137"/>
                    </a:srgbClr>
                  </a:outerShdw>
                </a:effectLst>
              </a:rPr>
              <a:t>déterminisation</a:t>
            </a:r>
            <a:endParaRPr lang="fr-FR" b="1" dirty="0">
              <a:effectLst>
                <a:outerShdw blurRad="38100" dist="38100" dir="2700000" algn="tl">
                  <a:srgbClr val="000000">
                    <a:alpha val="43137"/>
                  </a:srgbClr>
                </a:outerShdw>
              </a:effectLst>
            </a:endParaRPr>
          </a:p>
        </p:txBody>
      </p:sp>
      <p:sp>
        <p:nvSpPr>
          <p:cNvPr id="6" name="ZoneTexte 5">
            <a:extLst>
              <a:ext uri="{FF2B5EF4-FFF2-40B4-BE49-F238E27FC236}">
                <a16:creationId xmlns:a16="http://schemas.microsoft.com/office/drawing/2014/main" id="{E0B3F602-CA26-0CF9-065B-66E800051ED5}"/>
              </a:ext>
            </a:extLst>
          </p:cNvPr>
          <p:cNvSpPr txBox="1"/>
          <p:nvPr/>
        </p:nvSpPr>
        <p:spPr>
          <a:xfrm>
            <a:off x="3941237" y="2204864"/>
            <a:ext cx="246511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b="1" dirty="0">
                <a:effectLst>
                  <a:outerShdw blurRad="38100" dist="38100" dir="2700000" algn="tl">
                    <a:srgbClr val="000000">
                      <a:alpha val="43137"/>
                    </a:srgbClr>
                  </a:outerShdw>
                </a:effectLst>
              </a:rPr>
              <a:t>Initialisation de l’automate déterministe</a:t>
            </a:r>
          </a:p>
        </p:txBody>
      </p:sp>
      <p:sp>
        <p:nvSpPr>
          <p:cNvPr id="7" name="ZoneTexte 6">
            <a:extLst>
              <a:ext uri="{FF2B5EF4-FFF2-40B4-BE49-F238E27FC236}">
                <a16:creationId xmlns:a16="http://schemas.microsoft.com/office/drawing/2014/main" id="{528EFADD-CBAF-F773-238A-00D4C78F9B68}"/>
              </a:ext>
            </a:extLst>
          </p:cNvPr>
          <p:cNvSpPr txBox="1"/>
          <p:nvPr/>
        </p:nvSpPr>
        <p:spPr>
          <a:xfrm>
            <a:off x="4050432" y="3537011"/>
            <a:ext cx="233928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b="1" dirty="0">
                <a:effectLst>
                  <a:outerShdw blurRad="38100" dist="38100" dir="2700000" algn="tl">
                    <a:srgbClr val="000000">
                      <a:alpha val="43137"/>
                    </a:srgbClr>
                  </a:outerShdw>
                </a:effectLst>
              </a:rPr>
              <a:t>Création de l’état initial déterministe</a:t>
            </a:r>
          </a:p>
        </p:txBody>
      </p:sp>
      <p:sp>
        <p:nvSpPr>
          <p:cNvPr id="8" name="ZoneTexte 7">
            <a:extLst>
              <a:ext uri="{FF2B5EF4-FFF2-40B4-BE49-F238E27FC236}">
                <a16:creationId xmlns:a16="http://schemas.microsoft.com/office/drawing/2014/main" id="{7670F5BE-1626-4407-823E-278F3F2AC976}"/>
              </a:ext>
            </a:extLst>
          </p:cNvPr>
          <p:cNvSpPr txBox="1"/>
          <p:nvPr/>
        </p:nvSpPr>
        <p:spPr>
          <a:xfrm>
            <a:off x="467544" y="3608599"/>
            <a:ext cx="244827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b="1" dirty="0">
                <a:effectLst>
                  <a:outerShdw blurRad="38100" dist="38100" dir="2700000" algn="tl">
                    <a:srgbClr val="000000">
                      <a:alpha val="43137"/>
                    </a:srgbClr>
                  </a:outerShdw>
                </a:effectLst>
              </a:rPr>
              <a:t>Exploration des états</a:t>
            </a:r>
          </a:p>
        </p:txBody>
      </p:sp>
      <p:sp>
        <p:nvSpPr>
          <p:cNvPr id="10" name="ZoneTexte 9">
            <a:extLst>
              <a:ext uri="{FF2B5EF4-FFF2-40B4-BE49-F238E27FC236}">
                <a16:creationId xmlns:a16="http://schemas.microsoft.com/office/drawing/2014/main" id="{8666DF43-FBE8-F19F-66EF-394EC7EB62A4}"/>
              </a:ext>
            </a:extLst>
          </p:cNvPr>
          <p:cNvSpPr txBox="1"/>
          <p:nvPr/>
        </p:nvSpPr>
        <p:spPr>
          <a:xfrm>
            <a:off x="2152058" y="5001695"/>
            <a:ext cx="3796748"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fr-FR" b="1" dirty="0">
                <a:effectLst>
                  <a:outerShdw blurRad="38100" dist="38100" dir="2700000" algn="tl">
                    <a:srgbClr val="000000">
                      <a:alpha val="43137"/>
                    </a:srgbClr>
                  </a:outerShdw>
                </a:effectLst>
              </a:rPr>
              <a:t>Construction des transitions de l’AFD</a:t>
            </a:r>
          </a:p>
        </p:txBody>
      </p:sp>
      <p:sp>
        <p:nvSpPr>
          <p:cNvPr id="11" name="Flèche : droite 10">
            <a:extLst>
              <a:ext uri="{FF2B5EF4-FFF2-40B4-BE49-F238E27FC236}">
                <a16:creationId xmlns:a16="http://schemas.microsoft.com/office/drawing/2014/main" id="{4C975872-268B-5382-40EE-0F84D8483136}"/>
              </a:ext>
            </a:extLst>
          </p:cNvPr>
          <p:cNvSpPr/>
          <p:nvPr/>
        </p:nvSpPr>
        <p:spPr>
          <a:xfrm>
            <a:off x="2882956" y="2409993"/>
            <a:ext cx="1008112" cy="364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èche : bas 12">
            <a:extLst>
              <a:ext uri="{FF2B5EF4-FFF2-40B4-BE49-F238E27FC236}">
                <a16:creationId xmlns:a16="http://schemas.microsoft.com/office/drawing/2014/main" id="{5C3A9EAE-77A1-2300-F7A5-4F89392AC0AC}"/>
              </a:ext>
            </a:extLst>
          </p:cNvPr>
          <p:cNvSpPr/>
          <p:nvPr/>
        </p:nvSpPr>
        <p:spPr>
          <a:xfrm>
            <a:off x="5040052" y="2993656"/>
            <a:ext cx="360040"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 gauche 13">
            <a:extLst>
              <a:ext uri="{FF2B5EF4-FFF2-40B4-BE49-F238E27FC236}">
                <a16:creationId xmlns:a16="http://schemas.microsoft.com/office/drawing/2014/main" id="{B3DCC307-CD7B-8F14-FFE2-29A84FE7F3AA}"/>
              </a:ext>
            </a:extLst>
          </p:cNvPr>
          <p:cNvSpPr/>
          <p:nvPr/>
        </p:nvSpPr>
        <p:spPr>
          <a:xfrm>
            <a:off x="3090123" y="3624666"/>
            <a:ext cx="800945" cy="3532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lèche : angle droit 14">
            <a:extLst>
              <a:ext uri="{FF2B5EF4-FFF2-40B4-BE49-F238E27FC236}">
                <a16:creationId xmlns:a16="http://schemas.microsoft.com/office/drawing/2014/main" id="{3B03E0C2-857B-EC75-37D7-05D58F21BFAF}"/>
              </a:ext>
            </a:extLst>
          </p:cNvPr>
          <p:cNvSpPr/>
          <p:nvPr/>
        </p:nvSpPr>
        <p:spPr>
          <a:xfrm rot="5400000">
            <a:off x="1149045" y="4448291"/>
            <a:ext cx="1167623" cy="63772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10043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16639" y="883571"/>
            <a:ext cx="6205688"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a:latin typeface="Garamond" pitchFamily="18" charset="0"/>
              </a:rPr>
              <a:t>Présentation du projet </a:t>
            </a:r>
          </a:p>
        </p:txBody>
      </p:sp>
      <p:grpSp>
        <p:nvGrpSpPr>
          <p:cNvPr id="11" name="Groupe 10"/>
          <p:cNvGrpSpPr>
            <a:grpSpLocks/>
          </p:cNvGrpSpPr>
          <p:nvPr/>
        </p:nvGrpSpPr>
        <p:grpSpPr bwMode="auto">
          <a:xfrm>
            <a:off x="373316" y="2223826"/>
            <a:ext cx="8784976" cy="5484627"/>
            <a:chOff x="2064" y="1008"/>
            <a:chExt cx="722" cy="869"/>
          </a:xfrm>
        </p:grpSpPr>
        <p:sp>
          <p:nvSpPr>
            <p:cNvPr id="12" name="Ellipse 11"/>
            <p:cNvSpPr>
              <a:spLocks noChangeArrowheads="1"/>
            </p:cNvSpPr>
            <p:nvPr/>
          </p:nvSpPr>
          <p:spPr bwMode="gray">
            <a:xfrm>
              <a:off x="2064" y="1008"/>
              <a:ext cx="722" cy="727"/>
            </a:xfrm>
            <a:prstGeom prst="ellipse">
              <a:avLst/>
            </a:prstGeom>
            <a:solidFill>
              <a:srgbClr val="EAEAEA">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grpSp>
          <p:nvGrpSpPr>
            <p:cNvPr id="13" name="Groupe 12"/>
            <p:cNvGrpSpPr>
              <a:grpSpLocks/>
            </p:cNvGrpSpPr>
            <p:nvPr/>
          </p:nvGrpSpPr>
          <p:grpSpPr bwMode="auto">
            <a:xfrm>
              <a:off x="2084" y="1032"/>
              <a:ext cx="675" cy="845"/>
              <a:chOff x="3975" y="1593"/>
              <a:chExt cx="925" cy="1157"/>
            </a:xfrm>
          </p:grpSpPr>
          <p:pic>
            <p:nvPicPr>
              <p:cNvPr id="26" name="Image 25" descr="circuler_1"/>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gray">
              <a:xfrm>
                <a:off x="3975" y="1593"/>
                <a:ext cx="925" cy="935"/>
              </a:xfrm>
              <a:prstGeom prst="rect">
                <a:avLst/>
              </a:prstGeom>
              <a:noFill/>
              <a:extLst>
                <a:ext uri="{909E8E84-426E-40DD-AFC4-6F175D3DCCD1}">
                  <a14:hiddenFill xmlns:a14="http://schemas.microsoft.com/office/drawing/2010/main">
                    <a:solidFill>
                      <a:srgbClr val="FFFFFF"/>
                    </a:solidFill>
                  </a14:hiddenFill>
                </a:ext>
              </a:extLst>
            </p:spPr>
          </p:pic>
          <p:pic>
            <p:nvPicPr>
              <p:cNvPr id="28" name="Image 27" descr="light_shadow1"/>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14285"/>
              <a:stretch>
                <a:fillRect/>
              </a:stretch>
            </p:blipFill>
            <p:spPr bwMode="gray">
              <a:xfrm>
                <a:off x="3984" y="1632"/>
                <a:ext cx="682" cy="585"/>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e 28"/>
              <p:cNvGrpSpPr>
                <a:grpSpLocks/>
              </p:cNvGrpSpPr>
              <p:nvPr/>
            </p:nvGrpSpPr>
            <p:grpSpPr bwMode="auto">
              <a:xfrm rot="-3733502" flipH="1" flipV="1">
                <a:off x="4250" y="2244"/>
                <a:ext cx="820" cy="191"/>
                <a:chOff x="2529" y="1060"/>
                <a:chExt cx="893" cy="236"/>
              </a:xfrm>
            </p:grpSpPr>
            <p:grpSp>
              <p:nvGrpSpPr>
                <p:cNvPr id="30" name="Groupe 29"/>
                <p:cNvGrpSpPr>
                  <a:grpSpLocks/>
                </p:cNvGrpSpPr>
                <p:nvPr/>
              </p:nvGrpSpPr>
              <p:grpSpPr bwMode="auto">
                <a:xfrm>
                  <a:off x="2529" y="1060"/>
                  <a:ext cx="742" cy="186"/>
                  <a:chOff x="1565" y="2568"/>
                  <a:chExt cx="1118" cy="279"/>
                </a:xfrm>
              </p:grpSpPr>
              <p:sp>
                <p:nvSpPr>
                  <p:cNvPr id="36" name="Forme automatique 19"/>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37" name="Forme automatique 20"/>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38" name="Forme automatique 21"/>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39" name="Forme automatique 22"/>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grpSp>
            <p:grpSp>
              <p:nvGrpSpPr>
                <p:cNvPr id="31" name="Groupe 30"/>
                <p:cNvGrpSpPr>
                  <a:grpSpLocks/>
                </p:cNvGrpSpPr>
                <p:nvPr/>
              </p:nvGrpSpPr>
              <p:grpSpPr bwMode="auto">
                <a:xfrm rot="1353540">
                  <a:off x="2680" y="1110"/>
                  <a:ext cx="742" cy="186"/>
                  <a:chOff x="1565" y="2568"/>
                  <a:chExt cx="1118" cy="279"/>
                </a:xfrm>
              </p:grpSpPr>
              <p:sp>
                <p:nvSpPr>
                  <p:cNvPr id="32" name="Forme automatique 24"/>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33" name="Forme automatique 25"/>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34" name="Forme automatique 26"/>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35" name="Forme automatique 27"/>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grpSp>
          </p:grpSp>
        </p:grpSp>
        <p:grpSp>
          <p:nvGrpSpPr>
            <p:cNvPr id="14" name="Groupe 13"/>
            <p:cNvGrpSpPr>
              <a:grpSpLocks/>
            </p:cNvGrpSpPr>
            <p:nvPr/>
          </p:nvGrpSpPr>
          <p:grpSpPr bwMode="auto">
            <a:xfrm rot="-3733502" flipH="1" flipV="1">
              <a:off x="2364" y="1507"/>
              <a:ext cx="527" cy="122"/>
              <a:chOff x="2529" y="1060"/>
              <a:chExt cx="893" cy="236"/>
            </a:xfrm>
          </p:grpSpPr>
          <p:grpSp>
            <p:nvGrpSpPr>
              <p:cNvPr id="16" name="Groupe 15"/>
              <p:cNvGrpSpPr>
                <a:grpSpLocks/>
              </p:cNvGrpSpPr>
              <p:nvPr/>
            </p:nvGrpSpPr>
            <p:grpSpPr bwMode="auto">
              <a:xfrm>
                <a:off x="2529" y="1060"/>
                <a:ext cx="742" cy="186"/>
                <a:chOff x="1565" y="2568"/>
                <a:chExt cx="1118" cy="279"/>
              </a:xfrm>
            </p:grpSpPr>
            <p:sp>
              <p:nvSpPr>
                <p:cNvPr id="22" name="Forme automatique 30"/>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23" name="Forme automatique 31"/>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24" name="Forme automatique 32"/>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25" name="Forme automatique 33"/>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grpSp>
          <p:grpSp>
            <p:nvGrpSpPr>
              <p:cNvPr id="17" name="Groupe 16"/>
              <p:cNvGrpSpPr>
                <a:grpSpLocks/>
              </p:cNvGrpSpPr>
              <p:nvPr/>
            </p:nvGrpSpPr>
            <p:grpSpPr bwMode="auto">
              <a:xfrm rot="1353540">
                <a:off x="2680" y="1110"/>
                <a:ext cx="742" cy="186"/>
                <a:chOff x="1565" y="2568"/>
                <a:chExt cx="1118" cy="279"/>
              </a:xfrm>
            </p:grpSpPr>
            <p:sp>
              <p:nvSpPr>
                <p:cNvPr id="18" name="Forme automatique 35"/>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19" name="Forme automatique 36"/>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20" name="Forme automatique 37"/>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21" name="Forme automatique 38"/>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grpSp>
        </p:grpSp>
      </p:grpSp>
      <p:sp>
        <p:nvSpPr>
          <p:cNvPr id="2" name="ZoneTexte 1"/>
          <p:cNvSpPr txBox="1"/>
          <p:nvPr/>
        </p:nvSpPr>
        <p:spPr>
          <a:xfrm>
            <a:off x="16639" y="1430196"/>
            <a:ext cx="4754068" cy="461665"/>
          </a:xfrm>
          <a:prstGeom prst="rect">
            <a:avLst/>
          </a:prstGeom>
          <a:noFill/>
        </p:spPr>
        <p:txBody>
          <a:bodyPr wrap="square" rtlCol="0">
            <a:spAutoFit/>
          </a:bodyPr>
          <a:lstStyle/>
          <a:p>
            <a:r>
              <a:rPr lang="fr-FR" sz="2400" b="1" dirty="0">
                <a:latin typeface="Bell MT" pitchFamily="18" charset="0"/>
              </a:rPr>
              <a:t>Définition d’un Automate: </a:t>
            </a:r>
          </a:p>
        </p:txBody>
      </p:sp>
      <p:sp>
        <p:nvSpPr>
          <p:cNvPr id="3" name="Espace réservé du numéro de diapositive 2"/>
          <p:cNvSpPr>
            <a:spLocks noGrp="1"/>
          </p:cNvSpPr>
          <p:nvPr>
            <p:ph type="sldNum" sz="quarter" idx="12"/>
          </p:nvPr>
        </p:nvSpPr>
        <p:spPr/>
        <p:txBody>
          <a:bodyPr/>
          <a:lstStyle/>
          <a:p>
            <a:fld id="{C5C38CE2-D36F-4B9B-9204-BBE98EC52859}" type="slidenum">
              <a:rPr lang="fr-FR" smtClean="0"/>
              <a:t>5</a:t>
            </a:fld>
            <a:endParaRPr lang="fr-FR"/>
          </a:p>
        </p:txBody>
      </p:sp>
      <p:sp>
        <p:nvSpPr>
          <p:cNvPr id="40" name="ZoneTexte 39">
            <a:extLst>
              <a:ext uri="{FF2B5EF4-FFF2-40B4-BE49-F238E27FC236}">
                <a16:creationId xmlns:a16="http://schemas.microsoft.com/office/drawing/2014/main" id="{6936F274-E8EA-2BDB-3382-4A932C7A154D}"/>
              </a:ext>
            </a:extLst>
          </p:cNvPr>
          <p:cNvSpPr txBox="1"/>
          <p:nvPr/>
        </p:nvSpPr>
        <p:spPr>
          <a:xfrm>
            <a:off x="1916208" y="2871982"/>
            <a:ext cx="5699193" cy="3170099"/>
          </a:xfrm>
          <a:prstGeom prst="rect">
            <a:avLst/>
          </a:prstGeom>
          <a:noFill/>
        </p:spPr>
        <p:txBody>
          <a:bodyPr wrap="square" rtlCol="0">
            <a:spAutoFit/>
          </a:bodyPr>
          <a:lstStyle/>
          <a:p>
            <a:pPr algn="ctr"/>
            <a:r>
              <a:rPr lang="fr-FR" sz="2000" b="1" dirty="0">
                <a:effectLst/>
                <a:latin typeface="Times New Roman" panose="02020603050405020304" pitchFamily="18" charset="0"/>
                <a:ea typeface="Calibri" panose="020F0502020204030204" pitchFamily="34" charset="0"/>
                <a:cs typeface="Arial" panose="020B0604020202020204" pitchFamily="34" charset="0"/>
              </a:rPr>
              <a:t>Les automates</a:t>
            </a:r>
            <a:r>
              <a:rPr lang="fr-FR" sz="2000" dirty="0">
                <a:effectLst/>
                <a:latin typeface="Times New Roman" panose="02020603050405020304" pitchFamily="18" charset="0"/>
                <a:ea typeface="Calibri" panose="020F0502020204030204" pitchFamily="34" charset="0"/>
                <a:cs typeface="Arial" panose="020B0604020202020204" pitchFamily="34" charset="0"/>
              </a:rPr>
              <a:t>, aussi connus sous le nom de machines à états finis, sont des modèles mathématiques employés pour représenter et analyser des systèmes à états discrets. Ces systèmes sont définis par un ensemble d'états, une fonction de transition qui décrit le passage d'un état à un autre en réponse à des entrées spécifiques, un état initial à partir duquel le système démarre, et un ou plusieurs états finaux ou acceptants qui déterminent si une entrée donnée est acceptée par l'automate.</a:t>
            </a:r>
            <a:endParaRPr lang="fr-FR" sz="2000" dirty="0"/>
          </a:p>
        </p:txBody>
      </p:sp>
      <p:sp>
        <p:nvSpPr>
          <p:cNvPr id="41" name="Rectangle à coins arrondis 7">
            <a:extLst>
              <a:ext uri="{FF2B5EF4-FFF2-40B4-BE49-F238E27FC236}">
                <a16:creationId xmlns:a16="http://schemas.microsoft.com/office/drawing/2014/main" id="{AE84FA9C-8D86-8CF6-0814-E762DDE77136}"/>
              </a:ext>
            </a:extLst>
          </p:cNvPr>
          <p:cNvSpPr/>
          <p:nvPr/>
        </p:nvSpPr>
        <p:spPr>
          <a:xfrm>
            <a:off x="107504" y="44624"/>
            <a:ext cx="2130736" cy="739312"/>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0"/>
                <a:solidFill>
                  <a:schemeClr val="accent1"/>
                </a:solidFill>
                <a:effectLst>
                  <a:outerShdw blurRad="38100" dist="25400" dir="5400000" algn="ctr" rotWithShape="0">
                    <a:srgbClr val="6E747A">
                      <a:alpha val="43000"/>
                    </a:srgbClr>
                  </a:outerShdw>
                </a:effectLst>
                <a:latin typeface="Century" pitchFamily="18" charset="0"/>
                <a:cs typeface="Aharoni" pitchFamily="2" charset="-79"/>
              </a:rPr>
              <a:t>Contexte général </a:t>
            </a:r>
          </a:p>
        </p:txBody>
      </p:sp>
      <p:sp>
        <p:nvSpPr>
          <p:cNvPr id="42" name="Rectangle à coins arrondis 3">
            <a:extLst>
              <a:ext uri="{FF2B5EF4-FFF2-40B4-BE49-F238E27FC236}">
                <a16:creationId xmlns:a16="http://schemas.microsoft.com/office/drawing/2014/main" id="{53EE75FF-E89E-CE2F-3908-8922CACF0D9D}"/>
              </a:ext>
            </a:extLst>
          </p:cNvPr>
          <p:cNvSpPr/>
          <p:nvPr/>
        </p:nvSpPr>
        <p:spPr>
          <a:xfrm>
            <a:off x="2313629" y="57966"/>
            <a:ext cx="2261752" cy="75124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Phase Initiale</a:t>
            </a:r>
          </a:p>
        </p:txBody>
      </p:sp>
      <p:sp>
        <p:nvSpPr>
          <p:cNvPr id="43" name="Rectangle à coins arrondis 5">
            <a:extLst>
              <a:ext uri="{FF2B5EF4-FFF2-40B4-BE49-F238E27FC236}">
                <a16:creationId xmlns:a16="http://schemas.microsoft.com/office/drawing/2014/main" id="{3DC9565B-F366-92AA-4286-E77D5B40DA3B}"/>
              </a:ext>
            </a:extLst>
          </p:cNvPr>
          <p:cNvSpPr/>
          <p:nvPr/>
        </p:nvSpPr>
        <p:spPr>
          <a:xfrm>
            <a:off x="4644008" y="32695"/>
            <a:ext cx="2261752" cy="751241"/>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Techniques de reconnaissances </a:t>
            </a:r>
          </a:p>
        </p:txBody>
      </p:sp>
      <p:sp>
        <p:nvSpPr>
          <p:cNvPr id="44" name="Rectangle à coins arrondis 6">
            <a:extLst>
              <a:ext uri="{FF2B5EF4-FFF2-40B4-BE49-F238E27FC236}">
                <a16:creationId xmlns:a16="http://schemas.microsoft.com/office/drawing/2014/main" id="{23970691-B495-CB14-781E-0AC40689CA38}"/>
              </a:ext>
            </a:extLst>
          </p:cNvPr>
          <p:cNvSpPr/>
          <p:nvPr/>
        </p:nvSpPr>
        <p:spPr>
          <a:xfrm>
            <a:off x="6977768" y="44624"/>
            <a:ext cx="2058728" cy="73931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Phase Application</a:t>
            </a:r>
          </a:p>
        </p:txBody>
      </p:sp>
    </p:spTree>
    <p:extLst>
      <p:ext uri="{BB962C8B-B14F-4D97-AF65-F5344CB8AC3E}">
        <p14:creationId xmlns:p14="http://schemas.microsoft.com/office/powerpoint/2010/main" val="1922209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88968" y="908831"/>
            <a:ext cx="5629624"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a:latin typeface="Garamond" pitchFamily="18" charset="0"/>
              </a:rPr>
              <a:t>Présentation du projet </a:t>
            </a:r>
          </a:p>
        </p:txBody>
      </p:sp>
      <p:sp>
        <p:nvSpPr>
          <p:cNvPr id="3" name="Rectangle 2"/>
          <p:cNvSpPr/>
          <p:nvPr/>
        </p:nvSpPr>
        <p:spPr>
          <a:xfrm>
            <a:off x="575556" y="1618427"/>
            <a:ext cx="7992888" cy="510304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space réservé du numéro de diapositive 11"/>
          <p:cNvSpPr>
            <a:spLocks noGrp="1"/>
          </p:cNvSpPr>
          <p:nvPr>
            <p:ph type="sldNum" sz="quarter" idx="12"/>
          </p:nvPr>
        </p:nvSpPr>
        <p:spPr/>
        <p:txBody>
          <a:bodyPr/>
          <a:lstStyle/>
          <a:p>
            <a:fld id="{C5C38CE2-D36F-4B9B-9204-BBE98EC52859}" type="slidenum">
              <a:rPr lang="fr-FR" smtClean="0"/>
              <a:t>6</a:t>
            </a:fld>
            <a:endParaRPr lang="fr-FR"/>
          </a:p>
        </p:txBody>
      </p:sp>
      <p:sp>
        <p:nvSpPr>
          <p:cNvPr id="13" name="ZoneTexte 12">
            <a:extLst>
              <a:ext uri="{FF2B5EF4-FFF2-40B4-BE49-F238E27FC236}">
                <a16:creationId xmlns:a16="http://schemas.microsoft.com/office/drawing/2014/main" id="{058312F5-7496-1106-FA67-8E6EDDB07E78}"/>
              </a:ext>
            </a:extLst>
          </p:cNvPr>
          <p:cNvSpPr txBox="1"/>
          <p:nvPr/>
        </p:nvSpPr>
        <p:spPr>
          <a:xfrm>
            <a:off x="755576" y="1901348"/>
            <a:ext cx="7776864" cy="1938992"/>
          </a:xfrm>
          <a:prstGeom prst="rect">
            <a:avLst/>
          </a:prstGeom>
          <a:noFill/>
        </p:spPr>
        <p:txBody>
          <a:bodyPr wrap="square" rtlCol="0">
            <a:spAutoFit/>
          </a:bodyPr>
          <a:lstStyle/>
          <a:p>
            <a:r>
              <a:rPr lang="fr-FR" sz="2000" dirty="0"/>
              <a:t>Un automate fini est un </a:t>
            </a:r>
            <a:r>
              <a:rPr lang="fr-FR" sz="2000" dirty="0" err="1"/>
              <a:t>quintuplet</a:t>
            </a:r>
            <a:r>
              <a:rPr lang="fr-FR" sz="2000" dirty="0"/>
              <a:t> </a:t>
            </a:r>
            <a:r>
              <a:rPr lang="fr-FR" sz="2000" b="1" i="1" dirty="0"/>
              <a:t>(A, Q, I, T, E) </a:t>
            </a:r>
            <a:r>
              <a:rPr lang="fr-FR" sz="2000" dirty="0"/>
              <a:t>où :</a:t>
            </a:r>
          </a:p>
          <a:p>
            <a:r>
              <a:rPr lang="fr-FR" sz="2000" dirty="0"/>
              <a:t>    • </a:t>
            </a:r>
            <a:r>
              <a:rPr lang="fr-FR" sz="2000" b="1" dirty="0"/>
              <a:t>A</a:t>
            </a:r>
            <a:r>
              <a:rPr lang="fr-FR" sz="2000" dirty="0"/>
              <a:t> : un alphabet utilisé pour la construction de mots.</a:t>
            </a:r>
          </a:p>
          <a:p>
            <a:r>
              <a:rPr lang="fr-FR" sz="2000" dirty="0"/>
              <a:t>    • </a:t>
            </a:r>
            <a:r>
              <a:rPr lang="fr-FR" sz="2000" b="1" dirty="0"/>
              <a:t>Q</a:t>
            </a:r>
            <a:r>
              <a:rPr lang="fr-FR" sz="2000" dirty="0"/>
              <a:t> : un ensemble fini d’états.</a:t>
            </a:r>
          </a:p>
          <a:p>
            <a:r>
              <a:rPr lang="fr-FR" sz="2000" dirty="0"/>
              <a:t>    • </a:t>
            </a:r>
            <a:r>
              <a:rPr lang="fr-FR" sz="2000" b="1" dirty="0"/>
              <a:t>I</a:t>
            </a:r>
            <a:r>
              <a:rPr lang="fr-FR" sz="2000" dirty="0"/>
              <a:t> : un sous-ensemble de Q formant les états initiaux.</a:t>
            </a:r>
          </a:p>
          <a:p>
            <a:r>
              <a:rPr lang="fr-FR" sz="2000" dirty="0"/>
              <a:t>    • </a:t>
            </a:r>
            <a:r>
              <a:rPr lang="fr-FR" sz="2000" b="1" dirty="0"/>
              <a:t>T</a:t>
            </a:r>
            <a:r>
              <a:rPr lang="fr-FR" sz="2000" dirty="0"/>
              <a:t> : un sous-ensemble de Q formant les états terminaux.</a:t>
            </a:r>
          </a:p>
          <a:p>
            <a:r>
              <a:rPr lang="fr-FR" sz="2000" dirty="0"/>
              <a:t>    • </a:t>
            </a:r>
            <a:r>
              <a:rPr lang="fr-FR" sz="2000" b="1" dirty="0"/>
              <a:t>E</a:t>
            </a:r>
            <a:r>
              <a:rPr lang="fr-FR" sz="2000" dirty="0"/>
              <a:t> : un ensemble de triplets appelés transitions, E ⊆ Q × A × Q.</a:t>
            </a:r>
          </a:p>
        </p:txBody>
      </p:sp>
      <p:sp>
        <p:nvSpPr>
          <p:cNvPr id="15" name="Rectangle à coins arrondis 7">
            <a:extLst>
              <a:ext uri="{FF2B5EF4-FFF2-40B4-BE49-F238E27FC236}">
                <a16:creationId xmlns:a16="http://schemas.microsoft.com/office/drawing/2014/main" id="{B49A9FA4-2F61-0A84-8E30-2D0C58E339D8}"/>
              </a:ext>
            </a:extLst>
          </p:cNvPr>
          <p:cNvSpPr/>
          <p:nvPr/>
        </p:nvSpPr>
        <p:spPr>
          <a:xfrm>
            <a:off x="107504" y="44624"/>
            <a:ext cx="2130736" cy="739312"/>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0"/>
                <a:solidFill>
                  <a:schemeClr val="accent1"/>
                </a:solidFill>
                <a:effectLst>
                  <a:outerShdw blurRad="38100" dist="25400" dir="5400000" algn="ctr" rotWithShape="0">
                    <a:srgbClr val="6E747A">
                      <a:alpha val="43000"/>
                    </a:srgbClr>
                  </a:outerShdw>
                </a:effectLst>
                <a:latin typeface="Century" pitchFamily="18" charset="0"/>
                <a:cs typeface="Aharoni" pitchFamily="2" charset="-79"/>
              </a:rPr>
              <a:t>Contexte général </a:t>
            </a:r>
          </a:p>
        </p:txBody>
      </p:sp>
      <p:cxnSp>
        <p:nvCxnSpPr>
          <p:cNvPr id="4" name="Connecteur droit 3">
            <a:extLst>
              <a:ext uri="{FF2B5EF4-FFF2-40B4-BE49-F238E27FC236}">
                <a16:creationId xmlns:a16="http://schemas.microsoft.com/office/drawing/2014/main" id="{13EE0193-FFD8-4CAC-215A-99FDCDC2CAD9}"/>
              </a:ext>
            </a:extLst>
          </p:cNvPr>
          <p:cNvCxnSpPr/>
          <p:nvPr/>
        </p:nvCxnSpPr>
        <p:spPr>
          <a:xfrm>
            <a:off x="899592" y="4005064"/>
            <a:ext cx="71075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C5026022-6CAB-C25C-3F6E-C671E47A2F56}"/>
              </a:ext>
            </a:extLst>
          </p:cNvPr>
          <p:cNvSpPr txBox="1"/>
          <p:nvPr/>
        </p:nvSpPr>
        <p:spPr>
          <a:xfrm>
            <a:off x="899592" y="4365104"/>
            <a:ext cx="7107540" cy="126188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2000" b="1" u="sng" dirty="0">
                <a:effectLst>
                  <a:outerShdw blurRad="38100" dist="38100" dir="2700000" algn="tl">
                    <a:srgbClr val="000000">
                      <a:alpha val="43137"/>
                    </a:srgbClr>
                  </a:outerShdw>
                </a:effectLst>
              </a:rPr>
              <a:t>Fonction de Transition</a:t>
            </a:r>
          </a:p>
          <a:p>
            <a:pPr algn="ctr"/>
            <a:endParaRPr lang="fr-FR" sz="2000" b="1" dirty="0">
              <a:effectLst>
                <a:outerShdw blurRad="38100" dist="38100" dir="2700000" algn="tl">
                  <a:srgbClr val="000000">
                    <a:alpha val="43137"/>
                  </a:srgbClr>
                </a:outerShdw>
              </a:effectLst>
            </a:endParaRPr>
          </a:p>
          <a:p>
            <a:pPr algn="ctr"/>
            <a:r>
              <a:rPr lang="fr-FR" dirty="0"/>
              <a:t> La fonction de transition δ est définie comme </a:t>
            </a:r>
            <a:r>
              <a:rPr lang="fr-FR" b="1" dirty="0"/>
              <a:t>δ : Q × A → Q</a:t>
            </a:r>
            <a:r>
              <a:rPr lang="fr-FR" dirty="0"/>
              <a:t>, où δ(q, a) donne l’état suivant à partir de l’état q avec l’entrée a.</a:t>
            </a:r>
          </a:p>
        </p:txBody>
      </p:sp>
      <p:sp>
        <p:nvSpPr>
          <p:cNvPr id="6" name="Rectangle à coins arrondis 3">
            <a:extLst>
              <a:ext uri="{FF2B5EF4-FFF2-40B4-BE49-F238E27FC236}">
                <a16:creationId xmlns:a16="http://schemas.microsoft.com/office/drawing/2014/main" id="{712CA3C8-1790-1D5E-E9AA-9263B7943947}"/>
              </a:ext>
            </a:extLst>
          </p:cNvPr>
          <p:cNvSpPr/>
          <p:nvPr/>
        </p:nvSpPr>
        <p:spPr>
          <a:xfrm>
            <a:off x="2310248" y="57044"/>
            <a:ext cx="2261752" cy="75124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Phase Initiale</a:t>
            </a:r>
          </a:p>
        </p:txBody>
      </p:sp>
      <p:sp>
        <p:nvSpPr>
          <p:cNvPr id="8" name="Rectangle à coins arrondis 5">
            <a:extLst>
              <a:ext uri="{FF2B5EF4-FFF2-40B4-BE49-F238E27FC236}">
                <a16:creationId xmlns:a16="http://schemas.microsoft.com/office/drawing/2014/main" id="{DA9B2075-37E1-A9BC-74AA-B6135FE1D49B}"/>
              </a:ext>
            </a:extLst>
          </p:cNvPr>
          <p:cNvSpPr/>
          <p:nvPr/>
        </p:nvSpPr>
        <p:spPr>
          <a:xfrm>
            <a:off x="4653744" y="49968"/>
            <a:ext cx="2261752" cy="751241"/>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Techniques de reconnaissances </a:t>
            </a:r>
          </a:p>
        </p:txBody>
      </p:sp>
      <p:sp>
        <p:nvSpPr>
          <p:cNvPr id="19" name="Rectangle à coins arrondis 6">
            <a:extLst>
              <a:ext uri="{FF2B5EF4-FFF2-40B4-BE49-F238E27FC236}">
                <a16:creationId xmlns:a16="http://schemas.microsoft.com/office/drawing/2014/main" id="{57CBDADC-289E-6A6A-5BA2-5CB2D1EFAD79}"/>
              </a:ext>
            </a:extLst>
          </p:cNvPr>
          <p:cNvSpPr/>
          <p:nvPr/>
        </p:nvSpPr>
        <p:spPr>
          <a:xfrm>
            <a:off x="6977768" y="44624"/>
            <a:ext cx="2058728" cy="73931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Phase Application</a:t>
            </a:r>
          </a:p>
        </p:txBody>
      </p:sp>
    </p:spTree>
    <p:extLst>
      <p:ext uri="{BB962C8B-B14F-4D97-AF65-F5344CB8AC3E}">
        <p14:creationId xmlns:p14="http://schemas.microsoft.com/office/powerpoint/2010/main" val="1440884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7504" y="1746047"/>
            <a:ext cx="8820472" cy="4228382"/>
          </a:xfrm>
        </p:spPr>
        <p:txBody>
          <a:bodyPr>
            <a:normAutofit/>
          </a:bodyPr>
          <a:lstStyle/>
          <a:p>
            <a:pPr marL="0" indent="0" algn="ctr">
              <a:buNone/>
            </a:pPr>
            <a:r>
              <a:rPr lang="fr-FR" sz="2000" dirty="0">
                <a:latin typeface="Arial" panose="020B0604020202020204" pitchFamily="34" charset="0"/>
                <a:cs typeface="Arial" panose="020B0604020202020204" pitchFamily="34" charset="0"/>
              </a:rPr>
              <a:t>Dans le cadre de notre formation en Intelligence Artificielle et Génie Informatique à </a:t>
            </a:r>
            <a:r>
              <a:rPr lang="fr-FR" sz="2000" dirty="0">
                <a:solidFill>
                  <a:srgbClr val="07A4B9"/>
                </a:solidFill>
                <a:latin typeface="Arial" panose="020B0604020202020204" pitchFamily="34" charset="0"/>
                <a:cs typeface="Arial" panose="020B0604020202020204" pitchFamily="34" charset="0"/>
              </a:rPr>
              <a:t>l’ENSAM Casablanca, </a:t>
            </a:r>
            <a:r>
              <a:rPr lang="fr-FR" sz="2000" dirty="0">
                <a:latin typeface="Arial" panose="020B0604020202020204" pitchFamily="34" charset="0"/>
                <a:cs typeface="Arial" panose="020B0604020202020204" pitchFamily="34" charset="0"/>
              </a:rPr>
              <a:t>nous avons entrepris un mini-projet sur les automates. Ce projet vise à appliquer les concepts théoriques des automates à des problèmes pratiques, nous permettant ainsi de développer nos compétences en modélisation et en programmation.</a:t>
            </a:r>
          </a:p>
          <a:p>
            <a:pPr marL="0" indent="0" algn="ctr">
              <a:buNone/>
            </a:pPr>
            <a:endParaRPr lang="fr-FR" sz="2000" dirty="0">
              <a:latin typeface="Arial" panose="020B0604020202020204" pitchFamily="34" charset="0"/>
              <a:cs typeface="Arial" panose="020B0604020202020204" pitchFamily="34" charset="0"/>
            </a:endParaRPr>
          </a:p>
          <a:p>
            <a:pPr marL="0" indent="0" algn="ctr">
              <a:buNone/>
            </a:pPr>
            <a:r>
              <a:rPr lang="fr-FR" sz="2000" dirty="0">
                <a:latin typeface="Arial" panose="020B0604020202020204" pitchFamily="34" charset="0"/>
                <a:cs typeface="Arial" panose="020B0604020202020204" pitchFamily="34" charset="0"/>
              </a:rPr>
              <a:t>Nous avons développé un automate qui peut reconnaitre et interpréter des caractères manuscrits à partir d’images numérisées. L’automate sera conçu pour modéliser les différentes formes et structures des caractères, ainsi les transitions entre ces caractères en fonction des similarités visuelles et des règles de reconnaissance. En utilisant des techniques de traitement d’image et de reconnaissance de formes </a:t>
            </a:r>
            <a:endParaRPr lang="fr-FR"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Rectangle à coins arrondis 7"/>
          <p:cNvSpPr/>
          <p:nvPr/>
        </p:nvSpPr>
        <p:spPr>
          <a:xfrm>
            <a:off x="107504" y="44624"/>
            <a:ext cx="2130736" cy="739312"/>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0"/>
                <a:solidFill>
                  <a:schemeClr val="accent1"/>
                </a:solidFill>
                <a:effectLst>
                  <a:outerShdw blurRad="38100" dist="25400" dir="5400000" algn="ctr" rotWithShape="0">
                    <a:srgbClr val="6E747A">
                      <a:alpha val="43000"/>
                    </a:srgbClr>
                  </a:outerShdw>
                </a:effectLst>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107504" y="856802"/>
            <a:ext cx="6205688"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a:latin typeface="Garamond" pitchFamily="18" charset="0"/>
              </a:rPr>
              <a:t>Objectif</a:t>
            </a:r>
          </a:p>
        </p:txBody>
      </p:sp>
      <p:sp>
        <p:nvSpPr>
          <p:cNvPr id="2" name="Espace réservé du numéro de diapositive 1"/>
          <p:cNvSpPr>
            <a:spLocks noGrp="1"/>
          </p:cNvSpPr>
          <p:nvPr>
            <p:ph type="sldNum" sz="quarter" idx="12"/>
          </p:nvPr>
        </p:nvSpPr>
        <p:spPr/>
        <p:txBody>
          <a:bodyPr/>
          <a:lstStyle/>
          <a:p>
            <a:fld id="{C5C38CE2-D36F-4B9B-9204-BBE98EC52859}" type="slidenum">
              <a:rPr lang="fr-FR" smtClean="0"/>
              <a:t>7</a:t>
            </a:fld>
            <a:endParaRPr lang="fr-FR"/>
          </a:p>
        </p:txBody>
      </p:sp>
      <p:sp>
        <p:nvSpPr>
          <p:cNvPr id="4" name="Rectangle à coins arrondis 3">
            <a:extLst>
              <a:ext uri="{FF2B5EF4-FFF2-40B4-BE49-F238E27FC236}">
                <a16:creationId xmlns:a16="http://schemas.microsoft.com/office/drawing/2014/main" id="{746D8107-8C16-D429-F547-3B254149214F}"/>
              </a:ext>
            </a:extLst>
          </p:cNvPr>
          <p:cNvSpPr/>
          <p:nvPr/>
        </p:nvSpPr>
        <p:spPr>
          <a:xfrm>
            <a:off x="2313629" y="57966"/>
            <a:ext cx="2261752" cy="75124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Phase Initiale</a:t>
            </a:r>
          </a:p>
        </p:txBody>
      </p:sp>
      <p:sp>
        <p:nvSpPr>
          <p:cNvPr id="5" name="Rectangle à coins arrondis 5">
            <a:extLst>
              <a:ext uri="{FF2B5EF4-FFF2-40B4-BE49-F238E27FC236}">
                <a16:creationId xmlns:a16="http://schemas.microsoft.com/office/drawing/2014/main" id="{7ADF0FB0-784A-FEBB-D578-007742FD3837}"/>
              </a:ext>
            </a:extLst>
          </p:cNvPr>
          <p:cNvSpPr/>
          <p:nvPr/>
        </p:nvSpPr>
        <p:spPr>
          <a:xfrm>
            <a:off x="4644008" y="32695"/>
            <a:ext cx="2261752" cy="751241"/>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Techniques de reconnaissances </a:t>
            </a:r>
          </a:p>
        </p:txBody>
      </p:sp>
      <p:sp>
        <p:nvSpPr>
          <p:cNvPr id="6" name="Rectangle à coins arrondis 6">
            <a:extLst>
              <a:ext uri="{FF2B5EF4-FFF2-40B4-BE49-F238E27FC236}">
                <a16:creationId xmlns:a16="http://schemas.microsoft.com/office/drawing/2014/main" id="{8478BDE6-9213-891B-279B-BF3800DC5A91}"/>
              </a:ext>
            </a:extLst>
          </p:cNvPr>
          <p:cNvSpPr/>
          <p:nvPr/>
        </p:nvSpPr>
        <p:spPr>
          <a:xfrm>
            <a:off x="6977768" y="44624"/>
            <a:ext cx="2058728" cy="73931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Phase Application</a:t>
            </a:r>
          </a:p>
        </p:txBody>
      </p:sp>
    </p:spTree>
    <p:extLst>
      <p:ext uri="{BB962C8B-B14F-4D97-AF65-F5344CB8AC3E}">
        <p14:creationId xmlns:p14="http://schemas.microsoft.com/office/powerpoint/2010/main" val="1197716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2522366" y="44624"/>
            <a:ext cx="2049633" cy="751242"/>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n w="0"/>
                <a:solidFill>
                  <a:schemeClr val="accent1"/>
                </a:solidFill>
                <a:effectLst>
                  <a:outerShdw blurRad="38100" dist="25400" dir="5400000" algn="ctr" rotWithShape="0">
                    <a:srgbClr val="6E747A">
                      <a:alpha val="43000"/>
                    </a:srgbClr>
                  </a:outerShdw>
                </a:effectLst>
                <a:latin typeface="Century" pitchFamily="18" charset="0"/>
              </a:rPr>
              <a:t>Phase Initiale</a:t>
            </a:r>
          </a:p>
        </p:txBody>
      </p:sp>
      <p:sp>
        <p:nvSpPr>
          <p:cNvPr id="8" name="Rectangle à coins arrondis 7"/>
          <p:cNvSpPr/>
          <p:nvPr/>
        </p:nvSpPr>
        <p:spPr>
          <a:xfrm>
            <a:off x="107504" y="44623"/>
            <a:ext cx="2304256" cy="818041"/>
          </a:xfrm>
          <a:prstGeom prst="roundRect">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lumMod val="85000"/>
                  </a:schemeClr>
                </a:solidFill>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6350" y="873117"/>
            <a:ext cx="4316217"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a:latin typeface="Garamond" pitchFamily="18" charset="0"/>
              </a:rPr>
              <a:t>Paramètres</a:t>
            </a:r>
          </a:p>
        </p:txBody>
      </p:sp>
      <p:sp>
        <p:nvSpPr>
          <p:cNvPr id="11" name="Espace réservé du numéro de diapositive 10"/>
          <p:cNvSpPr>
            <a:spLocks noGrp="1"/>
          </p:cNvSpPr>
          <p:nvPr>
            <p:ph type="sldNum" sz="quarter" idx="12"/>
          </p:nvPr>
        </p:nvSpPr>
        <p:spPr/>
        <p:txBody>
          <a:bodyPr/>
          <a:lstStyle/>
          <a:p>
            <a:fld id="{C5C38CE2-D36F-4B9B-9204-BBE98EC52859}" type="slidenum">
              <a:rPr lang="fr-FR" smtClean="0"/>
              <a:t>8</a:t>
            </a:fld>
            <a:endParaRPr lang="fr-FR"/>
          </a:p>
        </p:txBody>
      </p:sp>
      <p:sp>
        <p:nvSpPr>
          <p:cNvPr id="3" name="ZoneTexte 2">
            <a:extLst>
              <a:ext uri="{FF2B5EF4-FFF2-40B4-BE49-F238E27FC236}">
                <a16:creationId xmlns:a16="http://schemas.microsoft.com/office/drawing/2014/main" id="{E35E98DD-1DC2-816D-14CD-D0D7223BC87F}"/>
              </a:ext>
            </a:extLst>
          </p:cNvPr>
          <p:cNvSpPr txBox="1"/>
          <p:nvPr/>
        </p:nvSpPr>
        <p:spPr>
          <a:xfrm>
            <a:off x="683568" y="1628800"/>
            <a:ext cx="7342296" cy="1200329"/>
          </a:xfrm>
          <a:prstGeom prst="rect">
            <a:avLst/>
          </a:prstGeom>
          <a:noFill/>
        </p:spPr>
        <p:txBody>
          <a:bodyPr wrap="square" rtlCol="0">
            <a:spAutoFit/>
          </a:bodyPr>
          <a:lstStyle/>
          <a:p>
            <a:r>
              <a:rPr lang="fr-FR" dirty="0">
                <a:latin typeface="Times New Roman" panose="02020603050405020304" pitchFamily="18" charset="0"/>
              </a:rPr>
              <a:t>Durant cette phase initiale  on a défini les classes nécessaires en approche OOP pour structurer notre projet voici les classes:</a:t>
            </a:r>
          </a:p>
          <a:p>
            <a:endParaRPr lang="fr-FR" dirty="0">
              <a:latin typeface="Times New Roman" panose="02020603050405020304" pitchFamily="18" charset="0"/>
            </a:endParaRPr>
          </a:p>
          <a:p>
            <a:endParaRPr lang="fr-FR" dirty="0"/>
          </a:p>
        </p:txBody>
      </p:sp>
      <mc:AlternateContent xmlns:mc="http://schemas.openxmlformats.org/markup-compatibility/2006" xmlns:p14="http://schemas.microsoft.com/office/powerpoint/2010/main">
        <mc:Choice Requires="p14">
          <p:contentPart p14:bwMode="auto" r:id="rId3">
            <p14:nvContentPartPr>
              <p14:cNvPr id="14" name="Encre 13">
                <a:extLst>
                  <a:ext uri="{FF2B5EF4-FFF2-40B4-BE49-F238E27FC236}">
                    <a16:creationId xmlns:a16="http://schemas.microsoft.com/office/drawing/2014/main" id="{96031C30-07B3-4CFA-E627-07ADA78E9156}"/>
                  </a:ext>
                </a:extLst>
              </p14:cNvPr>
              <p14:cNvContentPartPr/>
              <p14:nvPr/>
            </p14:nvContentPartPr>
            <p14:xfrm>
              <a:off x="-1204903" y="1872189"/>
              <a:ext cx="360" cy="360"/>
            </p14:xfrm>
          </p:contentPart>
        </mc:Choice>
        <mc:Fallback xmlns="">
          <p:pic>
            <p:nvPicPr>
              <p:cNvPr id="14" name="Encre 13">
                <a:extLst>
                  <a:ext uri="{FF2B5EF4-FFF2-40B4-BE49-F238E27FC236}">
                    <a16:creationId xmlns:a16="http://schemas.microsoft.com/office/drawing/2014/main" id="{96031C30-07B3-4CFA-E627-07ADA78E9156}"/>
                  </a:ext>
                </a:extLst>
              </p:cNvPr>
              <p:cNvPicPr/>
              <p:nvPr/>
            </p:nvPicPr>
            <p:blipFill>
              <a:blip r:embed="rId5"/>
              <a:stretch>
                <a:fillRect/>
              </a:stretch>
            </p:blipFill>
            <p:spPr>
              <a:xfrm>
                <a:off x="-1222543" y="1854189"/>
                <a:ext cx="36000" cy="36000"/>
              </a:xfrm>
              <a:prstGeom prst="rect">
                <a:avLst/>
              </a:prstGeom>
            </p:spPr>
          </p:pic>
        </mc:Fallback>
      </mc:AlternateContent>
      <p:sp>
        <p:nvSpPr>
          <p:cNvPr id="2" name="Rectangle à coins arrondis 5">
            <a:extLst>
              <a:ext uri="{FF2B5EF4-FFF2-40B4-BE49-F238E27FC236}">
                <a16:creationId xmlns:a16="http://schemas.microsoft.com/office/drawing/2014/main" id="{1EFD7135-2F23-CBCF-8E02-FEDBB833A479}"/>
              </a:ext>
            </a:extLst>
          </p:cNvPr>
          <p:cNvSpPr/>
          <p:nvPr/>
        </p:nvSpPr>
        <p:spPr>
          <a:xfrm>
            <a:off x="4644008" y="32695"/>
            <a:ext cx="2261752" cy="751241"/>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Techniques de reconnaissances </a:t>
            </a:r>
          </a:p>
        </p:txBody>
      </p:sp>
      <p:sp>
        <p:nvSpPr>
          <p:cNvPr id="5" name="Rectangle à coins arrondis 6">
            <a:extLst>
              <a:ext uri="{FF2B5EF4-FFF2-40B4-BE49-F238E27FC236}">
                <a16:creationId xmlns:a16="http://schemas.microsoft.com/office/drawing/2014/main" id="{BE4D42FA-2E72-C56D-D939-481704BDA15A}"/>
              </a:ext>
            </a:extLst>
          </p:cNvPr>
          <p:cNvSpPr/>
          <p:nvPr/>
        </p:nvSpPr>
        <p:spPr>
          <a:xfrm>
            <a:off x="6977768" y="44624"/>
            <a:ext cx="2058728" cy="73931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Phase Application</a:t>
            </a:r>
          </a:p>
        </p:txBody>
      </p:sp>
      <p:sp>
        <p:nvSpPr>
          <p:cNvPr id="12" name="Rectangle 11">
            <a:extLst>
              <a:ext uri="{FF2B5EF4-FFF2-40B4-BE49-F238E27FC236}">
                <a16:creationId xmlns:a16="http://schemas.microsoft.com/office/drawing/2014/main" id="{7D8CE943-4C57-9B0C-FBED-085541809B27}"/>
              </a:ext>
            </a:extLst>
          </p:cNvPr>
          <p:cNvSpPr/>
          <p:nvPr/>
        </p:nvSpPr>
        <p:spPr>
          <a:xfrm>
            <a:off x="1619672" y="2564905"/>
            <a:ext cx="5544616" cy="3096344"/>
          </a:xfrm>
          <a:prstGeom prst="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endParaRPr lang="fr-FR" dirty="0">
              <a:ln w="0"/>
              <a:solidFill>
                <a:schemeClr val="tx1"/>
              </a:solidFill>
              <a:effectLst>
                <a:outerShdw blurRad="38100" dist="19050" dir="2700000" algn="tl" rotWithShape="0">
                  <a:schemeClr val="dk1">
                    <a:alpha val="40000"/>
                  </a:schemeClr>
                </a:outerShdw>
              </a:effectLst>
            </a:endParaRPr>
          </a:p>
        </p:txBody>
      </p:sp>
      <p:sp>
        <p:nvSpPr>
          <p:cNvPr id="15" name="Ellipse 14">
            <a:extLst>
              <a:ext uri="{FF2B5EF4-FFF2-40B4-BE49-F238E27FC236}">
                <a16:creationId xmlns:a16="http://schemas.microsoft.com/office/drawing/2014/main" id="{E1E64758-A3BE-8244-EFE4-DA44BF4FE0D4}"/>
              </a:ext>
            </a:extLst>
          </p:cNvPr>
          <p:cNvSpPr/>
          <p:nvPr/>
        </p:nvSpPr>
        <p:spPr>
          <a:xfrm>
            <a:off x="2797288" y="2764738"/>
            <a:ext cx="3050558" cy="525660"/>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ln w="0"/>
                <a:solidFill>
                  <a:schemeClr val="tx1"/>
                </a:solidFill>
                <a:effectLst>
                  <a:outerShdw blurRad="38100" dist="19050" dir="2700000" algn="tl" rotWithShape="0">
                    <a:schemeClr val="dk1">
                      <a:alpha val="40000"/>
                    </a:schemeClr>
                  </a:outerShdw>
                </a:effectLst>
              </a:rPr>
              <a:t>Phase Initiale</a:t>
            </a:r>
          </a:p>
        </p:txBody>
      </p:sp>
      <p:sp>
        <p:nvSpPr>
          <p:cNvPr id="16" name="ZoneTexte 15">
            <a:extLst>
              <a:ext uri="{FF2B5EF4-FFF2-40B4-BE49-F238E27FC236}">
                <a16:creationId xmlns:a16="http://schemas.microsoft.com/office/drawing/2014/main" id="{4F46FD26-DB7F-C5FD-7454-2CC2BC3629CC}"/>
              </a:ext>
            </a:extLst>
          </p:cNvPr>
          <p:cNvSpPr txBox="1"/>
          <p:nvPr/>
        </p:nvSpPr>
        <p:spPr>
          <a:xfrm>
            <a:off x="1816574" y="3722669"/>
            <a:ext cx="172567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dirty="0"/>
              <a:t>Alphabet</a:t>
            </a:r>
          </a:p>
        </p:txBody>
      </p:sp>
      <p:sp>
        <p:nvSpPr>
          <p:cNvPr id="17" name="ZoneTexte 16">
            <a:extLst>
              <a:ext uri="{FF2B5EF4-FFF2-40B4-BE49-F238E27FC236}">
                <a16:creationId xmlns:a16="http://schemas.microsoft.com/office/drawing/2014/main" id="{4AF6DB42-B351-6BBA-FD31-F3C3BDC65F5E}"/>
              </a:ext>
            </a:extLst>
          </p:cNvPr>
          <p:cNvSpPr txBox="1"/>
          <p:nvPr/>
        </p:nvSpPr>
        <p:spPr>
          <a:xfrm>
            <a:off x="4819475" y="3741530"/>
            <a:ext cx="172567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dirty="0"/>
              <a:t>Etat</a:t>
            </a:r>
          </a:p>
        </p:txBody>
      </p:sp>
      <p:sp>
        <p:nvSpPr>
          <p:cNvPr id="18" name="ZoneTexte 17">
            <a:extLst>
              <a:ext uri="{FF2B5EF4-FFF2-40B4-BE49-F238E27FC236}">
                <a16:creationId xmlns:a16="http://schemas.microsoft.com/office/drawing/2014/main" id="{49DB1046-B5E6-C027-24E8-EA0CF28B8F93}"/>
              </a:ext>
            </a:extLst>
          </p:cNvPr>
          <p:cNvSpPr txBox="1"/>
          <p:nvPr/>
        </p:nvSpPr>
        <p:spPr>
          <a:xfrm>
            <a:off x="1828902" y="4881510"/>
            <a:ext cx="172567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dirty="0"/>
              <a:t>Transition</a:t>
            </a:r>
          </a:p>
        </p:txBody>
      </p:sp>
      <p:sp>
        <p:nvSpPr>
          <p:cNvPr id="19" name="ZoneTexte 18">
            <a:extLst>
              <a:ext uri="{FF2B5EF4-FFF2-40B4-BE49-F238E27FC236}">
                <a16:creationId xmlns:a16="http://schemas.microsoft.com/office/drawing/2014/main" id="{948799AB-8EDE-BBEA-BD64-A0D2812DC5AC}"/>
              </a:ext>
            </a:extLst>
          </p:cNvPr>
          <p:cNvSpPr txBox="1"/>
          <p:nvPr/>
        </p:nvSpPr>
        <p:spPr>
          <a:xfrm>
            <a:off x="4827528" y="4878883"/>
            <a:ext cx="172567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dirty="0"/>
              <a:t>Automate</a:t>
            </a:r>
          </a:p>
        </p:txBody>
      </p:sp>
    </p:spTree>
    <p:extLst>
      <p:ext uri="{BB962C8B-B14F-4D97-AF65-F5344CB8AC3E}">
        <p14:creationId xmlns:p14="http://schemas.microsoft.com/office/powerpoint/2010/main" val="685512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2522366" y="44624"/>
            <a:ext cx="2049633" cy="751242"/>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n w="0"/>
                <a:solidFill>
                  <a:schemeClr val="accent1"/>
                </a:solidFill>
                <a:effectLst>
                  <a:outerShdw blurRad="38100" dist="25400" dir="5400000" algn="ctr" rotWithShape="0">
                    <a:srgbClr val="6E747A">
                      <a:alpha val="43000"/>
                    </a:srgbClr>
                  </a:outerShdw>
                </a:effectLst>
                <a:latin typeface="Century" pitchFamily="18" charset="0"/>
              </a:rPr>
              <a:t>Phase Initiale</a:t>
            </a:r>
          </a:p>
        </p:txBody>
      </p:sp>
      <p:sp>
        <p:nvSpPr>
          <p:cNvPr id="8" name="Rectangle à coins arrondis 7"/>
          <p:cNvSpPr/>
          <p:nvPr/>
        </p:nvSpPr>
        <p:spPr>
          <a:xfrm>
            <a:off x="76431" y="31966"/>
            <a:ext cx="2304256" cy="818041"/>
          </a:xfrm>
          <a:prstGeom prst="roundRect">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lumMod val="85000"/>
                  </a:schemeClr>
                </a:solidFill>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6350" y="873117"/>
            <a:ext cx="4316217"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a:latin typeface="Garamond" pitchFamily="18" charset="0"/>
              </a:rPr>
              <a:t>Alphabet</a:t>
            </a:r>
          </a:p>
        </p:txBody>
      </p:sp>
      <p:sp>
        <p:nvSpPr>
          <p:cNvPr id="11" name="Espace réservé du numéro de diapositive 10"/>
          <p:cNvSpPr>
            <a:spLocks noGrp="1"/>
          </p:cNvSpPr>
          <p:nvPr>
            <p:ph type="sldNum" sz="quarter" idx="12"/>
          </p:nvPr>
        </p:nvSpPr>
        <p:spPr/>
        <p:txBody>
          <a:bodyPr/>
          <a:lstStyle/>
          <a:p>
            <a:fld id="{C5C38CE2-D36F-4B9B-9204-BBE98EC52859}" type="slidenum">
              <a:rPr lang="fr-FR" smtClean="0"/>
              <a:t>9</a:t>
            </a:fld>
            <a:endParaRPr lang="fr-FR"/>
          </a:p>
        </p:txBody>
      </p:sp>
      <p:sp>
        <p:nvSpPr>
          <p:cNvPr id="5" name="Rectangle à coins arrondis 5">
            <a:extLst>
              <a:ext uri="{FF2B5EF4-FFF2-40B4-BE49-F238E27FC236}">
                <a16:creationId xmlns:a16="http://schemas.microsoft.com/office/drawing/2014/main" id="{ED86D59F-AC69-2BFA-6395-BD0540A75CBF}"/>
              </a:ext>
            </a:extLst>
          </p:cNvPr>
          <p:cNvSpPr/>
          <p:nvPr/>
        </p:nvSpPr>
        <p:spPr>
          <a:xfrm>
            <a:off x="4644008" y="32695"/>
            <a:ext cx="2261752" cy="751241"/>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Techniques de reconnaissances </a:t>
            </a:r>
          </a:p>
        </p:txBody>
      </p:sp>
      <p:sp>
        <p:nvSpPr>
          <p:cNvPr id="12" name="Rectangle à coins arrondis 6">
            <a:extLst>
              <a:ext uri="{FF2B5EF4-FFF2-40B4-BE49-F238E27FC236}">
                <a16:creationId xmlns:a16="http://schemas.microsoft.com/office/drawing/2014/main" id="{AB58C081-DD25-FACB-B275-DE33A535708D}"/>
              </a:ext>
            </a:extLst>
          </p:cNvPr>
          <p:cNvSpPr/>
          <p:nvPr/>
        </p:nvSpPr>
        <p:spPr>
          <a:xfrm>
            <a:off x="6977768" y="44624"/>
            <a:ext cx="2058728" cy="739312"/>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Phase Application</a:t>
            </a:r>
          </a:p>
        </p:txBody>
      </p:sp>
      <p:pic>
        <p:nvPicPr>
          <p:cNvPr id="14" name="Image 13">
            <a:extLst>
              <a:ext uri="{FF2B5EF4-FFF2-40B4-BE49-F238E27FC236}">
                <a16:creationId xmlns:a16="http://schemas.microsoft.com/office/drawing/2014/main" id="{0F21F9C1-BE88-6466-008C-9A8166B050EF}"/>
              </a:ext>
            </a:extLst>
          </p:cNvPr>
          <p:cNvPicPr>
            <a:picLocks noChangeAspect="1"/>
          </p:cNvPicPr>
          <p:nvPr/>
        </p:nvPicPr>
        <p:blipFill>
          <a:blip r:embed="rId3"/>
          <a:stretch>
            <a:fillRect/>
          </a:stretch>
        </p:blipFill>
        <p:spPr>
          <a:xfrm>
            <a:off x="4568386" y="1691603"/>
            <a:ext cx="4453210" cy="4661547"/>
          </a:xfrm>
          <a:prstGeom prst="rect">
            <a:avLst/>
          </a:prstGeom>
          <a:ln>
            <a:noFill/>
          </a:ln>
          <a:effectLst>
            <a:outerShdw blurRad="292100" dist="139700" dir="2700000" algn="tl" rotWithShape="0">
              <a:srgbClr val="333333">
                <a:alpha val="65000"/>
              </a:srgbClr>
            </a:outerShdw>
          </a:effectLst>
        </p:spPr>
      </p:pic>
      <p:sp>
        <p:nvSpPr>
          <p:cNvPr id="16" name="Rectangle 1">
            <a:extLst>
              <a:ext uri="{FF2B5EF4-FFF2-40B4-BE49-F238E27FC236}">
                <a16:creationId xmlns:a16="http://schemas.microsoft.com/office/drawing/2014/main" id="{6B7E7F67-ECC6-C56E-B5C1-95A9CBD356BA}"/>
              </a:ext>
            </a:extLst>
          </p:cNvPr>
          <p:cNvSpPr>
            <a:spLocks noChangeArrowheads="1"/>
          </p:cNvSpPr>
          <p:nvPr/>
        </p:nvSpPr>
        <p:spPr bwMode="auto">
          <a:xfrm>
            <a:off x="0" y="-184666"/>
            <a:ext cx="2744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FR" sz="800" b="0" i="0" u="none" strike="noStrike" cap="none" normalizeH="0" baseline="0" dirty="0">
                <a:ln>
                  <a:noFill/>
                </a:ln>
                <a:solidFill>
                  <a:schemeClr val="tx1"/>
                </a:solidFill>
                <a:effectLst/>
              </a:rPr>
              <a:t>.</a:t>
            </a:r>
            <a:r>
              <a:rPr kumimoji="0" lang="fr-FR" altLang="fr-FR" sz="1800" b="0" i="0" u="none" strike="noStrike" cap="none" normalizeH="0" baseline="0" dirty="0">
                <a:ln>
                  <a:noFill/>
                </a:ln>
                <a:solidFill>
                  <a:schemeClr val="tx1"/>
                </a:solidFill>
                <a:effectLst/>
                <a:latin typeface="Arial" panose="020B0604020202020204" pitchFamily="34" charset="0"/>
              </a:rPr>
              <a:t> </a:t>
            </a:r>
          </a:p>
        </p:txBody>
      </p:sp>
      <p:sp>
        <p:nvSpPr>
          <p:cNvPr id="17" name="ZoneTexte 16">
            <a:extLst>
              <a:ext uri="{FF2B5EF4-FFF2-40B4-BE49-F238E27FC236}">
                <a16:creationId xmlns:a16="http://schemas.microsoft.com/office/drawing/2014/main" id="{4BDB4B68-D5D0-1928-32B1-4F8680B45587}"/>
              </a:ext>
            </a:extLst>
          </p:cNvPr>
          <p:cNvSpPr txBox="1"/>
          <p:nvPr/>
        </p:nvSpPr>
        <p:spPr>
          <a:xfrm>
            <a:off x="276151" y="1484317"/>
            <a:ext cx="4209071" cy="507831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1" i="0" u="none" strike="noStrike" cap="none" normalizeH="0" baseline="0" dirty="0">
                <a:ln>
                  <a:noFill/>
                </a:ln>
                <a:solidFill>
                  <a:schemeClr val="tx1"/>
                </a:solidFill>
                <a:effectLst/>
                <a:latin typeface="Arial Unicode MS"/>
              </a:rPr>
              <a:t>__init__(self, symboles)</a:t>
            </a:r>
            <a:r>
              <a:rPr kumimoji="0" lang="fr-FR" altLang="fr-FR" b="1"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rPr>
              <a:t>: Le constructeur de la classe. Initialise l'objet </a:t>
            </a:r>
            <a:r>
              <a:rPr kumimoji="0" lang="fr-FR" altLang="fr-FR" b="0" i="0" u="none" strike="noStrike" cap="none" normalizeH="0" baseline="0" dirty="0">
                <a:ln>
                  <a:noFill/>
                </a:ln>
                <a:solidFill>
                  <a:schemeClr val="tx1"/>
                </a:solidFill>
                <a:effectLst/>
                <a:latin typeface="Arial Unicode MS"/>
              </a:rPr>
              <a:t>Alphabet</a:t>
            </a:r>
            <a:r>
              <a:rPr kumimoji="0" lang="fr-FR" altLang="fr-FR" b="0" i="0" u="none" strike="noStrike" cap="none" normalizeH="0" baseline="0" dirty="0">
                <a:ln>
                  <a:noFill/>
                </a:ln>
                <a:solidFill>
                  <a:schemeClr val="tx1"/>
                </a:solidFill>
                <a:effectLst/>
              </a:rPr>
              <a:t> avec un ensemble de symboles fourni en argument.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1" i="0" u="none" strike="noStrike" cap="none" normalizeH="0" baseline="0" dirty="0">
                <a:ln>
                  <a:noFill/>
                </a:ln>
                <a:solidFill>
                  <a:schemeClr val="tx1"/>
                </a:solidFill>
                <a:effectLst/>
                <a:latin typeface="Arial Unicode MS"/>
              </a:rPr>
              <a:t>__</a:t>
            </a:r>
            <a:r>
              <a:rPr kumimoji="0" lang="fr-FR" altLang="fr-FR" b="1" i="0" u="none" strike="noStrike" cap="none" normalizeH="0" baseline="0" dirty="0" err="1">
                <a:ln>
                  <a:noFill/>
                </a:ln>
                <a:solidFill>
                  <a:schemeClr val="tx1"/>
                </a:solidFill>
                <a:effectLst/>
                <a:latin typeface="Arial Unicode MS"/>
              </a:rPr>
              <a:t>repr</a:t>
            </a:r>
            <a:r>
              <a:rPr kumimoji="0" lang="fr-FR" altLang="fr-FR" b="1" i="0" u="none" strike="noStrike" cap="none" normalizeH="0" baseline="0" dirty="0">
                <a:ln>
                  <a:noFill/>
                </a:ln>
                <a:solidFill>
                  <a:schemeClr val="tx1"/>
                </a:solidFill>
                <a:effectLst/>
                <a:latin typeface="Arial Unicode MS"/>
              </a:rPr>
              <a:t>__(self)</a:t>
            </a:r>
            <a:r>
              <a:rPr kumimoji="0" lang="fr-FR" altLang="fr-FR" b="1"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rPr>
              <a:t>: Méthode spéciale qui retourne une représentation sous forme de chaîne de caractères de l'ensemble de symboles.</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1" i="0" u="none" strike="noStrike" cap="none" normalizeH="0" baseline="0" dirty="0" err="1">
                <a:ln>
                  <a:noFill/>
                </a:ln>
                <a:solidFill>
                  <a:schemeClr val="tx1"/>
                </a:solidFill>
                <a:effectLst/>
                <a:latin typeface="Arial Unicode MS"/>
              </a:rPr>
              <a:t>ajouter_symbole</a:t>
            </a:r>
            <a:r>
              <a:rPr kumimoji="0" lang="fr-FR" altLang="fr-FR" b="1" i="0" u="none" strike="noStrike" cap="none" normalizeH="0" baseline="0" dirty="0">
                <a:ln>
                  <a:noFill/>
                </a:ln>
                <a:solidFill>
                  <a:schemeClr val="tx1"/>
                </a:solidFill>
                <a:effectLst/>
                <a:latin typeface="Arial Unicode MS"/>
              </a:rPr>
              <a:t>(self, symbole)</a:t>
            </a:r>
            <a:r>
              <a:rPr kumimoji="0" lang="fr-FR" altLang="fr-FR" b="1"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rPr>
              <a:t>: Ajoute un symbole à l'alphabet.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1" i="0" u="none" strike="noStrike" cap="none" normalizeH="0" baseline="0" dirty="0" err="1">
                <a:ln>
                  <a:noFill/>
                </a:ln>
                <a:solidFill>
                  <a:schemeClr val="tx1"/>
                </a:solidFill>
                <a:effectLst/>
                <a:latin typeface="Arial Unicode MS"/>
              </a:rPr>
              <a:t>supprimer_symbole</a:t>
            </a:r>
            <a:r>
              <a:rPr kumimoji="0" lang="fr-FR" altLang="fr-FR" b="1" i="0" u="none" strike="noStrike" cap="none" normalizeH="0" baseline="0" dirty="0">
                <a:ln>
                  <a:noFill/>
                </a:ln>
                <a:solidFill>
                  <a:schemeClr val="tx1"/>
                </a:solidFill>
                <a:effectLst/>
                <a:latin typeface="Arial Unicode MS"/>
              </a:rPr>
              <a:t>(self, symbole)</a:t>
            </a:r>
            <a:r>
              <a:rPr kumimoji="0" lang="fr-FR" altLang="fr-FR" b="1"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rPr>
              <a:t>: Supprime un symbole de l'alphabet.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1" i="0" u="none" strike="noStrike" cap="none" normalizeH="0" baseline="0" dirty="0" err="1">
                <a:ln>
                  <a:noFill/>
                </a:ln>
                <a:solidFill>
                  <a:schemeClr val="tx1"/>
                </a:solidFill>
                <a:effectLst/>
                <a:latin typeface="Arial Unicode MS"/>
              </a:rPr>
              <a:t>get_symboles</a:t>
            </a:r>
            <a:r>
              <a:rPr kumimoji="0" lang="fr-FR" altLang="fr-FR" b="1" i="0" u="none" strike="noStrike" cap="none" normalizeH="0" baseline="0" dirty="0">
                <a:ln>
                  <a:noFill/>
                </a:ln>
                <a:solidFill>
                  <a:schemeClr val="tx1"/>
                </a:solidFill>
                <a:effectLst/>
                <a:latin typeface="Arial Unicode MS"/>
              </a:rPr>
              <a:t>(self)</a:t>
            </a:r>
            <a:r>
              <a:rPr kumimoji="0" lang="fr-FR" altLang="fr-FR" b="1"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rPr>
              <a:t>: Retourne l'ensemble de symboles de l'alphabet.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1" i="0" u="none" strike="noStrike" cap="none" normalizeH="0" baseline="0" dirty="0" err="1">
                <a:ln>
                  <a:noFill/>
                </a:ln>
                <a:solidFill>
                  <a:schemeClr val="tx1"/>
                </a:solidFill>
                <a:effectLst/>
                <a:latin typeface="Arial Unicode MS"/>
              </a:rPr>
              <a:t>set_symboles</a:t>
            </a:r>
            <a:r>
              <a:rPr kumimoji="0" lang="fr-FR" altLang="fr-FR" b="1" i="0" u="none" strike="noStrike" cap="none" normalizeH="0" baseline="0" dirty="0">
                <a:ln>
                  <a:noFill/>
                </a:ln>
                <a:solidFill>
                  <a:schemeClr val="tx1"/>
                </a:solidFill>
                <a:effectLst/>
                <a:latin typeface="Arial Unicode MS"/>
              </a:rPr>
              <a:t>(self, symboles)</a:t>
            </a:r>
            <a:r>
              <a:rPr kumimoji="0" lang="fr-FR" altLang="fr-FR" b="1"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rPr>
              <a:t>: Remplace l'ensemble de symboles actuel par un nouvel ensemble fourni en argument</a:t>
            </a:r>
            <a:endParaRPr lang="fr-FR" dirty="0"/>
          </a:p>
        </p:txBody>
      </p:sp>
    </p:spTree>
    <p:extLst>
      <p:ext uri="{BB962C8B-B14F-4D97-AF65-F5344CB8AC3E}">
        <p14:creationId xmlns:p14="http://schemas.microsoft.com/office/powerpoint/2010/main" val="324563982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PETEX-Mini-Projet</Template>
  <TotalTime>1802</TotalTime>
  <Words>5162</Words>
  <Application>Microsoft Office PowerPoint</Application>
  <PresentationFormat>Affichage à l'écran (4:3)</PresentationFormat>
  <Paragraphs>598</Paragraphs>
  <Slides>45</Slides>
  <Notes>27</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45</vt:i4>
      </vt:variant>
    </vt:vector>
  </HeadingPairs>
  <TitlesOfParts>
    <vt:vector size="60" baseType="lpstr">
      <vt:lpstr>Arial</vt:lpstr>
      <vt:lpstr>Arial Unicode MS</vt:lpstr>
      <vt:lpstr>Bell MT</vt:lpstr>
      <vt:lpstr>Calibri</vt:lpstr>
      <vt:lpstr>Cambria Math</vt:lpstr>
      <vt:lpstr>Century</vt:lpstr>
      <vt:lpstr>Comic Sans MS</vt:lpstr>
      <vt:lpstr>Courier New</vt:lpstr>
      <vt:lpstr>Garamond</vt:lpstr>
      <vt:lpstr>Georgia</vt:lpstr>
      <vt:lpstr>Lato</vt:lpstr>
      <vt:lpstr>Monotype Sorts</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YASSINE ACHKHITY</dc:creator>
  <cp:lastModifiedBy>YASSINE ACHKHITY</cp:lastModifiedBy>
  <cp:revision>6</cp:revision>
  <dcterms:created xsi:type="dcterms:W3CDTF">2024-06-02T08:15:07Z</dcterms:created>
  <dcterms:modified xsi:type="dcterms:W3CDTF">2024-06-14T08:20:36Z</dcterms:modified>
</cp:coreProperties>
</file>