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972c3af7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f972c3af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f972c3af7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f972c3af7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972c3af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972c3af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70200" y="214325"/>
            <a:ext cx="4201800" cy="220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fr" sz="2740"/>
              <a:t>Checkpoint 1:</a:t>
            </a:r>
            <a:endParaRPr sz="2740"/>
          </a:p>
          <a:p>
            <a:pPr indent="0" lvl="0" marL="0" rtl="0" algn="l">
              <a:spcBef>
                <a:spcPts val="0"/>
              </a:spcBef>
              <a:spcAft>
                <a:spcPts val="0"/>
              </a:spcAft>
              <a:buSzPts val="990"/>
              <a:buNone/>
            </a:pPr>
            <a:r>
              <a:rPr lang="fr" sz="2740"/>
              <a:t>Web fundamentals project</a:t>
            </a:r>
            <a:endParaRPr sz="2740"/>
          </a:p>
        </p:txBody>
      </p:sp>
      <p:sp>
        <p:nvSpPr>
          <p:cNvPr id="278" name="Google Shape;278;p13"/>
          <p:cNvSpPr txBox="1"/>
          <p:nvPr>
            <p:ph idx="1" type="subTitle"/>
          </p:nvPr>
        </p:nvSpPr>
        <p:spPr>
          <a:xfrm>
            <a:off x="824000" y="2207425"/>
            <a:ext cx="4051500" cy="20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Directed  by : Aissaoui yassine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24325" y="107150"/>
            <a:ext cx="5298000" cy="122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3400"/>
              <a:t>How does web the work?</a:t>
            </a:r>
            <a:endParaRPr sz="100"/>
          </a:p>
        </p:txBody>
      </p:sp>
      <p:sp>
        <p:nvSpPr>
          <p:cNvPr id="284" name="Google Shape;284;p14"/>
          <p:cNvSpPr txBox="1"/>
          <p:nvPr>
            <p:ph idx="1" type="body"/>
          </p:nvPr>
        </p:nvSpPr>
        <p:spPr>
          <a:xfrm>
            <a:off x="289325" y="1217300"/>
            <a:ext cx="3739500" cy="3861900"/>
          </a:xfrm>
          <a:prstGeom prst="rect">
            <a:avLst/>
          </a:prstGeom>
          <a:solidFill>
            <a:srgbClr val="0F0F19"/>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9600"/>
              <a:t>the The Web (World Wide Web)</a:t>
            </a:r>
            <a:endParaRPr sz="9600"/>
          </a:p>
          <a:p>
            <a:pPr indent="0" lvl="0" marL="0" rtl="0" algn="l">
              <a:spcBef>
                <a:spcPts val="1200"/>
              </a:spcBef>
              <a:spcAft>
                <a:spcPts val="0"/>
              </a:spcAft>
              <a:buNone/>
            </a:pPr>
            <a:r>
              <a:rPr lang="fr" sz="4800"/>
              <a:t>The World Wide Web, or simply the web, is a way of accessing information through the medium of the Internet. It is an information-sharing model that is built on top of the Internet. The web uses the HTTP protocol, one of the languages spoken over the Internet, to transmit data.</a:t>
            </a:r>
            <a:endParaRPr sz="4800"/>
          </a:p>
          <a:p>
            <a:pPr indent="0" lvl="0" marL="0" rtl="0" algn="l">
              <a:spcBef>
                <a:spcPts val="1200"/>
              </a:spcBef>
              <a:spcAft>
                <a:spcPts val="0"/>
              </a:spcAft>
              <a:buNone/>
            </a:pPr>
            <a:r>
              <a:rPr lang="fr" sz="4800"/>
              <a:t>Web services that use HTTP allow applications to communicate, exchange business logic and use the web to share information. The web also utilizes browsers such as Google Chrome, Internet Explorer or Firefox, to access Web documents called web pages that are linked to each other via hyperlinks.</a:t>
            </a:r>
            <a:endParaRPr sz="4800"/>
          </a:p>
          <a:p>
            <a:pPr indent="0" lvl="0" marL="0" rtl="0" algn="l">
              <a:spcBef>
                <a:spcPts val="1200"/>
              </a:spcBef>
              <a:spcAft>
                <a:spcPts val="0"/>
              </a:spcAft>
              <a:buNone/>
            </a:pPr>
            <a:r>
              <a:rPr lang="fr" sz="4800"/>
              <a:t>Web documents also contain graphics, sounds, text and video</a:t>
            </a:r>
            <a:r>
              <a:rPr lang="fr"/>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4181225" y="1481150"/>
            <a:ext cx="4348425" cy="234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88625" y="107150"/>
            <a:ext cx="6058800" cy="11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2900"/>
              <a:t>What do you need to be a web developer?</a:t>
            </a:r>
            <a:endParaRPr sz="2900"/>
          </a:p>
        </p:txBody>
      </p:sp>
      <p:sp>
        <p:nvSpPr>
          <p:cNvPr id="291" name="Google Shape;291;p15"/>
          <p:cNvSpPr txBox="1"/>
          <p:nvPr>
            <p:ph idx="1" type="body"/>
          </p:nvPr>
        </p:nvSpPr>
        <p:spPr>
          <a:xfrm>
            <a:off x="199175" y="1093000"/>
            <a:ext cx="6283800" cy="3214800"/>
          </a:xfrm>
          <a:prstGeom prst="rect">
            <a:avLst/>
          </a:prstGeom>
          <a:solidFill>
            <a:srgbClr val="0F0F19"/>
          </a:solidFill>
        </p:spPr>
        <p:txBody>
          <a:bodyPr anchorCtr="0" anchor="t" bIns="91425" lIns="91425" spcFirstLastPara="1" rIns="91425" wrap="square" tIns="91425">
            <a:normAutofit/>
          </a:bodyPr>
          <a:lstStyle/>
          <a:p>
            <a:pPr indent="0" lvl="0" marL="0" rtl="0" algn="ctr">
              <a:spcBef>
                <a:spcPts val="0"/>
              </a:spcBef>
              <a:spcAft>
                <a:spcPts val="0"/>
              </a:spcAft>
              <a:buNone/>
            </a:pPr>
            <a:r>
              <a:t/>
            </a:r>
            <a:endParaRPr sz="1600"/>
          </a:p>
          <a:p>
            <a:pPr indent="0" lvl="0" marL="0" rtl="0" algn="ctr">
              <a:spcBef>
                <a:spcPts val="1200"/>
              </a:spcBef>
              <a:spcAft>
                <a:spcPts val="0"/>
              </a:spcAft>
              <a:buNone/>
            </a:pPr>
            <a:r>
              <a:rPr lang="fr" sz="1600"/>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endParaRPr sz="1600"/>
          </a:p>
          <a:p>
            <a:pPr indent="0" lvl="0" marL="0" rtl="0" algn="ctr">
              <a:spcBef>
                <a:spcPts val="1200"/>
              </a:spcBef>
              <a:spcAft>
                <a:spcPts val="1200"/>
              </a:spcAft>
              <a:buNone/>
            </a:pPr>
            <a:r>
              <a:rPr lang="fr" sz="1600"/>
              <a:t>A developer must have an analytical mind and a certain rigor in order to clearly organize your code, spot an error, structure or reason.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249325" y="-577450"/>
            <a:ext cx="6112200" cy="23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3000"/>
              <a:t>What is the role of a web developer?</a:t>
            </a:r>
            <a:endParaRPr sz="100"/>
          </a:p>
        </p:txBody>
      </p:sp>
      <p:sp>
        <p:nvSpPr>
          <p:cNvPr id="297" name="Google Shape;297;p16"/>
          <p:cNvSpPr txBox="1"/>
          <p:nvPr>
            <p:ph idx="1" type="body"/>
          </p:nvPr>
        </p:nvSpPr>
        <p:spPr>
          <a:xfrm>
            <a:off x="610800" y="1157300"/>
            <a:ext cx="4143300" cy="3557700"/>
          </a:xfrm>
          <a:prstGeom prst="rect">
            <a:avLst/>
          </a:prstGeom>
          <a:solidFill>
            <a:srgbClr val="0F0F19"/>
          </a:solidFill>
        </p:spPr>
        <p:txBody>
          <a:bodyPr anchorCtr="0" anchor="t" bIns="91425" lIns="91425" spcFirstLastPara="1" rIns="91425" wrap="square" tIns="91425">
            <a:noAutofit/>
          </a:bodyPr>
          <a:lstStyle/>
          <a:p>
            <a:pPr indent="0" lvl="0" marL="0" rtl="0" algn="ctr">
              <a:spcBef>
                <a:spcPts val="0"/>
              </a:spcBef>
              <a:spcAft>
                <a:spcPts val="0"/>
              </a:spcAft>
              <a:buNone/>
            </a:pPr>
            <a:r>
              <a:rPr lang="fr" sz="1400"/>
              <a:t>The role is responsible for designing, coding and modifying websites, from layout to function and according to a client's specifications. Strive to create visually appealing sites that feature user-friendly design and clear navigation.</a:t>
            </a:r>
            <a:endParaRPr sz="1400"/>
          </a:p>
          <a:p>
            <a:pPr indent="0" lvl="0" marL="0" rtl="0" algn="ctr">
              <a:spcBef>
                <a:spcPts val="1200"/>
              </a:spcBef>
              <a:spcAft>
                <a:spcPts val="1200"/>
              </a:spcAft>
              <a:buNone/>
            </a:pPr>
            <a:r>
              <a:rPr lang="fr" sz="1400"/>
              <a:t>Web developers are familiar with technology and understand how computers and web servers operate. They are also very familiar with many software programs, </a:t>
            </a:r>
            <a:r>
              <a:rPr lang="fr" sz="1500"/>
              <a:t>web </a:t>
            </a:r>
            <a:r>
              <a:rPr lang="fr" sz="1400"/>
              <a:t>applications and web programming languages, such as hypertext markup language (HTML), JavaScript (JS), Ruby on Rails, and C++.</a:t>
            </a:r>
            <a:endParaRPr sz="1400"/>
          </a:p>
        </p:txBody>
      </p:sp>
      <p:pic>
        <p:nvPicPr>
          <p:cNvPr id="298" name="Google Shape;298;p16"/>
          <p:cNvPicPr preferRelativeResize="0"/>
          <p:nvPr/>
        </p:nvPicPr>
        <p:blipFill>
          <a:blip r:embed="rId3">
            <a:alphaModFix/>
          </a:blip>
          <a:stretch>
            <a:fillRect/>
          </a:stretch>
        </p:blipFill>
        <p:spPr>
          <a:xfrm>
            <a:off x="5028375" y="1397925"/>
            <a:ext cx="3820375" cy="272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