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0"/>
  </p:handoutMasterIdLst>
  <p:sldIdLst>
    <p:sldId id="256" r:id="rId3"/>
    <p:sldId id="303" r:id="rId5"/>
    <p:sldId id="268" r:id="rId6"/>
    <p:sldId id="269" r:id="rId7"/>
    <p:sldId id="261" r:id="rId8"/>
    <p:sldId id="306" r:id="rId9"/>
    <p:sldId id="259" r:id="rId10"/>
    <p:sldId id="338" r:id="rId11"/>
    <p:sldId id="339" r:id="rId12"/>
    <p:sldId id="340" r:id="rId13"/>
    <p:sldId id="320" r:id="rId14"/>
    <p:sldId id="321" r:id="rId15"/>
    <p:sldId id="322" r:id="rId16"/>
    <p:sldId id="323" r:id="rId17"/>
    <p:sldId id="325" r:id="rId18"/>
    <p:sldId id="329" r:id="rId19"/>
  </p:sldIdLst>
  <p:sldSz cx="12192000" cy="6858000"/>
  <p:notesSz cx="6858000" cy="9144000"/>
  <p:embeddedFontLst>
    <p:embeddedFont>
      <p:font typeface="Century Gothic" panose="020B0502020202020204"/>
      <p:regular r:id="rId25"/>
    </p:embeddedFont>
    <p:embeddedFont>
      <p:font typeface="Century Gothic" panose="020B0502020202020204" pitchFamily="34" charset="0"/>
      <p:regular r:id="rId26"/>
    </p:embeddedFont>
    <p:embeddedFont>
      <p:font typeface="Californian FB" panose="0207040306080B030204" pitchFamily="18" charset="0"/>
      <p:regular r:id="rId27"/>
    </p:embeddedFont>
    <p:embeddedFont>
      <p:font typeface="Arial Black" panose="020B0A04020102020204" charset="0"/>
      <p:bold r:id="rId28"/>
    </p:embeddedFont>
    <p:embeddedFont>
      <p:font typeface="Arial Rounded MT Bold" panose="020F0704030504030204" charset="0"/>
      <p:regular r:id="rId29"/>
    </p:embeddedFont>
    <p:embeddedFont>
      <p:font typeface="等线 Light" panose="02010600030101010101" charset="-122"/>
      <p:regular r:id="rId30"/>
    </p:embeddedFont>
    <p:embeddedFont>
      <p:font typeface="等线" panose="02010600030101010101" charset="-122"/>
      <p:regular r:id="rId31"/>
    </p:embeddedFont>
    <p:embeddedFont>
      <p:font typeface="Calibri" panose="020F0502020204030204" charset="0"/>
      <p:regular r:id="rId32"/>
      <p:bold r:id="rId33"/>
      <p:italic r:id="rId34"/>
      <p:boldItalic r:id="rId3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0" userDrawn="1">
          <p15:clr>
            <a:srgbClr val="A4A3A4"/>
          </p15:clr>
        </p15:guide>
        <p15:guide id="3" pos="7234" userDrawn="1">
          <p15:clr>
            <a:srgbClr val="A4A3A4"/>
          </p15:clr>
        </p15:guide>
        <p15:guide id="4" pos="4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春波 赵" initials="春波"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C3B3B"/>
    <a:srgbClr val="D89C9C"/>
    <a:srgbClr val="BF5B5B"/>
    <a:srgbClr val="A0302F"/>
    <a:srgbClr val="C55A11"/>
    <a:srgbClr val="2A2625"/>
    <a:srgbClr val="F67654"/>
    <a:srgbClr val="0B506C"/>
    <a:srgbClr val="028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04" d="100"/>
          <a:sy n="104" d="100"/>
        </p:scale>
        <p:origin x="798" y="120"/>
      </p:cViewPr>
      <p:guideLst>
        <p:guide orient="horz" pos="2160"/>
        <p:guide pos="3810"/>
        <p:guide pos="7234"/>
        <p:guide pos="4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11.fntdata"/><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GB" altLang="en-US"/>
              <a:t>Passons maintenant aux technologies &amp; outils utilisées </a:t>
            </a:r>
            <a:endParaRPr lang="en-GB" altLang="en-US"/>
          </a:p>
          <a:p>
            <a:endParaRPr lang="" altLang="en-GB"/>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GB" altLang="en-US"/>
              <a:t>Commençons par vous présenter les technologies utilisées. </a:t>
            </a:r>
            <a:endParaRPr lang="en-GB" altLang="en-US"/>
          </a:p>
          <a:p>
            <a:endParaRPr lang="" altLang="en-GB"/>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GB" altLang="en-US"/>
              <a:t>Concerant les outils, </a:t>
            </a:r>
            <a:br>
              <a:rPr lang="en-GB" altLang="en-US"/>
            </a:br>
            <a:endParaRPr lang="en-GB"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GB" altLang="en-US"/>
              <a:t>Et maintenant on va faire une petite demonstration de l’appplication </a:t>
            </a:r>
            <a:endParaRPr lang="en-GB"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GB" altLang="en-US"/>
              <a:t>FutureBank, bien qu’étant une banque innovante et reconnue, ne dispose pas encore d’une plateforme en ligne adaptée aux attentes modernes de ses clients. Ces derniers recherchent davantage de transparence, d’autonomie et de possibilités de personnalisation dans la gestion de leurs investissements et l’accès aux solutions de prêt. FutureBank doit donc relever le défi de concevoir un espace digital qui réponde pleinement à ces exigences tout en simplifiant l'expérience utilisateur.</a:t>
            </a:r>
            <a:endParaRPr lang="en-GB"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稻壳儿春秋广告/盗版必究        原创来源：http://chn.docer.com/works?userid=199329941#!/work_time"/>
          <p:cNvSpPr>
            <a:spLocks noGrp="1"/>
          </p:cNvSpPr>
          <p:nvPr>
            <p:ph type="pic" sz="quarter" idx="10"/>
          </p:nvPr>
        </p:nvSpPr>
        <p:spPr>
          <a:xfrm>
            <a:off x="695324" y="2753359"/>
            <a:ext cx="3091992" cy="1810910"/>
          </a:xfrm>
          <a:custGeom>
            <a:avLst/>
            <a:gdLst>
              <a:gd name="connsiteX0" fmla="*/ 0 w 3091992"/>
              <a:gd name="connsiteY0" fmla="*/ 0 h 1810910"/>
              <a:gd name="connsiteX1" fmla="*/ 3091992 w 3091992"/>
              <a:gd name="connsiteY1" fmla="*/ 0 h 1810910"/>
              <a:gd name="connsiteX2" fmla="*/ 3091992 w 3091992"/>
              <a:gd name="connsiteY2" fmla="*/ 1810910 h 1810910"/>
              <a:gd name="connsiteX3" fmla="*/ 0 w 3091992"/>
              <a:gd name="connsiteY3" fmla="*/ 1810910 h 1810910"/>
            </a:gdLst>
            <a:ahLst/>
            <a:cxnLst>
              <a:cxn ang="0">
                <a:pos x="connsiteX0" y="connsiteY0"/>
              </a:cxn>
              <a:cxn ang="0">
                <a:pos x="connsiteX1" y="connsiteY1"/>
              </a:cxn>
              <a:cxn ang="0">
                <a:pos x="connsiteX2" y="connsiteY2"/>
              </a:cxn>
              <a:cxn ang="0">
                <a:pos x="connsiteX3" y="connsiteY3"/>
              </a:cxn>
            </a:cxnLst>
            <a:rect l="l" t="t" r="r" b="b"/>
            <a:pathLst>
              <a:path w="3091992" h="1810910">
                <a:moveTo>
                  <a:pt x="0" y="0"/>
                </a:moveTo>
                <a:lnTo>
                  <a:pt x="3091992" y="0"/>
                </a:lnTo>
                <a:lnTo>
                  <a:pt x="3091992" y="1810910"/>
                </a:lnTo>
                <a:lnTo>
                  <a:pt x="0" y="1810910"/>
                </a:lnTo>
                <a:close/>
              </a:path>
            </a:pathLst>
          </a:custGeom>
        </p:spPr>
        <p:txBody>
          <a:bodyPr wrap="square">
            <a:noAutofit/>
          </a:bodyPr>
          <a:lstStyle/>
          <a:p>
            <a:endParaRPr lang="zh-CN" altLang="en-US" dirty="0"/>
          </a:p>
        </p:txBody>
      </p:sp>
      <p:sp>
        <p:nvSpPr>
          <p:cNvPr id="12" name="稻壳儿春秋广告/盗版必究        原创来源：http://chn.docer.com/works?userid=199329941#!/work_time"/>
          <p:cNvSpPr>
            <a:spLocks noGrp="1"/>
          </p:cNvSpPr>
          <p:nvPr>
            <p:ph type="pic" sz="quarter" idx="11"/>
          </p:nvPr>
        </p:nvSpPr>
        <p:spPr>
          <a:xfrm>
            <a:off x="8404681" y="2753359"/>
            <a:ext cx="3091992" cy="1810910"/>
          </a:xfrm>
          <a:custGeom>
            <a:avLst/>
            <a:gdLst>
              <a:gd name="connsiteX0" fmla="*/ 0 w 3091992"/>
              <a:gd name="connsiteY0" fmla="*/ 0 h 1810910"/>
              <a:gd name="connsiteX1" fmla="*/ 3091992 w 3091992"/>
              <a:gd name="connsiteY1" fmla="*/ 0 h 1810910"/>
              <a:gd name="connsiteX2" fmla="*/ 3091992 w 3091992"/>
              <a:gd name="connsiteY2" fmla="*/ 1810910 h 1810910"/>
              <a:gd name="connsiteX3" fmla="*/ 0 w 3091992"/>
              <a:gd name="connsiteY3" fmla="*/ 1810910 h 1810910"/>
            </a:gdLst>
            <a:ahLst/>
            <a:cxnLst>
              <a:cxn ang="0">
                <a:pos x="connsiteX0" y="connsiteY0"/>
              </a:cxn>
              <a:cxn ang="0">
                <a:pos x="connsiteX1" y="connsiteY1"/>
              </a:cxn>
              <a:cxn ang="0">
                <a:pos x="connsiteX2" y="connsiteY2"/>
              </a:cxn>
              <a:cxn ang="0">
                <a:pos x="connsiteX3" y="connsiteY3"/>
              </a:cxn>
            </a:cxnLst>
            <a:rect l="l" t="t" r="r" b="b"/>
            <a:pathLst>
              <a:path w="3091992" h="1810910">
                <a:moveTo>
                  <a:pt x="0" y="0"/>
                </a:moveTo>
                <a:lnTo>
                  <a:pt x="3091992" y="0"/>
                </a:lnTo>
                <a:lnTo>
                  <a:pt x="3091992" y="1810910"/>
                </a:lnTo>
                <a:lnTo>
                  <a:pt x="0" y="1810910"/>
                </a:lnTo>
                <a:close/>
              </a:path>
            </a:pathLst>
          </a:custGeom>
        </p:spPr>
        <p:txBody>
          <a:bodyPr wrap="square">
            <a:noAutofit/>
          </a:bodyPr>
          <a:lstStyle/>
          <a:p>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4EC519-839C-453F-84A3-C3D2935476E8}"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aa</a:t>
            </a:r>
            <a:endParaRPr lang="zh-CN" altLang="en-US"/>
          </a:p>
        </p:txBody>
      </p:sp>
      <p:sp>
        <p:nvSpPr>
          <p:cNvPr id="4" name="灯片编号占位符 3"/>
          <p:cNvSpPr>
            <a:spLocks noGrp="1"/>
          </p:cNvSpPr>
          <p:nvPr>
            <p:ph type="sldNum" sz="quarter" idx="12"/>
          </p:nvPr>
        </p:nvSpPr>
        <p:spPr/>
        <p:txBody>
          <a:bodyPr/>
          <a:lstStyle/>
          <a:p>
            <a:fld id="{4730A939-DD6A-4E34-B614-19C610E30ECB}" type="slidenum">
              <a:rPr lang="zh-CN" altLang="en-US" smtClean="0"/>
            </a:fld>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稻壳儿春秋广告/盗版必究        原创来源：http://chn.docer.com/works?userid=199329941#!/work_time"/>
          <p:cNvSpPr>
            <a:spLocks noGrp="1"/>
          </p:cNvSpPr>
          <p:nvPr>
            <p:ph type="pic" sz="quarter" idx="10"/>
          </p:nvPr>
        </p:nvSpPr>
        <p:spPr>
          <a:xfrm>
            <a:off x="-1" y="1594687"/>
            <a:ext cx="3840480" cy="4231937"/>
          </a:xfrm>
          <a:custGeom>
            <a:avLst/>
            <a:gdLst>
              <a:gd name="connsiteX0" fmla="*/ 0 w 3840480"/>
              <a:gd name="connsiteY0" fmla="*/ 0 h 4231937"/>
              <a:gd name="connsiteX1" fmla="*/ 3840480 w 3840480"/>
              <a:gd name="connsiteY1" fmla="*/ 0 h 4231937"/>
              <a:gd name="connsiteX2" fmla="*/ 3840480 w 3840480"/>
              <a:gd name="connsiteY2" fmla="*/ 4231937 h 4231937"/>
              <a:gd name="connsiteX3" fmla="*/ 0 w 3840480"/>
              <a:gd name="connsiteY3" fmla="*/ 4231937 h 4231937"/>
            </a:gdLst>
            <a:ahLst/>
            <a:cxnLst>
              <a:cxn ang="0">
                <a:pos x="connsiteX0" y="connsiteY0"/>
              </a:cxn>
              <a:cxn ang="0">
                <a:pos x="connsiteX1" y="connsiteY1"/>
              </a:cxn>
              <a:cxn ang="0">
                <a:pos x="connsiteX2" y="connsiteY2"/>
              </a:cxn>
              <a:cxn ang="0">
                <a:pos x="connsiteX3" y="connsiteY3"/>
              </a:cxn>
            </a:cxnLst>
            <a:rect l="l" t="t" r="r" b="b"/>
            <a:pathLst>
              <a:path w="3840480" h="4231937">
                <a:moveTo>
                  <a:pt x="0" y="0"/>
                </a:moveTo>
                <a:lnTo>
                  <a:pt x="3840480" y="0"/>
                </a:lnTo>
                <a:lnTo>
                  <a:pt x="3840480" y="4231937"/>
                </a:lnTo>
                <a:lnTo>
                  <a:pt x="0" y="4231937"/>
                </a:lnTo>
                <a:close/>
              </a:path>
            </a:pathLst>
          </a:custGeom>
        </p:spPr>
        <p:txBody>
          <a:bodyPr wrap="square">
            <a:noAutofit/>
          </a:bodyPr>
          <a:lstStyle/>
          <a:p>
            <a:endParaRPr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B7C7-535E-4E94-B1E9-46A4B2AB559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aa</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D6754-BD22-46CA-AAC9-FDCA2715F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0.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0" Type="http://schemas.openxmlformats.org/officeDocument/2006/relationships/notesSlide" Target="../notesSlides/notesSlide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0" Type="http://schemas.openxmlformats.org/officeDocument/2006/relationships/notesSlide" Target="../notesSlides/notesSlide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稻壳儿春秋广告/盗版必究        原创来源：http://chn.docer.com/works?userid=199329941#!/work_time"/>
          <p:cNvSpPr/>
          <p:nvPr/>
        </p:nvSpPr>
        <p:spPr>
          <a:xfrm rot="2700000">
            <a:off x="61595" y="-1637030"/>
            <a:ext cx="3151505" cy="2960370"/>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p:nvPr/>
        </p:nvSpPr>
        <p:spPr>
          <a:xfrm rot="2700000">
            <a:off x="-1523657" y="2698198"/>
            <a:ext cx="4966314" cy="4966314"/>
          </a:xfrm>
          <a:prstGeom prst="round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rot="2700000">
            <a:off x="3668105" y="4637763"/>
            <a:ext cx="1087184" cy="1087184"/>
          </a:xfrm>
          <a:prstGeom prst="roundRect">
            <a:avLst/>
          </a:prstGeom>
          <a:gradFill>
            <a:gsLst>
              <a:gs pos="0">
                <a:schemeClr val="accent2">
                  <a:lumMod val="60000"/>
                  <a:lumOff val="40000"/>
                  <a:alpha val="100000"/>
                </a:schemeClr>
              </a:gs>
              <a:gs pos="60000">
                <a:schemeClr val="accent2">
                  <a:lumMod val="40000"/>
                  <a:lumOff val="60000"/>
                </a:schemeClr>
              </a:gs>
              <a:gs pos="100000">
                <a:schemeClr val="accent2">
                  <a:lumMod val="20000"/>
                  <a:lumOff val="80000"/>
                  <a:alpha val="60000"/>
                </a:schemeClr>
              </a:gs>
            </a:gsLst>
            <a:lin ang="181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8" name="稻壳儿春秋广告/盗版必究        原创来源：http://chn.docer.com/works?userid=199329941#!/work_time"/>
          <p:cNvSpPr/>
          <p:nvPr/>
        </p:nvSpPr>
        <p:spPr>
          <a:xfrm rot="2700000">
            <a:off x="8200402" y="-1071791"/>
            <a:ext cx="2998691" cy="2998690"/>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8972401" y="-1548003"/>
            <a:ext cx="3713986" cy="3713985"/>
          </a:xfrm>
          <a:prstGeom prst="roundRect">
            <a:avLst/>
          </a:prstGeom>
          <a:solidFill>
            <a:srgbClr val="A0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p:nvPr/>
        </p:nvSpPr>
        <p:spPr>
          <a:xfrm rot="2700000">
            <a:off x="-3463370" y="3085103"/>
            <a:ext cx="4192504" cy="419250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ZoneTexte 39"/>
          <p:cNvSpPr txBox="1"/>
          <p:nvPr/>
        </p:nvSpPr>
        <p:spPr>
          <a:xfrm>
            <a:off x="1093583" y="409624"/>
            <a:ext cx="8691427" cy="706755"/>
          </a:xfrm>
          <a:prstGeom prst="rect">
            <a:avLst/>
          </a:prstGeom>
          <a:noFill/>
        </p:spPr>
        <p:txBody>
          <a:bodyPr wrap="square" rtlCol="0">
            <a:spAutoFit/>
          </a:bodyPr>
          <a:p>
            <a:pPr algn="ctr">
              <a:defRPr/>
            </a:pPr>
            <a:r>
              <a:rPr lang="en-US" altLang="fr-FR" sz="4000" b="1" dirty="0">
                <a:solidFill>
                  <a:schemeClr val="tx2">
                    <a:lumMod val="50000"/>
                  </a:schemeClr>
                </a:solidFill>
                <a:latin typeface="Century Gothic" panose="020B0502020202020204"/>
                <a:cs typeface="Century Gothic" panose="020B0502020202020204"/>
              </a:rPr>
              <a:t>CODEBENDERS</a:t>
            </a:r>
            <a:endParaRPr lang="en-US" altLang="fr-FR" sz="4000" b="1" dirty="0">
              <a:solidFill>
                <a:schemeClr val="tx2">
                  <a:lumMod val="50000"/>
                </a:schemeClr>
              </a:solidFill>
              <a:latin typeface="Century Gothic" panose="020B0502020202020204"/>
              <a:cs typeface="Century Gothic" panose="020B0502020202020204"/>
            </a:endParaRPr>
          </a:p>
        </p:txBody>
      </p:sp>
      <p:sp>
        <p:nvSpPr>
          <p:cNvPr id="6" name="Round Diagonal Corner Rectangle 28"/>
          <p:cNvSpPr/>
          <p:nvPr/>
        </p:nvSpPr>
        <p:spPr>
          <a:xfrm>
            <a:off x="3178810" y="2731770"/>
            <a:ext cx="8170545" cy="1093470"/>
          </a:xfrm>
          <a:prstGeom prst="round2DiagRect">
            <a:avLst/>
          </a:prstGeom>
          <a:gradFill flip="none" rotWithShape="1">
            <a:gsLst>
              <a:gs pos="0">
                <a:schemeClr val="bg1">
                  <a:lumMod val="85000"/>
                  <a:alpha val="50000"/>
                </a:schemeClr>
              </a:gs>
              <a:gs pos="50000">
                <a:srgbClr val="92686E">
                  <a:tint val="44500"/>
                  <a:satMod val="160000"/>
                  <a:alpha val="50000"/>
                </a:srgbClr>
              </a:gs>
              <a:gs pos="100000">
                <a:srgbClr val="92686E">
                  <a:tint val="23500"/>
                  <a:satMod val="160000"/>
                  <a:alpha val="49000"/>
                </a:srgbClr>
              </a:gs>
            </a:gsLst>
            <a:path path="circle">
              <a:fillToRect l="100000" t="100000"/>
            </a:path>
            <a:tileRect r="-100000" b="-100000"/>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p>
            <a:pPr algn="ctr"/>
            <a:r>
              <a:rPr lang="fr-FR" sz="2400" b="1" i="1" dirty="0">
                <a:solidFill>
                  <a:schemeClr val="tx1"/>
                </a:solidFill>
                <a:latin typeface="Century Gothic" panose="020B0502020202020204" pitchFamily="34" charset="0"/>
              </a:rPr>
              <a:t>FutureBank : Plateforme bancaire collaborative et interactive</a:t>
            </a:r>
            <a:endParaRPr lang="fr-FR" sz="2400" b="1" i="1" dirty="0">
              <a:solidFill>
                <a:schemeClr val="tx1"/>
              </a:solidFill>
              <a:latin typeface="Century Gothic" panose="020B0502020202020204" pitchFamily="34" charset="0"/>
            </a:endParaRPr>
          </a:p>
        </p:txBody>
      </p:sp>
      <p:sp>
        <p:nvSpPr>
          <p:cNvPr id="23" name="TextBox 34"/>
          <p:cNvSpPr txBox="1"/>
          <p:nvPr/>
        </p:nvSpPr>
        <p:spPr>
          <a:xfrm>
            <a:off x="4367530" y="5440680"/>
            <a:ext cx="6981825" cy="1735455"/>
          </a:xfrm>
          <a:prstGeom prst="rect">
            <a:avLst/>
          </a:prstGeom>
          <a:noFill/>
        </p:spPr>
        <p:txBody>
          <a:bodyPr wrap="square" lIns="68580" tIns="34291" rIns="68580" bIns="34291" rtlCol="0">
            <a:spAutoFit/>
          </a:bodyPr>
          <a:p>
            <a:pPr algn="ctr">
              <a:spcBef>
                <a:spcPts val="450"/>
              </a:spcBef>
            </a:pPr>
            <a:r>
              <a:rPr lang="en-US" altLang="fr-FR" sz="1865" b="1"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anose="020B0502020202020204" pitchFamily="34" charset="0"/>
              </a:rPr>
              <a:t>Equipe Developpement</a:t>
            </a:r>
            <a:r>
              <a:rPr lang="fr-FR" sz="1865" b="1"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anose="020B0502020202020204" pitchFamily="34" charset="0"/>
              </a:rPr>
              <a:t> : </a:t>
            </a:r>
            <a:r>
              <a:rPr 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a:t>
            </a:r>
            <a:r>
              <a:rPr lang="fr-FR" sz="1865" b="1"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 </a:t>
            </a:r>
            <a:r>
              <a:rPr lang="en-US" alt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GBOURI Hamza</a:t>
            </a:r>
            <a:endParaRPr 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endParaRPr>
          </a:p>
          <a:p>
            <a:pPr algn="ctr">
              <a:spcBef>
                <a:spcPts val="450"/>
              </a:spcBef>
            </a:pPr>
            <a:r>
              <a:rPr 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                 </a:t>
            </a:r>
            <a:r>
              <a:rPr lang="en-US" alt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			    </a:t>
            </a:r>
            <a:r>
              <a:rPr 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    - </a:t>
            </a:r>
            <a:r>
              <a:rPr lang="en-US" alt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MARZOUK Yacine</a:t>
            </a:r>
            <a:endParaRPr 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endParaRPr>
          </a:p>
          <a:p>
            <a:pPr algn="ctr">
              <a:spcBef>
                <a:spcPts val="450"/>
              </a:spcBef>
            </a:pPr>
            <a:r>
              <a:rPr 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                    </a:t>
            </a:r>
            <a:r>
              <a:rPr lang="en-US" alt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		</a:t>
            </a:r>
            <a:r>
              <a:rPr 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  - </a:t>
            </a:r>
            <a:r>
              <a:rPr lang="en-US" alt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RAHAB</a:t>
            </a:r>
            <a:r>
              <a:rPr 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 </a:t>
            </a:r>
            <a:r>
              <a:rPr lang="en-US" alt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Elmahdi</a:t>
            </a:r>
            <a:endParaRPr lang="en-US" alt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endParaRPr>
          </a:p>
          <a:p>
            <a:pPr marL="2743200" lvl="6" indent="457200" algn="ctr">
              <a:spcBef>
                <a:spcPts val="450"/>
              </a:spcBef>
            </a:pPr>
            <a:r>
              <a:rPr lang="en-US" alt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 LAMBARA Houssam</a:t>
            </a:r>
            <a:endParaRPr 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endParaRPr>
          </a:p>
          <a:p>
            <a:pPr indent="457200" algn="ctr">
              <a:spcBef>
                <a:spcPts val="450"/>
              </a:spcBef>
            </a:pPr>
            <a:r>
              <a:rPr 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rPr>
              <a:t> </a:t>
            </a:r>
            <a:endParaRPr 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alifornian FB" panose="0207040306080B030204" pitchFamily="18" charset="0"/>
            </a:endParaRPr>
          </a:p>
        </p:txBody>
      </p:sp>
      <p:sp>
        <p:nvSpPr>
          <p:cNvPr id="10" name="TextBox 34"/>
          <p:cNvSpPr txBox="1"/>
          <p:nvPr/>
        </p:nvSpPr>
        <p:spPr>
          <a:xfrm>
            <a:off x="2456881" y="1467763"/>
            <a:ext cx="5884523" cy="378460"/>
          </a:xfrm>
          <a:prstGeom prst="rect">
            <a:avLst/>
          </a:prstGeom>
          <a:noFill/>
        </p:spPr>
        <p:txBody>
          <a:bodyPr wrap="square" lIns="91440" tIns="45720" rIns="91440" bIns="45720" rtlCol="0">
            <a:spAutoFit/>
          </a:bodyPr>
          <a:p>
            <a:pPr algn="ctr">
              <a:spcBef>
                <a:spcPts val="600"/>
              </a:spcBef>
            </a:pPr>
            <a:r>
              <a:rPr lang="en-US" altLang="fr-FR" sz="1865" b="1"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anose="020B0502020202020204" pitchFamily="34" charset="0"/>
              </a:rPr>
              <a:t>Présentation du Brief 3: </a:t>
            </a:r>
            <a:endParaRPr lang="en-US" altLang="fr-FR" sz="1865" b="1"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anose="020B0502020202020204" pitchFamily="34" charset="0"/>
            </a:endParaRPr>
          </a:p>
        </p:txBody>
      </p:sp>
      <p:sp>
        <p:nvSpPr>
          <p:cNvPr id="18" name="TextBox 34"/>
          <p:cNvSpPr txBox="1"/>
          <p:nvPr/>
        </p:nvSpPr>
        <p:spPr>
          <a:xfrm>
            <a:off x="4980135" y="4552993"/>
            <a:ext cx="5135809" cy="355600"/>
          </a:xfrm>
          <a:prstGeom prst="rect">
            <a:avLst/>
          </a:prstGeom>
          <a:noFill/>
        </p:spPr>
        <p:txBody>
          <a:bodyPr wrap="square" lIns="68580" tIns="34291" rIns="68580" bIns="34291" rtlCol="0">
            <a:spAutoFit/>
          </a:bodyPr>
          <a:p>
            <a:pPr algn="ctr">
              <a:spcBef>
                <a:spcPts val="450"/>
              </a:spcBef>
            </a:pPr>
            <a:r>
              <a:rPr lang="en-US" altLang="fr-FR" sz="1865" b="1"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anose="020B0502020202020204" pitchFamily="34" charset="0"/>
              </a:rPr>
              <a:t>Scrum Master</a:t>
            </a:r>
            <a:r>
              <a:rPr lang="fr-FR" sz="1865" b="1"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anose="020B0502020202020204" pitchFamily="34" charset="0"/>
              </a:rPr>
              <a:t> : </a:t>
            </a:r>
            <a:r>
              <a:rPr lang="fr-FR" sz="1865"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anose="020B0502020202020204" pitchFamily="34" charset="0"/>
              </a:rPr>
              <a:t>-</a:t>
            </a:r>
            <a:r>
              <a:rPr lang="fr-FR" sz="1865" b="1"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anose="020B0502020202020204" pitchFamily="34" charset="0"/>
              </a:rPr>
              <a:t> </a:t>
            </a:r>
            <a:r>
              <a:rPr lang="en-US" sz="1865" dirty="0">
                <a:ln w="18415" cmpd="sng">
                  <a:noFill/>
                  <a:prstDash val="solid"/>
                </a:ln>
                <a:solidFill>
                  <a:sysClr val="windowText" lastClr="000000"/>
                </a:solidFill>
                <a:effectLst>
                  <a:outerShdw blurRad="38100" dist="38100" dir="2700000" algn="tl">
                    <a:srgbClr val="000000">
                      <a:alpha val="43137"/>
                    </a:srgbClr>
                  </a:outerShdw>
                </a:effectLst>
                <a:latin typeface="Californian FB" panose="0207040306080B030204" pitchFamily="18" charset="0"/>
              </a:rPr>
              <a:t>Charaf Eddine TBIBZAT</a:t>
            </a:r>
            <a:endParaRPr lang="en-US" sz="1865" dirty="0">
              <a:ln w="18415" cmpd="sng">
                <a:noFill/>
                <a:prstDash val="solid"/>
              </a:ln>
              <a:solidFill>
                <a:sysClr val="windowText" lastClr="000000"/>
              </a:solidFill>
              <a:effectLst>
                <a:outerShdw blurRad="38100" dist="38100" dir="2700000" algn="tl">
                  <a:srgbClr val="000000">
                    <a:alpha val="43137"/>
                  </a:srgbClr>
                </a:outerShdw>
              </a:effectLst>
              <a:latin typeface="Californian FB" panose="0207040306080B030204" pitchFamily="18" charset="0"/>
            </a:endParaRPr>
          </a:p>
        </p:txBody>
      </p:sp>
      <p:sp>
        <p:nvSpPr>
          <p:cNvPr id="3" name="稻壳儿春秋广告/盗版必究        原创来源：http://chn.docer.com/works?userid=199329941#!/work_time"/>
          <p:cNvSpPr txBox="1"/>
          <p:nvPr/>
        </p:nvSpPr>
        <p:spPr>
          <a:xfrm flipH="1">
            <a:off x="3178810" y="7426325"/>
            <a:ext cx="5850890" cy="829945"/>
          </a:xfrm>
          <a:prstGeom prst="rect">
            <a:avLst/>
          </a:prstGeom>
          <a:noFill/>
        </p:spPr>
        <p:txBody>
          <a:bodyPr wrap="square" rtlCol="0">
            <a:spAutoFit/>
          </a:bodyPr>
          <a:p>
            <a:pPr lvl="0">
              <a:defRPr/>
            </a:pPr>
            <a:r>
              <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rPr>
              <a:t>INTRODUCTION</a:t>
            </a:r>
            <a:endPar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endParaRPr>
          </a:p>
        </p:txBody>
      </p:sp>
      <p:pic>
        <p:nvPicPr>
          <p:cNvPr id="11" name="Image 10" descr="youcode"/>
          <p:cNvPicPr>
            <a:picLocks noChangeAspect="1"/>
          </p:cNvPicPr>
          <p:nvPr/>
        </p:nvPicPr>
        <p:blipFill>
          <a:blip r:embed="rId1"/>
          <a:stretch>
            <a:fillRect/>
          </a:stretch>
        </p:blipFill>
        <p:spPr>
          <a:xfrm>
            <a:off x="233045" y="80645"/>
            <a:ext cx="2752725" cy="7156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txBox="1"/>
          <p:nvPr/>
        </p:nvSpPr>
        <p:spPr>
          <a:xfrm>
            <a:off x="5074022" y="3612524"/>
            <a:ext cx="2043954" cy="368300"/>
          </a:xfrm>
          <a:prstGeom prst="rect">
            <a:avLst/>
          </a:prstGeom>
          <a:noFill/>
        </p:spPr>
        <p:txBody>
          <a:bodyPr wrap="square" rtlCol="0">
            <a:spAutoFit/>
          </a:bodyPr>
          <a:lstStyle/>
          <a:p>
            <a:pPr algn="ctr"/>
            <a:r>
              <a:rPr lang="en-US" altLang="zh-CN"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ENER TITLE</a:t>
            </a:r>
            <a:endParaRPr lang="en-US" altLang="zh-CN"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1" name="稻壳儿春秋广告/盗版必究        原创来源：http://chn.docer.com/works?userid=199329941#!/work_time"/>
          <p:cNvSpPr txBox="1"/>
          <p:nvPr/>
        </p:nvSpPr>
        <p:spPr>
          <a:xfrm>
            <a:off x="4561838" y="3981856"/>
            <a:ext cx="3068322" cy="794320"/>
          </a:xfrm>
          <a:prstGeom prst="rect">
            <a:avLst/>
          </a:prstGeom>
          <a:noFill/>
        </p:spPr>
        <p:txBody>
          <a:bodyPr wrap="square" rtlCol="0">
            <a:spAutoFit/>
          </a:bodyPr>
          <a:lstStyle/>
          <a:p>
            <a:pPr algn="ctr">
              <a:lnSpc>
                <a:spcPct val="150000"/>
              </a:lnSpc>
            </a:pP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Click here to add content of the text</a:t>
            </a:r>
            <a:r>
              <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and briefly explain your point of </a:t>
            </a:r>
            <a:r>
              <a:rPr lang="en-US" altLang="zh-CN" sz="1050" dirty="0" err="1">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view.Click</a:t>
            </a: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 here to add content of the text</a:t>
            </a:r>
            <a:r>
              <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endPar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txBox="1"/>
          <p:nvPr/>
        </p:nvSpPr>
        <p:spPr>
          <a:xfrm>
            <a:off x="4573270" y="200025"/>
            <a:ext cx="4376420" cy="1076325"/>
          </a:xfrm>
          <a:prstGeom prst="rect">
            <a:avLst/>
          </a:prstGeom>
          <a:noFill/>
          <a:effectLst/>
        </p:spPr>
        <p:txBody>
          <a:bodyPr wrap="square" rtlCol="0">
            <a:spAutoFit/>
          </a:bodyPr>
          <a:p>
            <a:r>
              <a:rPr lang="en-US" altLang="en-GB" sz="3200" dirty="0" err="1">
                <a:latin typeface="Century Gothic" panose="020B0502020202020204" pitchFamily="34" charset="0"/>
                <a:cs typeface="Century Gothic" panose="020B0502020202020204" pitchFamily="34" charset="0"/>
                <a:sym typeface="+mn-ea"/>
              </a:rPr>
              <a:t>Réalisation</a:t>
            </a:r>
            <a:endParaRPr lang="en-US" altLang="en-GB" sz="3200" dirty="0" err="1">
              <a:latin typeface="Century Gothic" panose="020B0502020202020204" pitchFamily="34" charset="0"/>
              <a:ea typeface="Droid Sans Fallback" panose="020B0502000000000001" pitchFamily="50" charset="-128"/>
              <a:cs typeface="Century Gothic" panose="020B0502020202020204" pitchFamily="34" charset="0"/>
              <a:sym typeface="+mn-ea"/>
            </a:endParaRPr>
          </a:p>
          <a:p>
            <a:endParaRPr lang="en-GB" altLang="en-US" sz="3200" dirty="0" err="1">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pic>
        <p:nvPicPr>
          <p:cNvPr id="2" name="Image 1"/>
          <p:cNvPicPr>
            <a:picLocks noChangeAspect="1"/>
          </p:cNvPicPr>
          <p:nvPr/>
        </p:nvPicPr>
        <p:blipFill>
          <a:blip r:embed="rId1"/>
          <a:stretch>
            <a:fillRect/>
          </a:stretch>
        </p:blipFill>
        <p:spPr>
          <a:xfrm>
            <a:off x="1127125" y="979170"/>
            <a:ext cx="9937115" cy="54400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3851140" y="-3663719"/>
            <a:ext cx="6909795" cy="6909793"/>
          </a:xfrm>
          <a:prstGeom prst="round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A0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3679692" y="-433046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2313891" y="1103488"/>
            <a:ext cx="1142946" cy="1142946"/>
          </a:xfrm>
          <a:prstGeom prst="roundRect">
            <a:avLst/>
          </a:prstGeom>
          <a:gradFill>
            <a:gsLst>
              <a:gs pos="0">
                <a:schemeClr val="accent2">
                  <a:lumMod val="60000"/>
                  <a:lumOff val="40000"/>
                </a:schemeClr>
              </a:gs>
              <a:gs pos="50000">
                <a:schemeClr val="accent2">
                  <a:lumMod val="40000"/>
                  <a:lumOff val="60000"/>
                </a:schemeClr>
              </a:gs>
              <a:gs pos="10000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p:nvPr/>
        </p:nvSpPr>
        <p:spPr>
          <a:xfrm rot="2700000">
            <a:off x="6678765" y="-1687006"/>
            <a:ext cx="3374012" cy="3374012"/>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flipH="1">
            <a:off x="450850" y="4112895"/>
            <a:ext cx="6865620" cy="2057400"/>
          </a:xfrm>
          <a:prstGeom prst="rect">
            <a:avLst/>
          </a:prstGeom>
          <a:noFill/>
        </p:spPr>
        <p:txBody>
          <a:bodyPr wrap="square" rtlCol="0">
            <a:noAutofit/>
          </a:bodyPr>
          <a:p>
            <a:pPr lvl="0">
              <a:defRPr/>
            </a:pPr>
            <a:r>
              <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rPr>
              <a:t>Technologies &amp; Outils Utilisés</a:t>
            </a:r>
            <a:endPar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txBox="1"/>
          <p:nvPr/>
        </p:nvSpPr>
        <p:spPr>
          <a:xfrm>
            <a:off x="5074022" y="3612524"/>
            <a:ext cx="2043954" cy="369332"/>
          </a:xfrm>
          <a:prstGeom prst="rect">
            <a:avLst/>
          </a:prstGeom>
          <a:noFill/>
        </p:spPr>
        <p:txBody>
          <a:bodyPr wrap="square" rtlCol="0">
            <a:spAutoFit/>
          </a:bodyPr>
          <a:lstStyle/>
          <a:p>
            <a:pPr algn="ctr"/>
            <a:r>
              <a:rPr lang="en-US" altLang="zh-CN"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ENTER TITLE</a:t>
            </a:r>
            <a:endParaRPr lang="en-US" altLang="zh-CN"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1" name="稻壳儿春秋广告/盗版必究        原创来源：http://chn.docer.com/works?userid=199329941#!/work_time"/>
          <p:cNvSpPr txBox="1"/>
          <p:nvPr/>
        </p:nvSpPr>
        <p:spPr>
          <a:xfrm>
            <a:off x="4561838" y="3981856"/>
            <a:ext cx="3068322" cy="794320"/>
          </a:xfrm>
          <a:prstGeom prst="rect">
            <a:avLst/>
          </a:prstGeom>
          <a:noFill/>
        </p:spPr>
        <p:txBody>
          <a:bodyPr wrap="square" rtlCol="0">
            <a:spAutoFit/>
          </a:bodyPr>
          <a:lstStyle/>
          <a:p>
            <a:pPr algn="ctr">
              <a:lnSpc>
                <a:spcPct val="150000"/>
              </a:lnSpc>
            </a:pP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Click here to add content of the text</a:t>
            </a:r>
            <a:r>
              <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and briefly explain your point of </a:t>
            </a:r>
            <a:r>
              <a:rPr lang="en-US" altLang="zh-CN" sz="1050" dirty="0" err="1">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view.Click</a:t>
            </a: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 here to add content of the text</a:t>
            </a:r>
            <a:r>
              <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endPar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txBox="1"/>
          <p:nvPr/>
        </p:nvSpPr>
        <p:spPr>
          <a:xfrm>
            <a:off x="4573270" y="200025"/>
            <a:ext cx="4376420" cy="583565"/>
          </a:xfrm>
          <a:prstGeom prst="rect">
            <a:avLst/>
          </a:prstGeom>
          <a:noFill/>
          <a:effectLst/>
        </p:spPr>
        <p:txBody>
          <a:bodyPr wrap="square" rtlCol="0">
            <a:spAutoFit/>
          </a:bodyPr>
          <a:p>
            <a:r>
              <a:rPr lang="en-GB" altLang="en-US" sz="3200" dirty="0" err="1">
                <a:latin typeface="Century Gothic" panose="020B0502020202020204" pitchFamily="34" charset="0"/>
                <a:ea typeface="Droid Sans Fallback" panose="020B0502000000000001" pitchFamily="50" charset="-128"/>
                <a:cs typeface="Century Gothic" panose="020B0502020202020204" pitchFamily="34" charset="0"/>
                <a:sym typeface="+mn-ea"/>
              </a:rPr>
              <a:t>Technologies</a:t>
            </a:r>
            <a:endParaRPr lang="en-GB" altLang="en-US" sz="3200" dirty="0" err="1">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pic>
        <p:nvPicPr>
          <p:cNvPr id="5" name="Image 4" descr="image-removebg-preview (5)"/>
          <p:cNvPicPr>
            <a:picLocks noChangeAspect="1"/>
          </p:cNvPicPr>
          <p:nvPr/>
        </p:nvPicPr>
        <p:blipFill>
          <a:blip r:embed="rId1"/>
          <a:srcRect l="23825" r="23515" b="23441"/>
          <a:stretch>
            <a:fillRect/>
          </a:stretch>
        </p:blipFill>
        <p:spPr>
          <a:xfrm>
            <a:off x="5673725" y="2789555"/>
            <a:ext cx="1240790" cy="1468755"/>
          </a:xfrm>
          <a:prstGeom prst="rect">
            <a:avLst/>
          </a:prstGeom>
        </p:spPr>
      </p:pic>
      <p:pic>
        <p:nvPicPr>
          <p:cNvPr id="6" name="Image 5" descr="image-removebg-preview (7)"/>
          <p:cNvPicPr>
            <a:picLocks noChangeAspect="1"/>
          </p:cNvPicPr>
          <p:nvPr/>
        </p:nvPicPr>
        <p:blipFill>
          <a:blip r:embed="rId2"/>
          <a:stretch>
            <a:fillRect/>
          </a:stretch>
        </p:blipFill>
        <p:spPr>
          <a:xfrm>
            <a:off x="7931785" y="2703195"/>
            <a:ext cx="2577465" cy="1450975"/>
          </a:xfrm>
          <a:prstGeom prst="rect">
            <a:avLst/>
          </a:prstGeom>
        </p:spPr>
      </p:pic>
      <p:pic>
        <p:nvPicPr>
          <p:cNvPr id="8" name="Image 7" descr="image-removebg-preview (6)"/>
          <p:cNvPicPr>
            <a:picLocks noChangeAspect="1"/>
          </p:cNvPicPr>
          <p:nvPr/>
        </p:nvPicPr>
        <p:blipFill>
          <a:blip r:embed="rId3"/>
          <a:stretch>
            <a:fillRect/>
          </a:stretch>
        </p:blipFill>
        <p:spPr>
          <a:xfrm>
            <a:off x="2117090" y="2452370"/>
            <a:ext cx="2143125" cy="21431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txBox="1"/>
          <p:nvPr/>
        </p:nvSpPr>
        <p:spPr>
          <a:xfrm>
            <a:off x="5074022" y="3612524"/>
            <a:ext cx="2043954" cy="369332"/>
          </a:xfrm>
          <a:prstGeom prst="rect">
            <a:avLst/>
          </a:prstGeom>
          <a:noFill/>
        </p:spPr>
        <p:txBody>
          <a:bodyPr wrap="square" rtlCol="0">
            <a:spAutoFit/>
          </a:bodyPr>
          <a:lstStyle/>
          <a:p>
            <a:pPr algn="ctr"/>
            <a:r>
              <a:rPr lang="en-US" altLang="zh-CN"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ENTER TITLE</a:t>
            </a:r>
            <a:endParaRPr lang="en-US" altLang="zh-CN"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1" name="稻壳儿春秋广告/盗版必究        原创来源：http://chn.docer.com/works?userid=199329941#!/work_time"/>
          <p:cNvSpPr txBox="1"/>
          <p:nvPr/>
        </p:nvSpPr>
        <p:spPr>
          <a:xfrm>
            <a:off x="3423283" y="3981856"/>
            <a:ext cx="3068322" cy="794320"/>
          </a:xfrm>
          <a:prstGeom prst="rect">
            <a:avLst/>
          </a:prstGeom>
          <a:noFill/>
        </p:spPr>
        <p:txBody>
          <a:bodyPr wrap="square" rtlCol="0">
            <a:spAutoFit/>
          </a:bodyPr>
          <a:lstStyle/>
          <a:p>
            <a:pPr algn="ctr">
              <a:lnSpc>
                <a:spcPct val="150000"/>
              </a:lnSpc>
            </a:pP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Click here to add content of the text</a:t>
            </a:r>
            <a:r>
              <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and briefly explain your point of </a:t>
            </a:r>
            <a:r>
              <a:rPr lang="en-US" altLang="zh-CN" sz="1050" dirty="0" err="1">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view.Click</a:t>
            </a: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 here to add content of the text</a:t>
            </a:r>
            <a:r>
              <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endPar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txBox="1"/>
          <p:nvPr/>
        </p:nvSpPr>
        <p:spPr>
          <a:xfrm>
            <a:off x="4573270" y="200025"/>
            <a:ext cx="4376420" cy="583565"/>
          </a:xfrm>
          <a:prstGeom prst="rect">
            <a:avLst/>
          </a:prstGeom>
          <a:noFill/>
          <a:effectLst/>
        </p:spPr>
        <p:txBody>
          <a:bodyPr wrap="square" rtlCol="0">
            <a:spAutoFit/>
          </a:bodyPr>
          <a:p>
            <a:r>
              <a:rPr lang="en-GB" altLang="en-US" sz="3200" dirty="0" err="1">
                <a:latin typeface="Century Gothic" panose="020B0502020202020204" pitchFamily="34" charset="0"/>
                <a:ea typeface="Droid Sans Fallback" panose="020B0502000000000001" pitchFamily="50" charset="-128"/>
                <a:cs typeface="Century Gothic" panose="020B0502020202020204" pitchFamily="34" charset="0"/>
                <a:sym typeface="+mn-ea"/>
              </a:rPr>
              <a:t>Outils</a:t>
            </a:r>
            <a:endParaRPr lang="en-GB" altLang="en-US" sz="3200" dirty="0" err="1">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grpSp>
        <p:nvGrpSpPr>
          <p:cNvPr id="295" name="Google Shape;295;p27"/>
          <p:cNvGrpSpPr/>
          <p:nvPr/>
        </p:nvGrpSpPr>
        <p:grpSpPr>
          <a:xfrm>
            <a:off x="7282910" y="2703391"/>
            <a:ext cx="1256237" cy="1666297"/>
            <a:chOff x="4857210" y="1950401"/>
            <a:chExt cx="1417320" cy="1879961"/>
          </a:xfrm>
        </p:grpSpPr>
        <p:pic>
          <p:nvPicPr>
            <p:cNvPr id="296" name="Google Shape;296;p27"/>
            <p:cNvPicPr preferRelativeResize="0"/>
            <p:nvPr/>
          </p:nvPicPr>
          <p:blipFill rotWithShape="1">
            <a:blip r:embed="rId1"/>
            <a:srcRect/>
            <a:stretch>
              <a:fillRect/>
            </a:stretch>
          </p:blipFill>
          <p:spPr>
            <a:xfrm>
              <a:off x="4944522" y="1950401"/>
              <a:ext cx="1242697" cy="1242697"/>
            </a:xfrm>
            <a:prstGeom prst="rect">
              <a:avLst/>
            </a:prstGeom>
            <a:noFill/>
            <a:ln>
              <a:noFill/>
            </a:ln>
          </p:spPr>
        </p:pic>
        <p:sp>
          <p:nvSpPr>
            <p:cNvPr id="297" name="Google Shape;297;p27"/>
            <p:cNvSpPr txBox="1"/>
            <p:nvPr/>
          </p:nvSpPr>
          <p:spPr>
            <a:xfrm>
              <a:off x="4857210" y="3307142"/>
              <a:ext cx="1417320" cy="523220"/>
            </a:xfrm>
            <a:prstGeom prst="rect">
              <a:avLst/>
            </a:prstGeom>
            <a:noFill/>
            <a:ln>
              <a:noFill/>
            </a:ln>
          </p:spPr>
          <p:txBody>
            <a:bodyPr spcFirstLastPara="1" wrap="square" lIns="91425" tIns="45700" rIns="91425" bIns="45700" anchor="t" anchorCtr="0">
              <a:spAutoFit/>
            </a:bodyPr>
            <a:p>
              <a:pPr marL="0" marR="0" lvl="0" indent="0" algn="ctr" rtl="0">
                <a:lnSpc>
                  <a:spcPct val="100000"/>
                </a:lnSpc>
                <a:spcBef>
                  <a:spcPts val="0"/>
                </a:spcBef>
                <a:spcAft>
                  <a:spcPts val="0"/>
                </a:spcAft>
                <a:buNone/>
              </a:pPr>
              <a:r>
                <a:rPr lang="fr-FR" sz="1400" b="0" i="0" u="none" strike="noStrike" cap="none">
                  <a:solidFill>
                    <a:srgbClr val="000000"/>
                  </a:solidFill>
                  <a:latin typeface="Viga" panose="020B0800030000020004"/>
                  <a:ea typeface="Viga" panose="020B0800030000020004"/>
                  <a:cs typeface="Viga" panose="020B0800030000020004"/>
                  <a:sym typeface="Viga" panose="020B0800030000020004"/>
                </a:rPr>
                <a:t>Visual Studio Code</a:t>
              </a:r>
              <a:endParaRPr lang="fr-FR" sz="1400" b="0" i="0" u="none" strike="noStrike" cap="none">
                <a:solidFill>
                  <a:srgbClr val="000000"/>
                </a:solidFill>
                <a:latin typeface="Viga" panose="020B0800030000020004"/>
                <a:ea typeface="Viga" panose="020B0800030000020004"/>
                <a:cs typeface="Viga" panose="020B0800030000020004"/>
                <a:sym typeface="Viga" panose="020B0800030000020004"/>
              </a:endParaRPr>
            </a:p>
          </p:txBody>
        </p:sp>
      </p:grpSp>
      <p:grpSp>
        <p:nvGrpSpPr>
          <p:cNvPr id="8" name="Group 7"/>
          <p:cNvGrpSpPr/>
          <p:nvPr/>
        </p:nvGrpSpPr>
        <p:grpSpPr>
          <a:xfrm>
            <a:off x="4243070" y="2739390"/>
            <a:ext cx="1334770" cy="1829435"/>
            <a:chOff x="6065" y="4257"/>
            <a:chExt cx="2102" cy="2881"/>
          </a:xfrm>
        </p:grpSpPr>
        <p:pic>
          <p:nvPicPr>
            <p:cNvPr id="302" name="Google Shape;302;p27"/>
            <p:cNvPicPr preferRelativeResize="0"/>
            <p:nvPr/>
          </p:nvPicPr>
          <p:blipFill rotWithShape="1">
            <a:blip r:embed="rId2"/>
            <a:srcRect/>
            <a:stretch>
              <a:fillRect/>
            </a:stretch>
          </p:blipFill>
          <p:spPr>
            <a:xfrm>
              <a:off x="6211" y="4257"/>
              <a:ext cx="1957" cy="1957"/>
            </a:xfrm>
            <a:prstGeom prst="rect">
              <a:avLst/>
            </a:prstGeom>
            <a:noFill/>
            <a:ln>
              <a:noFill/>
            </a:ln>
          </p:spPr>
        </p:pic>
        <p:sp>
          <p:nvSpPr>
            <p:cNvPr id="303" name="Google Shape;303;p27"/>
            <p:cNvSpPr txBox="1"/>
            <p:nvPr/>
          </p:nvSpPr>
          <p:spPr>
            <a:xfrm>
              <a:off x="6065" y="6654"/>
              <a:ext cx="2103" cy="485"/>
            </a:xfrm>
            <a:prstGeom prst="rect">
              <a:avLst/>
            </a:prstGeom>
            <a:noFill/>
            <a:ln>
              <a:noFill/>
            </a:ln>
          </p:spPr>
          <p:txBody>
            <a:bodyPr spcFirstLastPara="1" wrap="square" lIns="91425" tIns="45700" rIns="91425" bIns="45700" anchor="t" anchorCtr="0">
              <a:spAutoFit/>
            </a:bodyPr>
            <a:p>
              <a:pPr marL="0" marR="0" lvl="0" indent="0" algn="ctr" rtl="0">
                <a:lnSpc>
                  <a:spcPct val="100000"/>
                </a:lnSpc>
                <a:spcBef>
                  <a:spcPts val="0"/>
                </a:spcBef>
                <a:spcAft>
                  <a:spcPts val="0"/>
                </a:spcAft>
                <a:buNone/>
              </a:pPr>
              <a:r>
                <a:rPr lang="fr-FR" sz="1400" b="0" i="0" u="none" strike="noStrike" cap="none">
                  <a:solidFill>
                    <a:srgbClr val="000000"/>
                  </a:solidFill>
                  <a:latin typeface="Viga" panose="020B0800030000020004"/>
                  <a:ea typeface="Viga" panose="020B0800030000020004"/>
                  <a:cs typeface="Viga" panose="020B0800030000020004"/>
                  <a:sym typeface="Viga" panose="020B0800030000020004"/>
                </a:rPr>
                <a:t>GitHub</a:t>
              </a:r>
              <a:endParaRPr lang="fr-FR" sz="1400" b="0" i="0" u="none" strike="noStrike" cap="none">
                <a:solidFill>
                  <a:srgbClr val="000000"/>
                </a:solidFill>
                <a:latin typeface="Viga" panose="020B0800030000020004"/>
                <a:ea typeface="Viga" panose="020B0800030000020004"/>
                <a:cs typeface="Viga" panose="020B0800030000020004"/>
                <a:sym typeface="Viga" panose="020B0800030000020004"/>
              </a:endParaRPr>
            </a:p>
          </p:txBody>
        </p:sp>
      </p:grpSp>
      <p:sp>
        <p:nvSpPr>
          <p:cNvPr id="6" name="稻壳儿春秋广告/盗版必究        原创来源：http://chn.docer.com/works?userid=199329941#!/work_time"/>
          <p:cNvSpPr txBox="1"/>
          <p:nvPr/>
        </p:nvSpPr>
        <p:spPr>
          <a:xfrm flipH="1">
            <a:off x="876935" y="7011035"/>
            <a:ext cx="6865620" cy="2057400"/>
          </a:xfrm>
          <a:prstGeom prst="rect">
            <a:avLst/>
          </a:prstGeom>
          <a:noFill/>
        </p:spPr>
        <p:txBody>
          <a:bodyPr wrap="square" rtlCol="0">
            <a:noAutofit/>
          </a:bodyPr>
          <a:p>
            <a:pPr lvl="0">
              <a:defRPr/>
            </a:pPr>
            <a:r>
              <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rPr>
              <a:t>Démonstration</a:t>
            </a:r>
            <a:endPar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95"/>
                                        </p:tgtEl>
                                        <p:attrNameLst>
                                          <p:attrName>style.visibility</p:attrName>
                                        </p:attrNameLst>
                                      </p:cBhvr>
                                      <p:to>
                                        <p:strVal val="visible"/>
                                      </p:to>
                                    </p:set>
                                    <p:animEffect transition="in" filter="checkerboard(across)">
                                      <p:cBhvr>
                                        <p:cTn id="12" dur="5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3851140" y="-3663719"/>
            <a:ext cx="6909795" cy="6909793"/>
          </a:xfrm>
          <a:prstGeom prst="round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A0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3679692" y="-433046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2313891" y="1103488"/>
            <a:ext cx="1142946" cy="1142946"/>
          </a:xfrm>
          <a:prstGeom prst="roundRect">
            <a:avLst/>
          </a:prstGeom>
          <a:gradFill>
            <a:gsLst>
              <a:gs pos="0">
                <a:schemeClr val="accent2">
                  <a:lumMod val="60000"/>
                  <a:lumOff val="40000"/>
                </a:schemeClr>
              </a:gs>
              <a:gs pos="50000">
                <a:schemeClr val="accent2">
                  <a:lumMod val="40000"/>
                  <a:lumOff val="60000"/>
                </a:schemeClr>
              </a:gs>
              <a:gs pos="10000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p:nvPr/>
        </p:nvSpPr>
        <p:spPr>
          <a:xfrm rot="2700000">
            <a:off x="6678765" y="-1687006"/>
            <a:ext cx="3374012" cy="3374012"/>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flipH="1">
            <a:off x="450850" y="4112895"/>
            <a:ext cx="6865620" cy="2057400"/>
          </a:xfrm>
          <a:prstGeom prst="rect">
            <a:avLst/>
          </a:prstGeom>
          <a:noFill/>
        </p:spPr>
        <p:txBody>
          <a:bodyPr wrap="square" rtlCol="0">
            <a:noAutofit/>
          </a:bodyPr>
          <a:p>
            <a:pPr lvl="0">
              <a:defRPr/>
            </a:pPr>
            <a:r>
              <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rPr>
              <a:t>Démonstration</a:t>
            </a:r>
            <a:endPar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endParaRPr>
          </a:p>
        </p:txBody>
      </p:sp>
      <p:sp>
        <p:nvSpPr>
          <p:cNvPr id="3" name="稻壳儿春秋广告/盗版必究        原创来源：http://chn.docer.com/works?userid=199329941#!/work_time"/>
          <p:cNvSpPr txBox="1"/>
          <p:nvPr/>
        </p:nvSpPr>
        <p:spPr>
          <a:xfrm flipH="1">
            <a:off x="567690" y="7131050"/>
            <a:ext cx="6865620" cy="2057400"/>
          </a:xfrm>
          <a:prstGeom prst="rect">
            <a:avLst/>
          </a:prstGeom>
          <a:noFill/>
        </p:spPr>
        <p:txBody>
          <a:bodyPr wrap="square" rtlCol="0">
            <a:noAutofit/>
          </a:bodyPr>
          <a:p>
            <a:pPr lvl="0">
              <a:defRPr/>
            </a:pPr>
            <a:r>
              <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rPr>
              <a:t>Conclusion &amp;</a:t>
            </a:r>
            <a:endPar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endParaRPr>
          </a:p>
          <a:p>
            <a:pPr lvl="0">
              <a:defRPr/>
            </a:pPr>
            <a:r>
              <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rPr>
              <a:t>Perspectives</a:t>
            </a:r>
            <a:endPar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3851140" y="-3663719"/>
            <a:ext cx="6909795" cy="6909793"/>
          </a:xfrm>
          <a:prstGeom prst="round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A0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3679692" y="-433046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2313891" y="1103488"/>
            <a:ext cx="1142946" cy="1142946"/>
          </a:xfrm>
          <a:prstGeom prst="roundRect">
            <a:avLst/>
          </a:prstGeom>
          <a:gradFill>
            <a:gsLst>
              <a:gs pos="0">
                <a:schemeClr val="accent2">
                  <a:lumMod val="60000"/>
                  <a:lumOff val="40000"/>
                </a:schemeClr>
              </a:gs>
              <a:gs pos="50000">
                <a:schemeClr val="accent2">
                  <a:lumMod val="40000"/>
                  <a:lumOff val="60000"/>
                </a:schemeClr>
              </a:gs>
              <a:gs pos="10000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p:nvPr/>
        </p:nvSpPr>
        <p:spPr>
          <a:xfrm rot="2700000">
            <a:off x="6678765" y="-1687006"/>
            <a:ext cx="3374012" cy="3374012"/>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flipH="1">
            <a:off x="450850" y="4112895"/>
            <a:ext cx="6865620" cy="2057400"/>
          </a:xfrm>
          <a:prstGeom prst="rect">
            <a:avLst/>
          </a:prstGeom>
          <a:noFill/>
        </p:spPr>
        <p:txBody>
          <a:bodyPr wrap="square" rtlCol="0">
            <a:noAutofit/>
          </a:bodyPr>
          <a:p>
            <a:pPr lvl="0">
              <a:defRPr/>
            </a:pPr>
            <a:r>
              <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rPr>
              <a:t>Conclusion &amp;</a:t>
            </a:r>
            <a:endPar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endParaRPr>
          </a:p>
          <a:p>
            <a:pPr lvl="0">
              <a:defRPr/>
            </a:pPr>
            <a:r>
              <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rPr>
              <a:t>Perspectives</a:t>
            </a:r>
            <a:endPar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春秋广告/盗版必究        原创来源：http://chn.docer.com/works?userid=199329941#!/work_time"/>
          <p:cNvSpPr/>
          <p:nvPr/>
        </p:nvSpPr>
        <p:spPr>
          <a:xfrm rot="2700000">
            <a:off x="-1523657" y="2698198"/>
            <a:ext cx="4966314" cy="4966314"/>
          </a:xfrm>
          <a:prstGeom prst="round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rot="2700000">
            <a:off x="3668105" y="4637763"/>
            <a:ext cx="1087184" cy="1087184"/>
          </a:xfrm>
          <a:prstGeom prst="roundRect">
            <a:avLst/>
          </a:prstGeom>
          <a:gradFill>
            <a:gsLst>
              <a:gs pos="0">
                <a:schemeClr val="accent2">
                  <a:lumMod val="60000"/>
                  <a:lumOff val="40000"/>
                  <a:alpha val="100000"/>
                </a:schemeClr>
              </a:gs>
              <a:gs pos="60000">
                <a:schemeClr val="accent2">
                  <a:lumMod val="40000"/>
                  <a:lumOff val="60000"/>
                </a:schemeClr>
              </a:gs>
              <a:gs pos="100000">
                <a:schemeClr val="accent2">
                  <a:lumMod val="20000"/>
                  <a:lumOff val="80000"/>
                  <a:alpha val="60000"/>
                </a:schemeClr>
              </a:gs>
            </a:gsLst>
            <a:lin ang="181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8" name="稻壳儿春秋广告/盗版必究        原创来源：http://chn.docer.com/works?userid=199329941#!/work_time"/>
          <p:cNvSpPr/>
          <p:nvPr/>
        </p:nvSpPr>
        <p:spPr>
          <a:xfrm rot="2700000">
            <a:off x="8200402" y="-1071791"/>
            <a:ext cx="2998691" cy="2998690"/>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8972401" y="-1548003"/>
            <a:ext cx="3713986" cy="3713985"/>
          </a:xfrm>
          <a:prstGeom prst="roundRect">
            <a:avLst/>
          </a:prstGeom>
          <a:solidFill>
            <a:srgbClr val="A0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p:nvPr/>
        </p:nvSpPr>
        <p:spPr>
          <a:xfrm rot="2700000">
            <a:off x="-3463370" y="3085103"/>
            <a:ext cx="4192504" cy="419250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 name="稻壳儿春秋广告/盗版必究        原创来源：http://chn.docer.com/works?userid=199329941#!/work_time"/>
          <p:cNvSpPr txBox="1"/>
          <p:nvPr/>
        </p:nvSpPr>
        <p:spPr>
          <a:xfrm flipH="1">
            <a:off x="2720340" y="2698750"/>
            <a:ext cx="8583295" cy="2540635"/>
          </a:xfrm>
          <a:prstGeom prst="rect">
            <a:avLst/>
          </a:prstGeom>
          <a:noFill/>
        </p:spPr>
        <p:txBody>
          <a:bodyPr wrap="square" rtlCol="0">
            <a:noAutofit/>
          </a:bodyPr>
          <a:p>
            <a:pPr lvl="0" algn="ctr">
              <a:defRPr/>
            </a:pPr>
            <a:r>
              <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rPr>
              <a:t>Merci pour votre Attention!</a:t>
            </a:r>
            <a:endPar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3851140" y="-3663719"/>
            <a:ext cx="6909795" cy="6909793"/>
          </a:xfrm>
          <a:prstGeom prst="round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A0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3679692" y="-433046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2313891" y="1103488"/>
            <a:ext cx="1142946" cy="1142946"/>
          </a:xfrm>
          <a:prstGeom prst="roundRect">
            <a:avLst/>
          </a:prstGeom>
          <a:gradFill>
            <a:gsLst>
              <a:gs pos="0">
                <a:schemeClr val="accent2">
                  <a:lumMod val="60000"/>
                  <a:lumOff val="40000"/>
                </a:schemeClr>
              </a:gs>
              <a:gs pos="50000">
                <a:schemeClr val="accent2">
                  <a:lumMod val="40000"/>
                  <a:lumOff val="60000"/>
                </a:schemeClr>
              </a:gs>
              <a:gs pos="10000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3" name="稻壳儿春秋广告/盗版必究        原创来源：http://chn.docer.com/works?userid=199329941#!/work_time"/>
          <p:cNvSpPr txBox="1"/>
          <p:nvPr/>
        </p:nvSpPr>
        <p:spPr>
          <a:xfrm flipH="1">
            <a:off x="450850" y="4112895"/>
            <a:ext cx="5850890" cy="829945"/>
          </a:xfrm>
          <a:prstGeom prst="rect">
            <a:avLst/>
          </a:prstGeom>
          <a:noFill/>
        </p:spPr>
        <p:txBody>
          <a:bodyPr wrap="square" rtlCol="0">
            <a:spAutoFit/>
          </a:bodyPr>
          <a:lstStyle/>
          <a:p>
            <a:pPr lvl="0">
              <a:defRPr/>
            </a:pPr>
            <a:r>
              <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rPr>
              <a:t>INTRODUCTION</a:t>
            </a:r>
            <a:endPar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endParaRPr>
          </a:p>
        </p:txBody>
      </p:sp>
      <p:sp>
        <p:nvSpPr>
          <p:cNvPr id="24" name="稻壳儿春秋广告/盗版必究        原创来源：http://chn.docer.com/works?userid=199329941#!/work_time"/>
          <p:cNvSpPr/>
          <p:nvPr/>
        </p:nvSpPr>
        <p:spPr>
          <a:xfrm rot="2700000">
            <a:off x="6678765" y="-1687006"/>
            <a:ext cx="3374012" cy="3374012"/>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3" name="稻壳儿春秋广告/盗版必究        原创来源：http://chn.docer.com/works?userid=199329941#!/work_time"/>
          <p:cNvSpPr>
            <a:spLocks noChangeArrowheads="1"/>
          </p:cNvSpPr>
          <p:nvPr/>
        </p:nvSpPr>
        <p:spPr bwMode="auto">
          <a:xfrm>
            <a:off x="17210379" y="2479541"/>
            <a:ext cx="728820" cy="728820"/>
          </a:xfrm>
          <a:prstGeom prst="rect">
            <a:avLst/>
          </a:prstGeom>
          <a:solidFill>
            <a:srgbClr val="A0302F"/>
          </a:solidFill>
          <a:ln>
            <a:noFill/>
          </a:ln>
          <a:effectLst/>
        </p:spPr>
        <p:txBody>
          <a:bodyPr vert="horz" wrap="square" lIns="91440" tIns="45720" rIns="91440" bIns="45720" numCol="1" anchor="ctr" anchorCtr="0" compatLnSpc="1"/>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5" name="稻壳儿春秋广告/盗版必究        原创来源：http://chn.docer.com/works?userid=199329941#!/work_time"/>
          <p:cNvSpPr txBox="1"/>
          <p:nvPr/>
        </p:nvSpPr>
        <p:spPr>
          <a:xfrm>
            <a:off x="18031510" y="2657797"/>
            <a:ext cx="2655136" cy="398780"/>
          </a:xfrm>
          <a:prstGeom prst="rect">
            <a:avLst/>
          </a:prstGeom>
          <a:noFill/>
          <a:effectLst/>
        </p:spPr>
        <p:txBody>
          <a:bodyPr wrap="square" rtlCol="0">
            <a:spAutoFit/>
          </a:bodyPr>
          <a:p>
            <a:r>
              <a:rPr lang="en-US" altLang="fr-FR" sz="2000" dirty="0">
                <a:latin typeface="Century Gothic" panose="020B0502020202020204" pitchFamily="34" charset="0"/>
                <a:cs typeface="Century Gothic" panose="020B0502020202020204" pitchFamily="34" charset="0"/>
                <a:sym typeface="+mn-ea"/>
              </a:rPr>
              <a:t>Cahier de charges</a:t>
            </a:r>
            <a:endParaRPr lang="en-US" altLang="fr-FR" sz="2000" dirty="0">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sp>
        <p:nvSpPr>
          <p:cNvPr id="36" name="稻壳儿春秋广告/盗版必究        原创来源：http://chn.docer.com/works?userid=199329941#!/work_time"/>
          <p:cNvSpPr>
            <a:spLocks noChangeArrowheads="1"/>
          </p:cNvSpPr>
          <p:nvPr/>
        </p:nvSpPr>
        <p:spPr bwMode="auto">
          <a:xfrm>
            <a:off x="17421199" y="2643896"/>
            <a:ext cx="307180" cy="400110"/>
          </a:xfrm>
          <a:prstGeom prst="rect">
            <a:avLst/>
          </a:prstGeom>
          <a:noFill/>
        </p:spPr>
        <p:txBody>
          <a:bodyPr wrap="square">
            <a:spAutoFit/>
          </a:bodyPr>
          <a:p>
            <a:pPr algn="ctr">
              <a:spcBef>
                <a:spcPct val="0"/>
              </a:spcBef>
            </a:pPr>
            <a:r>
              <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2</a:t>
            </a:r>
            <a:endPar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7" name="稻壳儿春秋广告/盗版必究        原创来源：http://chn.docer.com/works?userid=199329941#!/work_time"/>
          <p:cNvSpPr>
            <a:spLocks noChangeArrowheads="1"/>
          </p:cNvSpPr>
          <p:nvPr/>
        </p:nvSpPr>
        <p:spPr bwMode="auto">
          <a:xfrm>
            <a:off x="17210379" y="3626947"/>
            <a:ext cx="728820" cy="728820"/>
          </a:xfrm>
          <a:prstGeom prst="rect">
            <a:avLst/>
          </a:prstGeom>
          <a:solidFill>
            <a:srgbClr val="BF5B5B"/>
          </a:solidFill>
          <a:ln>
            <a:noFill/>
          </a:ln>
          <a:effectLst/>
        </p:spPr>
        <p:txBody>
          <a:bodyPr vert="horz" wrap="square" lIns="91440" tIns="45720" rIns="91440" bIns="45720" numCol="1" anchor="ctr" anchorCtr="0" compatLnSpc="1"/>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9" name="稻壳儿春秋广告/盗版必究        原创来源：http://chn.docer.com/works?userid=199329941#!/work_time"/>
          <p:cNvSpPr txBox="1"/>
          <p:nvPr/>
        </p:nvSpPr>
        <p:spPr>
          <a:xfrm>
            <a:off x="18031510" y="3805203"/>
            <a:ext cx="2655136" cy="398780"/>
          </a:xfrm>
          <a:prstGeom prst="rect">
            <a:avLst/>
          </a:prstGeom>
          <a:noFill/>
          <a:effectLst/>
        </p:spPr>
        <p:txBody>
          <a:bodyPr wrap="square" rtlCol="0">
            <a:spAutoFit/>
          </a:bodyPr>
          <a:p>
            <a:r>
              <a:rPr lang="en-GB" altLang="en-US" sz="2000" dirty="0">
                <a:latin typeface="Century Gothic" panose="020B0502020202020204" pitchFamily="34" charset="0"/>
                <a:cs typeface="Century Gothic" panose="020B0502020202020204" pitchFamily="34" charset="0"/>
                <a:sym typeface="+mn-ea"/>
              </a:rPr>
              <a:t>Outils Utilisés</a:t>
            </a:r>
            <a:endParaRPr lang="en-GB" altLang="en-US" sz="2000" dirty="0">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sp>
        <p:nvSpPr>
          <p:cNvPr id="40" name="稻壳儿春秋广告/盗版必究        原创来源：http://chn.docer.com/works?userid=199329941#!/work_time"/>
          <p:cNvSpPr>
            <a:spLocks noChangeArrowheads="1"/>
          </p:cNvSpPr>
          <p:nvPr/>
        </p:nvSpPr>
        <p:spPr bwMode="auto">
          <a:xfrm>
            <a:off x="17421199" y="3791302"/>
            <a:ext cx="307180" cy="400110"/>
          </a:xfrm>
          <a:prstGeom prst="rect">
            <a:avLst/>
          </a:prstGeom>
          <a:noFill/>
        </p:spPr>
        <p:txBody>
          <a:bodyPr wrap="square">
            <a:spAutoFit/>
          </a:bodyPr>
          <a:p>
            <a:pPr algn="ctr">
              <a:spcBef>
                <a:spcPct val="0"/>
              </a:spcBef>
            </a:pPr>
            <a:r>
              <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4</a:t>
            </a:r>
            <a:endPar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a:spLocks noChangeArrowheads="1"/>
          </p:cNvSpPr>
          <p:nvPr/>
        </p:nvSpPr>
        <p:spPr bwMode="auto">
          <a:xfrm>
            <a:off x="17210379" y="4795347"/>
            <a:ext cx="728820" cy="728820"/>
          </a:xfrm>
          <a:prstGeom prst="rect">
            <a:avLst/>
          </a:prstGeom>
          <a:solidFill>
            <a:srgbClr val="7C3B3B"/>
          </a:solidFill>
          <a:ln>
            <a:noFill/>
          </a:ln>
          <a:effectLst/>
        </p:spPr>
        <p:txBody>
          <a:bodyPr vert="horz" wrap="square" lIns="91440" tIns="45720" rIns="91440" bIns="45720" numCol="1" anchor="ctr" anchorCtr="0" compatLnSpc="1"/>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18031460" y="4973320"/>
            <a:ext cx="4156710" cy="398780"/>
          </a:xfrm>
          <a:prstGeom prst="rect">
            <a:avLst/>
          </a:prstGeom>
          <a:noFill/>
          <a:effectLst/>
        </p:spPr>
        <p:txBody>
          <a:bodyPr wrap="square" rtlCol="0">
            <a:spAutoFit/>
          </a:bodyPr>
          <a:p>
            <a:r>
              <a:rPr lang="en-US" altLang="fr-FR" sz="2000" dirty="0">
                <a:latin typeface="Century Gothic" panose="020B0502020202020204" pitchFamily="34" charset="0"/>
                <a:cs typeface="Century Gothic" panose="020B0502020202020204" pitchFamily="34" charset="0"/>
                <a:sym typeface="+mn-ea"/>
              </a:rPr>
              <a:t>Conclusion et perspectives</a:t>
            </a:r>
            <a:endParaRPr lang="en-US" altLang="fr-FR" sz="2000" dirty="0">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sp>
        <p:nvSpPr>
          <p:cNvPr id="10" name="稻壳儿春秋广告/盗版必究        原创来源：http://chn.docer.com/works?userid=199329941#!/work_time"/>
          <p:cNvSpPr>
            <a:spLocks noChangeArrowheads="1"/>
          </p:cNvSpPr>
          <p:nvPr/>
        </p:nvSpPr>
        <p:spPr bwMode="auto">
          <a:xfrm>
            <a:off x="17421199" y="4959702"/>
            <a:ext cx="307180" cy="398780"/>
          </a:xfrm>
          <a:prstGeom prst="rect">
            <a:avLst/>
          </a:prstGeom>
          <a:noFill/>
        </p:spPr>
        <p:txBody>
          <a:bodyPr wrap="square">
            <a:spAutoFit/>
          </a:bodyPr>
          <a:p>
            <a:pPr algn="ctr">
              <a:spcBef>
                <a:spcPct val="0"/>
              </a:spcBef>
            </a:pPr>
            <a:r>
              <a:rPr lang="en-GB"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6</a:t>
            </a:r>
            <a:endParaRPr lang="en-GB"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 name="稻壳儿春秋广告/盗版必究        原创来源：http://chn.docer.com/works?userid=199329941#!/work_time"/>
          <p:cNvSpPr>
            <a:spLocks noChangeArrowheads="1"/>
          </p:cNvSpPr>
          <p:nvPr/>
        </p:nvSpPr>
        <p:spPr bwMode="auto">
          <a:xfrm>
            <a:off x="-4336415" y="2258561"/>
            <a:ext cx="728820" cy="728820"/>
          </a:xfrm>
          <a:prstGeom prst="rect">
            <a:avLst/>
          </a:prstGeom>
          <a:solidFill>
            <a:srgbClr val="C55A11"/>
          </a:solidFill>
          <a:ln>
            <a:noFill/>
          </a:ln>
          <a:effectLst/>
        </p:spPr>
        <p:txBody>
          <a:bodyPr vert="horz" wrap="square" lIns="91440" tIns="45720" rIns="91440" bIns="45720" numCol="1" anchor="ctr" anchorCtr="0" compatLnSpc="1"/>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6" name="稻壳儿春秋广告/盗版必究        原创来源：http://chn.docer.com/works?userid=199329941#!/work_time"/>
          <p:cNvSpPr txBox="1"/>
          <p:nvPr/>
        </p:nvSpPr>
        <p:spPr>
          <a:xfrm>
            <a:off x="-3515284" y="2436817"/>
            <a:ext cx="2655136" cy="398780"/>
          </a:xfrm>
          <a:prstGeom prst="rect">
            <a:avLst/>
          </a:prstGeom>
          <a:noFill/>
          <a:effectLst/>
        </p:spPr>
        <p:txBody>
          <a:bodyPr wrap="square" rtlCol="0">
            <a:spAutoFit/>
          </a:bodyPr>
          <a:p>
            <a:r>
              <a:rPr lang="en-US" altLang="fr-FR" sz="2000" dirty="0" err="1">
                <a:latin typeface="Century Gothic" panose="020B0502020202020204" pitchFamily="34" charset="0"/>
                <a:cs typeface="Century Gothic" panose="020B0502020202020204" pitchFamily="34" charset="0"/>
                <a:sym typeface="+mn-ea"/>
              </a:rPr>
              <a:t>Problématique</a:t>
            </a:r>
            <a:endParaRPr lang="en-US" altLang="fr-FR" sz="2000" dirty="0" err="1">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sp>
        <p:nvSpPr>
          <p:cNvPr id="27" name="稻壳儿春秋广告/盗版必究        原创来源：http://chn.docer.com/works?userid=199329941#!/work_time"/>
          <p:cNvSpPr>
            <a:spLocks noChangeArrowheads="1"/>
          </p:cNvSpPr>
          <p:nvPr/>
        </p:nvSpPr>
        <p:spPr bwMode="auto">
          <a:xfrm>
            <a:off x="-4125595" y="2422916"/>
            <a:ext cx="307180" cy="400110"/>
          </a:xfrm>
          <a:prstGeom prst="rect">
            <a:avLst/>
          </a:prstGeom>
          <a:noFill/>
        </p:spPr>
        <p:txBody>
          <a:bodyPr wrap="square">
            <a:spAutoFit/>
          </a:bodyPr>
          <a:p>
            <a:pPr algn="ctr">
              <a:spcBef>
                <a:spcPct val="0"/>
              </a:spcBef>
            </a:pPr>
            <a:r>
              <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1</a:t>
            </a:r>
            <a:endPar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a:spLocks noChangeArrowheads="1"/>
          </p:cNvSpPr>
          <p:nvPr/>
        </p:nvSpPr>
        <p:spPr bwMode="auto">
          <a:xfrm>
            <a:off x="-4336415" y="3405967"/>
            <a:ext cx="728820" cy="728820"/>
          </a:xfrm>
          <a:prstGeom prst="rect">
            <a:avLst/>
          </a:prstGeom>
          <a:solidFill>
            <a:srgbClr val="F67654"/>
          </a:solidFill>
          <a:ln>
            <a:noFill/>
          </a:ln>
          <a:effectLst/>
        </p:spPr>
        <p:txBody>
          <a:bodyPr vert="horz" wrap="square" lIns="91440" tIns="45720" rIns="91440" bIns="45720" numCol="1" anchor="ctr" anchorCtr="0" compatLnSpc="1"/>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0" name="稻壳儿春秋广告/盗版必究        原创来源：http://chn.docer.com/works?userid=199329941#!/work_time"/>
          <p:cNvSpPr txBox="1"/>
          <p:nvPr/>
        </p:nvSpPr>
        <p:spPr>
          <a:xfrm>
            <a:off x="-3515284" y="3584223"/>
            <a:ext cx="2655136" cy="398780"/>
          </a:xfrm>
          <a:prstGeom prst="rect">
            <a:avLst/>
          </a:prstGeom>
          <a:noFill/>
          <a:effectLst/>
        </p:spPr>
        <p:txBody>
          <a:bodyPr wrap="square" rtlCol="0">
            <a:spAutoFit/>
          </a:bodyPr>
          <a:p>
            <a:r>
              <a:rPr lang="en-US" altLang="fr-FR" sz="2000" dirty="0">
                <a:latin typeface="Century Gothic" panose="020B0502020202020204" pitchFamily="34" charset="0"/>
                <a:cs typeface="Century Gothic" panose="020B0502020202020204" pitchFamily="34" charset="0"/>
                <a:sym typeface="+mn-ea"/>
              </a:rPr>
              <a:t>Conception</a:t>
            </a:r>
            <a:endParaRPr lang="en-US" altLang="fr-FR" sz="2000" dirty="0">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sp>
        <p:nvSpPr>
          <p:cNvPr id="31" name="稻壳儿春秋广告/盗版必究        原创来源：http://chn.docer.com/works?userid=199329941#!/work_time"/>
          <p:cNvSpPr>
            <a:spLocks noChangeArrowheads="1"/>
          </p:cNvSpPr>
          <p:nvPr/>
        </p:nvSpPr>
        <p:spPr bwMode="auto">
          <a:xfrm>
            <a:off x="-4125595" y="3570322"/>
            <a:ext cx="307180" cy="398780"/>
          </a:xfrm>
          <a:prstGeom prst="rect">
            <a:avLst/>
          </a:prstGeom>
          <a:noFill/>
        </p:spPr>
        <p:txBody>
          <a:bodyPr wrap="square">
            <a:spAutoFit/>
          </a:bodyPr>
          <a:p>
            <a:pPr algn="ctr">
              <a:spcBef>
                <a:spcPct val="0"/>
              </a:spcBef>
            </a:pPr>
            <a:r>
              <a:rPr lang="en-GB"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3</a:t>
            </a:r>
            <a:endParaRPr lang="en-GB"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4" name="稻壳儿春秋广告/盗版必究        原创来源：http://chn.docer.com/works?userid=199329941#!/work_time"/>
          <p:cNvSpPr>
            <a:spLocks noChangeArrowheads="1"/>
          </p:cNvSpPr>
          <p:nvPr/>
        </p:nvSpPr>
        <p:spPr bwMode="auto">
          <a:xfrm>
            <a:off x="-4336415" y="4574367"/>
            <a:ext cx="728820" cy="728820"/>
          </a:xfrm>
          <a:prstGeom prst="rect">
            <a:avLst/>
          </a:prstGeom>
          <a:solidFill>
            <a:srgbClr val="D89C9C"/>
          </a:solidFill>
          <a:ln>
            <a:noFill/>
          </a:ln>
          <a:effectLst/>
        </p:spPr>
        <p:txBody>
          <a:bodyPr vert="horz" wrap="square" lIns="91440" tIns="45720" rIns="91440" bIns="45720" numCol="1" anchor="ctr" anchorCtr="0" compatLnSpc="1"/>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txBox="1"/>
          <p:nvPr/>
        </p:nvSpPr>
        <p:spPr>
          <a:xfrm>
            <a:off x="-3515284" y="4752623"/>
            <a:ext cx="2655136" cy="398780"/>
          </a:xfrm>
          <a:prstGeom prst="rect">
            <a:avLst/>
          </a:prstGeom>
          <a:noFill/>
          <a:effectLst/>
        </p:spPr>
        <p:txBody>
          <a:bodyPr wrap="square" rtlCol="0">
            <a:spAutoFit/>
          </a:bodyPr>
          <a:p>
            <a:r>
              <a:rPr lang="en-GB" altLang="en-US" sz="2000" dirty="0">
                <a:latin typeface="Century Gothic" panose="020B0502020202020204" pitchFamily="34" charset="0"/>
                <a:ea typeface="Droid Sans Fallback" panose="020B0502000000000001" pitchFamily="50" charset="-128"/>
                <a:cs typeface="Century Gothic" panose="020B0502020202020204" pitchFamily="34" charset="0"/>
                <a:sym typeface="+mn-ea"/>
              </a:rPr>
              <a:t>Démonstration</a:t>
            </a:r>
            <a:endParaRPr lang="en-GB" altLang="en-US" sz="2000" dirty="0">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sp>
        <p:nvSpPr>
          <p:cNvPr id="6" name="稻壳儿春秋广告/盗版必究        原创来源：http://chn.docer.com/works?userid=199329941#!/work_time"/>
          <p:cNvSpPr>
            <a:spLocks noChangeArrowheads="1"/>
          </p:cNvSpPr>
          <p:nvPr/>
        </p:nvSpPr>
        <p:spPr bwMode="auto">
          <a:xfrm>
            <a:off x="-4125595" y="4738722"/>
            <a:ext cx="307180" cy="398780"/>
          </a:xfrm>
          <a:prstGeom prst="rect">
            <a:avLst/>
          </a:prstGeom>
          <a:noFill/>
        </p:spPr>
        <p:txBody>
          <a:bodyPr wrap="square">
            <a:spAutoFit/>
          </a:bodyPr>
          <a:p>
            <a:pPr algn="ctr">
              <a:spcBef>
                <a:spcPct val="0"/>
              </a:spcBef>
            </a:pPr>
            <a:r>
              <a:rPr lang="en-GB"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5</a:t>
            </a:r>
            <a:endParaRPr lang="en-GB"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1" name="稻壳儿春秋广告/盗版必究        原创来源：http://chn.docer.com/works?userid=199329941#!/work_time"/>
          <p:cNvSpPr>
            <a:spLocks noChangeArrowheads="1"/>
          </p:cNvSpPr>
          <p:nvPr/>
        </p:nvSpPr>
        <p:spPr bwMode="auto">
          <a:xfrm>
            <a:off x="2248731" y="-1855137"/>
            <a:ext cx="2016368" cy="460375"/>
          </a:xfrm>
          <a:prstGeom prst="rect">
            <a:avLst/>
          </a:prstGeom>
          <a:noFill/>
        </p:spPr>
        <p:txBody>
          <a:bodyPr wrap="square">
            <a:spAutoFit/>
          </a:bodyPr>
          <a:p>
            <a:pPr algn="dist">
              <a:spcBef>
                <a:spcPct val="0"/>
              </a:spcBef>
            </a:pPr>
            <a:r>
              <a:rPr lang="en-GB" altLang="en-US"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PLAN</a:t>
            </a:r>
            <a:endParaRPr lang="en-GB" altLang="en-US"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春秋广告/盗版必究        原创来源：http://chn.docer.com/works?userid=199329941#!/work_time"/>
          <p:cNvSpPr/>
          <p:nvPr/>
        </p:nvSpPr>
        <p:spPr>
          <a:xfrm rot="2700000">
            <a:off x="-1426054" y="-454339"/>
            <a:ext cx="2852106" cy="2852106"/>
          </a:xfrm>
          <a:prstGeom prst="round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p:nvPr/>
        </p:nvSpPr>
        <p:spPr>
          <a:xfrm rot="2700000">
            <a:off x="483436" y="1400366"/>
            <a:ext cx="1001520" cy="1001520"/>
          </a:xfrm>
          <a:prstGeom prst="roundRect">
            <a:avLst/>
          </a:prstGeom>
          <a:gradFill>
            <a:gsLst>
              <a:gs pos="0">
                <a:schemeClr val="accent2">
                  <a:lumMod val="60000"/>
                  <a:lumOff val="40000"/>
                </a:schemeClr>
              </a:gs>
              <a:gs pos="50000">
                <a:schemeClr val="accent2">
                  <a:lumMod val="40000"/>
                  <a:lumOff val="60000"/>
                </a:schemeClr>
              </a:gs>
              <a:gs pos="10000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10126465" y="5924580"/>
            <a:ext cx="1866842" cy="1866842"/>
          </a:xfrm>
          <a:prstGeom prst="roundRect">
            <a:avLst/>
          </a:prstGeom>
          <a:solidFill>
            <a:srgbClr val="A0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11827658" y="5173601"/>
            <a:ext cx="728683" cy="728683"/>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a:xfrm rot="2700000">
            <a:off x="10173779" y="6343738"/>
            <a:ext cx="1402844" cy="1402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2" name="稻壳儿春秋广告/盗版必究        原创来源：http://chn.docer.com/works?userid=199329941#!/work_time"/>
          <p:cNvSpPr>
            <a:spLocks noChangeArrowheads="1"/>
          </p:cNvSpPr>
          <p:nvPr/>
        </p:nvSpPr>
        <p:spPr bwMode="auto">
          <a:xfrm>
            <a:off x="5087816" y="460708"/>
            <a:ext cx="2016368" cy="460375"/>
          </a:xfrm>
          <a:prstGeom prst="rect">
            <a:avLst/>
          </a:prstGeom>
          <a:noFill/>
        </p:spPr>
        <p:txBody>
          <a:bodyPr wrap="square">
            <a:spAutoFit/>
          </a:bodyPr>
          <a:lstStyle/>
          <a:p>
            <a:pPr algn="dist">
              <a:spcBef>
                <a:spcPct val="0"/>
              </a:spcBef>
            </a:pPr>
            <a:r>
              <a:rPr lang="en-GB" altLang="en-US"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PLAN</a:t>
            </a:r>
            <a:endParaRPr lang="en-GB" altLang="en-US" sz="24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a:spLocks noChangeArrowheads="1"/>
          </p:cNvSpPr>
          <p:nvPr/>
        </p:nvSpPr>
        <p:spPr bwMode="auto">
          <a:xfrm>
            <a:off x="1424305" y="2657341"/>
            <a:ext cx="728820" cy="728820"/>
          </a:xfrm>
          <a:prstGeom prst="rect">
            <a:avLst/>
          </a:prstGeom>
          <a:solidFill>
            <a:srgbClr val="C55A11"/>
          </a:solidFill>
          <a:ln>
            <a:noFill/>
          </a:ln>
          <a:effectLst/>
        </p:spPr>
        <p:txBody>
          <a:bodyPr vert="horz" wrap="square" lIns="91440" tIns="45720" rIns="91440" bIns="45720" numCol="1" anchor="ctr" anchorCtr="0" compatLnSpc="1"/>
          <a:lstStyle/>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6" name="稻壳儿春秋广告/盗版必究        原创来源：http://chn.docer.com/works?userid=199329941#!/work_time"/>
          <p:cNvSpPr txBox="1"/>
          <p:nvPr/>
        </p:nvSpPr>
        <p:spPr>
          <a:xfrm>
            <a:off x="2245436" y="2835597"/>
            <a:ext cx="2655136" cy="398780"/>
          </a:xfrm>
          <a:prstGeom prst="rect">
            <a:avLst/>
          </a:prstGeom>
          <a:noFill/>
          <a:effectLst/>
        </p:spPr>
        <p:txBody>
          <a:bodyPr wrap="square" rtlCol="0">
            <a:spAutoFit/>
          </a:bodyPr>
          <a:lstStyle/>
          <a:p>
            <a:r>
              <a:rPr lang="en-US" altLang="fr-FR" sz="2000" dirty="0" err="1">
                <a:latin typeface="Century Gothic" panose="020B0502020202020204" pitchFamily="34" charset="0"/>
                <a:cs typeface="Century Gothic" panose="020B0502020202020204" pitchFamily="34" charset="0"/>
                <a:sym typeface="+mn-ea"/>
              </a:rPr>
              <a:t>Problématique</a:t>
            </a:r>
            <a:endParaRPr lang="en-US" altLang="fr-FR" sz="2000" dirty="0" err="1">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sp>
        <p:nvSpPr>
          <p:cNvPr id="27" name="稻壳儿春秋广告/盗版必究        原创来源：http://chn.docer.com/works?userid=199329941#!/work_time"/>
          <p:cNvSpPr>
            <a:spLocks noChangeArrowheads="1"/>
          </p:cNvSpPr>
          <p:nvPr/>
        </p:nvSpPr>
        <p:spPr bwMode="auto">
          <a:xfrm>
            <a:off x="1635125" y="2821696"/>
            <a:ext cx="307180" cy="400110"/>
          </a:xfrm>
          <a:prstGeom prst="rect">
            <a:avLst/>
          </a:prstGeom>
          <a:noFill/>
        </p:spPr>
        <p:txBody>
          <a:bodyPr wrap="square">
            <a:spAutoFit/>
          </a:bodyPr>
          <a:lstStyle/>
          <a:p>
            <a:pPr algn="ctr">
              <a:spcBef>
                <a:spcPct val="0"/>
              </a:spcBef>
            </a:pPr>
            <a:r>
              <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1</a:t>
            </a:r>
            <a:endPar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a:spLocks noChangeArrowheads="1"/>
          </p:cNvSpPr>
          <p:nvPr/>
        </p:nvSpPr>
        <p:spPr bwMode="auto">
          <a:xfrm>
            <a:off x="1424305" y="3804747"/>
            <a:ext cx="728820" cy="728820"/>
          </a:xfrm>
          <a:prstGeom prst="rect">
            <a:avLst/>
          </a:prstGeom>
          <a:solidFill>
            <a:srgbClr val="F67654"/>
          </a:solidFill>
          <a:ln>
            <a:noFill/>
          </a:ln>
          <a:effectLst/>
        </p:spPr>
        <p:txBody>
          <a:bodyPr vert="horz" wrap="square" lIns="91440" tIns="45720" rIns="91440" bIns="45720" numCol="1" anchor="ctr" anchorCtr="0" compatLnSpc="1"/>
          <a:lstStyle/>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0" name="稻壳儿春秋广告/盗版必究        原创来源：http://chn.docer.com/works?userid=199329941#!/work_time"/>
          <p:cNvSpPr txBox="1"/>
          <p:nvPr/>
        </p:nvSpPr>
        <p:spPr>
          <a:xfrm>
            <a:off x="2245436" y="3983003"/>
            <a:ext cx="2655136" cy="398780"/>
          </a:xfrm>
          <a:prstGeom prst="rect">
            <a:avLst/>
          </a:prstGeom>
          <a:noFill/>
          <a:effectLst/>
        </p:spPr>
        <p:txBody>
          <a:bodyPr wrap="square" rtlCol="0">
            <a:spAutoFit/>
          </a:bodyPr>
          <a:lstStyle/>
          <a:p>
            <a:r>
              <a:rPr lang="en-US" altLang="en-US" sz="2000" dirty="0">
                <a:latin typeface="Century Gothic" panose="020B0502020202020204" pitchFamily="34" charset="0"/>
                <a:cs typeface="Century Gothic" panose="020B0502020202020204" pitchFamily="34" charset="0"/>
                <a:sym typeface="+mn-ea"/>
              </a:rPr>
              <a:t>Plannification</a:t>
            </a:r>
            <a:endParaRPr lang="en-US" altLang="en-US" sz="2000" dirty="0">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sp>
        <p:nvSpPr>
          <p:cNvPr id="31" name="稻壳儿春秋广告/盗版必究        原创来源：http://chn.docer.com/works?userid=199329941#!/work_time"/>
          <p:cNvSpPr>
            <a:spLocks noChangeArrowheads="1"/>
          </p:cNvSpPr>
          <p:nvPr/>
        </p:nvSpPr>
        <p:spPr bwMode="auto">
          <a:xfrm>
            <a:off x="1635125" y="3969102"/>
            <a:ext cx="307180" cy="398780"/>
          </a:xfrm>
          <a:prstGeom prst="rect">
            <a:avLst/>
          </a:prstGeom>
          <a:noFill/>
        </p:spPr>
        <p:txBody>
          <a:bodyPr wrap="square">
            <a:spAutoFit/>
          </a:bodyPr>
          <a:lstStyle/>
          <a:p>
            <a:pPr algn="ctr">
              <a:spcBef>
                <a:spcPct val="0"/>
              </a:spcBef>
            </a:pPr>
            <a:r>
              <a:rPr lang="en-GB"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3</a:t>
            </a:r>
            <a:endParaRPr lang="en-GB"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3" name="稻壳儿春秋广告/盗版必究        原创来源：http://chn.docer.com/works?userid=199329941#!/work_time"/>
          <p:cNvSpPr>
            <a:spLocks noChangeArrowheads="1"/>
          </p:cNvSpPr>
          <p:nvPr/>
        </p:nvSpPr>
        <p:spPr bwMode="auto">
          <a:xfrm>
            <a:off x="6786219" y="2657341"/>
            <a:ext cx="728820" cy="728820"/>
          </a:xfrm>
          <a:prstGeom prst="rect">
            <a:avLst/>
          </a:prstGeom>
          <a:solidFill>
            <a:srgbClr val="A0302F"/>
          </a:solidFill>
          <a:ln>
            <a:noFill/>
          </a:ln>
          <a:effectLst/>
        </p:spPr>
        <p:txBody>
          <a:bodyPr vert="horz" wrap="square" lIns="91440" tIns="45720" rIns="91440" bIns="45720" numCol="1" anchor="ctr" anchorCtr="0" compatLnSpc="1"/>
          <a:lstStyle/>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5" name="稻壳儿春秋广告/盗版必究        原创来源：http://chn.docer.com/works?userid=199329941#!/work_time"/>
          <p:cNvSpPr txBox="1"/>
          <p:nvPr/>
        </p:nvSpPr>
        <p:spPr>
          <a:xfrm>
            <a:off x="7607350" y="2835597"/>
            <a:ext cx="2655136" cy="398780"/>
          </a:xfrm>
          <a:prstGeom prst="rect">
            <a:avLst/>
          </a:prstGeom>
          <a:noFill/>
          <a:effectLst/>
        </p:spPr>
        <p:txBody>
          <a:bodyPr wrap="square" rtlCol="0">
            <a:spAutoFit/>
          </a:bodyPr>
          <a:lstStyle/>
          <a:p>
            <a:r>
              <a:rPr lang="en-US" altLang="fr-FR" sz="2000" dirty="0">
                <a:latin typeface="Century Gothic" panose="020B0502020202020204" pitchFamily="34" charset="0"/>
                <a:cs typeface="Century Gothic" panose="020B0502020202020204" pitchFamily="34" charset="0"/>
                <a:sym typeface="+mn-ea"/>
              </a:rPr>
              <a:t>Cahier de charges</a:t>
            </a:r>
            <a:endParaRPr lang="en-US" altLang="fr-FR" sz="2000" dirty="0">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sp>
        <p:nvSpPr>
          <p:cNvPr id="36" name="稻壳儿春秋广告/盗版必究        原创来源：http://chn.docer.com/works?userid=199329941#!/work_time"/>
          <p:cNvSpPr>
            <a:spLocks noChangeArrowheads="1"/>
          </p:cNvSpPr>
          <p:nvPr/>
        </p:nvSpPr>
        <p:spPr bwMode="auto">
          <a:xfrm>
            <a:off x="6997039" y="2821696"/>
            <a:ext cx="307180" cy="400110"/>
          </a:xfrm>
          <a:prstGeom prst="rect">
            <a:avLst/>
          </a:prstGeom>
          <a:noFill/>
        </p:spPr>
        <p:txBody>
          <a:bodyPr wrap="square">
            <a:spAutoFit/>
          </a:bodyPr>
          <a:lstStyle/>
          <a:p>
            <a:pPr algn="ctr">
              <a:spcBef>
                <a:spcPct val="0"/>
              </a:spcBef>
            </a:pPr>
            <a:r>
              <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2</a:t>
            </a:r>
            <a:endPar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7" name="稻壳儿春秋广告/盗版必究        原创来源：http://chn.docer.com/works?userid=199329941#!/work_time"/>
          <p:cNvSpPr>
            <a:spLocks noChangeArrowheads="1"/>
          </p:cNvSpPr>
          <p:nvPr/>
        </p:nvSpPr>
        <p:spPr bwMode="auto">
          <a:xfrm>
            <a:off x="6786219" y="3804747"/>
            <a:ext cx="728820" cy="728820"/>
          </a:xfrm>
          <a:prstGeom prst="rect">
            <a:avLst/>
          </a:prstGeom>
          <a:solidFill>
            <a:srgbClr val="BF5B5B"/>
          </a:solidFill>
          <a:ln>
            <a:noFill/>
          </a:ln>
          <a:effectLst/>
        </p:spPr>
        <p:txBody>
          <a:bodyPr vert="horz" wrap="square" lIns="91440" tIns="45720" rIns="91440" bIns="45720" numCol="1" anchor="ctr" anchorCtr="0" compatLnSpc="1"/>
          <a:lstStyle/>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9" name="稻壳儿春秋广告/盗版必究        原创来源：http://chn.docer.com/works?userid=199329941#!/work_time"/>
          <p:cNvSpPr txBox="1"/>
          <p:nvPr/>
        </p:nvSpPr>
        <p:spPr>
          <a:xfrm>
            <a:off x="7607300" y="3982720"/>
            <a:ext cx="4258945" cy="398780"/>
          </a:xfrm>
          <a:prstGeom prst="rect">
            <a:avLst/>
          </a:prstGeom>
          <a:noFill/>
          <a:effectLst/>
        </p:spPr>
        <p:txBody>
          <a:bodyPr wrap="square" rtlCol="0">
            <a:spAutoFit/>
          </a:bodyPr>
          <a:lstStyle/>
          <a:p>
            <a:r>
              <a:rPr lang="en-GB" altLang="en-US" sz="2000" dirty="0">
                <a:latin typeface="Century Gothic" panose="020B0502020202020204" pitchFamily="34" charset="0"/>
                <a:cs typeface="Century Gothic" panose="020B0502020202020204" pitchFamily="34" charset="0"/>
                <a:sym typeface="+mn-ea"/>
              </a:rPr>
              <a:t>Technologies &amp;Outils Utilisés</a:t>
            </a:r>
            <a:endParaRPr lang="en-GB" altLang="en-US" sz="2000" dirty="0">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sp>
        <p:nvSpPr>
          <p:cNvPr id="40" name="稻壳儿春秋广告/盗版必究        原创来源：http://chn.docer.com/works?userid=199329941#!/work_time"/>
          <p:cNvSpPr>
            <a:spLocks noChangeArrowheads="1"/>
          </p:cNvSpPr>
          <p:nvPr/>
        </p:nvSpPr>
        <p:spPr bwMode="auto">
          <a:xfrm>
            <a:off x="6997039" y="3969102"/>
            <a:ext cx="307180" cy="400110"/>
          </a:xfrm>
          <a:prstGeom prst="rect">
            <a:avLst/>
          </a:prstGeom>
          <a:noFill/>
        </p:spPr>
        <p:txBody>
          <a:bodyPr wrap="square">
            <a:spAutoFit/>
          </a:bodyPr>
          <a:lstStyle/>
          <a:p>
            <a:pPr algn="ctr">
              <a:spcBef>
                <a:spcPct val="0"/>
              </a:spcBef>
            </a:pPr>
            <a:r>
              <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4</a:t>
            </a:r>
            <a:endPar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a:spLocks noChangeArrowheads="1"/>
          </p:cNvSpPr>
          <p:nvPr/>
        </p:nvSpPr>
        <p:spPr bwMode="auto">
          <a:xfrm>
            <a:off x="1424305" y="4973147"/>
            <a:ext cx="728820" cy="728820"/>
          </a:xfrm>
          <a:prstGeom prst="rect">
            <a:avLst/>
          </a:prstGeom>
          <a:solidFill>
            <a:srgbClr val="D89C9C"/>
          </a:solidFill>
          <a:ln>
            <a:noFill/>
          </a:ln>
          <a:effectLst/>
        </p:spPr>
        <p:txBody>
          <a:bodyPr vert="horz" wrap="square" lIns="91440" tIns="45720" rIns="91440" bIns="45720" numCol="1" anchor="ctr" anchorCtr="0" compatLnSpc="1"/>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4" name="稻壳儿春秋广告/盗版必究        原创来源：http://chn.docer.com/works?userid=199329941#!/work_time"/>
          <p:cNvSpPr txBox="1"/>
          <p:nvPr/>
        </p:nvSpPr>
        <p:spPr>
          <a:xfrm>
            <a:off x="2245360" y="5151120"/>
            <a:ext cx="3323590" cy="398780"/>
          </a:xfrm>
          <a:prstGeom prst="rect">
            <a:avLst/>
          </a:prstGeom>
          <a:noFill/>
          <a:effectLst/>
        </p:spPr>
        <p:txBody>
          <a:bodyPr wrap="square" rtlCol="0">
            <a:spAutoFit/>
          </a:bodyPr>
          <a:p>
            <a:r>
              <a:rPr lang="en-GB" altLang="en-US" sz="2000" dirty="0">
                <a:latin typeface="Century Gothic" panose="020B0502020202020204" pitchFamily="34" charset="0"/>
                <a:ea typeface="Droid Sans Fallback" panose="020B0502000000000001" pitchFamily="50" charset="-128"/>
                <a:cs typeface="Century Gothic" panose="020B0502020202020204" pitchFamily="34" charset="0"/>
                <a:sym typeface="+mn-ea"/>
              </a:rPr>
              <a:t>Démonstration</a:t>
            </a:r>
            <a:r>
              <a:rPr lang="en-US" altLang="en-GB" sz="2000" dirty="0">
                <a:latin typeface="Century Gothic" panose="020B0502020202020204" pitchFamily="34" charset="0"/>
                <a:ea typeface="Droid Sans Fallback" panose="020B0502000000000001" pitchFamily="50" charset="-128"/>
                <a:cs typeface="Century Gothic" panose="020B0502020202020204" pitchFamily="34" charset="0"/>
                <a:sym typeface="+mn-ea"/>
              </a:rPr>
              <a:t>  du code</a:t>
            </a:r>
            <a:endParaRPr lang="en-US" altLang="en-GB" sz="2000" dirty="0">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sp>
        <p:nvSpPr>
          <p:cNvPr id="6" name="稻壳儿春秋广告/盗版必究        原创来源：http://chn.docer.com/works?userid=199329941#!/work_time"/>
          <p:cNvSpPr>
            <a:spLocks noChangeArrowheads="1"/>
          </p:cNvSpPr>
          <p:nvPr/>
        </p:nvSpPr>
        <p:spPr bwMode="auto">
          <a:xfrm>
            <a:off x="1635125" y="5137502"/>
            <a:ext cx="307180" cy="398780"/>
          </a:xfrm>
          <a:prstGeom prst="rect">
            <a:avLst/>
          </a:prstGeom>
          <a:noFill/>
        </p:spPr>
        <p:txBody>
          <a:bodyPr wrap="square">
            <a:spAutoFit/>
          </a:bodyPr>
          <a:p>
            <a:pPr algn="ctr">
              <a:spcBef>
                <a:spcPct val="0"/>
              </a:spcBef>
            </a:pPr>
            <a:r>
              <a:rPr lang="en-GB"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5</a:t>
            </a:r>
            <a:endParaRPr lang="en-GB"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a:spLocks noChangeArrowheads="1"/>
          </p:cNvSpPr>
          <p:nvPr/>
        </p:nvSpPr>
        <p:spPr bwMode="auto">
          <a:xfrm>
            <a:off x="6786219" y="4973147"/>
            <a:ext cx="728820" cy="728820"/>
          </a:xfrm>
          <a:prstGeom prst="rect">
            <a:avLst/>
          </a:prstGeom>
          <a:solidFill>
            <a:srgbClr val="7C3B3B"/>
          </a:solidFill>
          <a:ln>
            <a:noFill/>
          </a:ln>
          <a:effectLst/>
        </p:spPr>
        <p:txBody>
          <a:bodyPr vert="horz" wrap="square" lIns="91440" tIns="45720" rIns="91440" bIns="45720" numCol="1" anchor="ctr" anchorCtr="0" compatLnSpc="1"/>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txBox="1"/>
          <p:nvPr/>
        </p:nvSpPr>
        <p:spPr>
          <a:xfrm>
            <a:off x="7607300" y="5151120"/>
            <a:ext cx="4156710" cy="398780"/>
          </a:xfrm>
          <a:prstGeom prst="rect">
            <a:avLst/>
          </a:prstGeom>
          <a:noFill/>
          <a:effectLst/>
        </p:spPr>
        <p:txBody>
          <a:bodyPr wrap="square" rtlCol="0">
            <a:spAutoFit/>
          </a:bodyPr>
          <a:p>
            <a:r>
              <a:rPr lang="en-US" altLang="fr-FR" sz="2000" dirty="0">
                <a:latin typeface="Century Gothic" panose="020B0502020202020204" pitchFamily="34" charset="0"/>
                <a:cs typeface="Century Gothic" panose="020B0502020202020204" pitchFamily="34" charset="0"/>
                <a:sym typeface="+mn-ea"/>
              </a:rPr>
              <a:t>Conclusion et perspectives</a:t>
            </a:r>
            <a:endParaRPr lang="en-US" altLang="fr-FR" sz="2000" dirty="0">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sp>
        <p:nvSpPr>
          <p:cNvPr id="10" name="稻壳儿春秋广告/盗版必究        原创来源：http://chn.docer.com/works?userid=199329941#!/work_time"/>
          <p:cNvSpPr>
            <a:spLocks noChangeArrowheads="1"/>
          </p:cNvSpPr>
          <p:nvPr/>
        </p:nvSpPr>
        <p:spPr bwMode="auto">
          <a:xfrm>
            <a:off x="6997039" y="5137502"/>
            <a:ext cx="307180" cy="398780"/>
          </a:xfrm>
          <a:prstGeom prst="rect">
            <a:avLst/>
          </a:prstGeom>
          <a:noFill/>
        </p:spPr>
        <p:txBody>
          <a:bodyPr wrap="square">
            <a:spAutoFit/>
          </a:bodyPr>
          <a:p>
            <a:pPr algn="ctr">
              <a:spcBef>
                <a:spcPct val="0"/>
              </a:spcBef>
            </a:pPr>
            <a:r>
              <a:rPr lang="en-GB"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6</a:t>
            </a:r>
            <a:endParaRPr lang="en-GB"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3851140" y="-3663719"/>
            <a:ext cx="6909795" cy="6909793"/>
          </a:xfrm>
          <a:prstGeom prst="round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A0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3679692" y="-433046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2313891" y="1103488"/>
            <a:ext cx="1142946" cy="1142946"/>
          </a:xfrm>
          <a:prstGeom prst="roundRect">
            <a:avLst/>
          </a:prstGeom>
          <a:gradFill>
            <a:gsLst>
              <a:gs pos="0">
                <a:schemeClr val="accent2">
                  <a:lumMod val="60000"/>
                  <a:lumOff val="40000"/>
                </a:schemeClr>
              </a:gs>
              <a:gs pos="50000">
                <a:schemeClr val="accent2">
                  <a:lumMod val="40000"/>
                  <a:lumOff val="60000"/>
                </a:schemeClr>
              </a:gs>
              <a:gs pos="10000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p:nvPr/>
        </p:nvSpPr>
        <p:spPr>
          <a:xfrm rot="2700000">
            <a:off x="6678765" y="-1687006"/>
            <a:ext cx="3374012" cy="3374012"/>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flipH="1">
            <a:off x="450850" y="4112895"/>
            <a:ext cx="5850890" cy="829945"/>
          </a:xfrm>
          <a:prstGeom prst="rect">
            <a:avLst/>
          </a:prstGeom>
          <a:noFill/>
        </p:spPr>
        <p:txBody>
          <a:bodyPr wrap="square" rtlCol="0">
            <a:spAutoFit/>
          </a:bodyPr>
          <a:p>
            <a:pPr lvl="0">
              <a:defRPr/>
            </a:pPr>
            <a:r>
              <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rPr>
              <a:t>Problématique</a:t>
            </a:r>
            <a:endPar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340" y="6142990"/>
            <a:ext cx="1409065" cy="71501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4573270" y="200025"/>
            <a:ext cx="4376420" cy="583565"/>
          </a:xfrm>
          <a:prstGeom prst="rect">
            <a:avLst/>
          </a:prstGeom>
          <a:noFill/>
          <a:effectLst/>
        </p:spPr>
        <p:txBody>
          <a:bodyPr wrap="square" rtlCol="0">
            <a:spAutoFit/>
          </a:bodyPr>
          <a:p>
            <a:r>
              <a:rPr lang="en-US" altLang="fr-FR" sz="3200" dirty="0" err="1">
                <a:latin typeface="Century Gothic" panose="020B0502020202020204" pitchFamily="34" charset="0"/>
                <a:cs typeface="Century Gothic" panose="020B0502020202020204" pitchFamily="34" charset="0"/>
                <a:sym typeface="+mn-ea"/>
              </a:rPr>
              <a:t>Problématique</a:t>
            </a:r>
            <a:endParaRPr lang="en-US" altLang="fr-FR" sz="3200" dirty="0" err="1">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sp>
        <p:nvSpPr>
          <p:cNvPr id="111" name="Line Callout 1 (Border and Accent Bar) 110"/>
          <p:cNvSpPr/>
          <p:nvPr/>
        </p:nvSpPr>
        <p:spPr>
          <a:xfrm>
            <a:off x="13475970" y="1633220"/>
            <a:ext cx="4009390" cy="1261745"/>
          </a:xfrm>
          <a:prstGeom prst="accentBorderCallout1">
            <a:avLst>
              <a:gd name="adj1" fmla="val 38962"/>
              <a:gd name="adj2" fmla="val -4625"/>
              <a:gd name="adj3" fmla="val 83510"/>
              <a:gd name="adj4" fmla="val -44803"/>
            </a:avLst>
          </a:prstGeom>
          <a:solidFill>
            <a:srgbClr val="A0302F"/>
          </a:solidFill>
        </p:spPr>
        <p:style>
          <a:lnRef idx="0">
            <a:srgbClr val="FFFFFF"/>
          </a:lnRef>
          <a:fillRef idx="2">
            <a:schemeClr val="accent2"/>
          </a:fillRef>
          <a:effectRef idx="0">
            <a:srgbClr val="FFFFFF"/>
          </a:effectRef>
          <a:fontRef idx="minor">
            <a:schemeClr val="lt1"/>
          </a:fontRef>
        </p:style>
        <p:txBody>
          <a:bodyPr rtlCol="0" anchor="ctr"/>
          <a:p>
            <a:pPr algn="ctr"/>
            <a:r>
              <a:rPr lang="en-GB" altLang="en-US" sz="2400">
                <a:solidFill>
                  <a:schemeClr val="bg1"/>
                </a:solidFill>
                <a:latin typeface="Arial Rounded MT Bold" panose="020F0704030504030204" charset="0"/>
                <a:cs typeface="Arial Rounded MT Bold" panose="020F0704030504030204" charset="0"/>
              </a:rPr>
              <a:t>Gestion des évènements</a:t>
            </a:r>
            <a:endParaRPr lang="en-GB" altLang="en-US" sz="2400">
              <a:solidFill>
                <a:schemeClr val="bg1"/>
              </a:solidFill>
              <a:latin typeface="Arial Rounded MT Bold" panose="020F0704030504030204" charset="0"/>
              <a:cs typeface="Arial Rounded MT Bold" panose="020F0704030504030204" charset="0"/>
            </a:endParaRPr>
          </a:p>
        </p:txBody>
      </p:sp>
      <p:grpSp>
        <p:nvGrpSpPr>
          <p:cNvPr id="112" name="Group 111"/>
          <p:cNvGrpSpPr/>
          <p:nvPr/>
        </p:nvGrpSpPr>
        <p:grpSpPr>
          <a:xfrm>
            <a:off x="15071090" y="4371975"/>
            <a:ext cx="2580640" cy="1239520"/>
            <a:chOff x="14945" y="6464"/>
            <a:chExt cx="4064" cy="1952"/>
          </a:xfrm>
        </p:grpSpPr>
        <p:sp>
          <p:nvSpPr>
            <p:cNvPr id="113" name="Line Callout 1 (No Border) 112"/>
            <p:cNvSpPr/>
            <p:nvPr/>
          </p:nvSpPr>
          <p:spPr>
            <a:xfrm>
              <a:off x="15714" y="6464"/>
              <a:ext cx="3295" cy="1952"/>
            </a:xfrm>
            <a:prstGeom prst="callout1">
              <a:avLst>
                <a:gd name="adj1" fmla="val -5122"/>
                <a:gd name="adj2" fmla="val 41197"/>
                <a:gd name="adj3" fmla="val -120543"/>
                <a:gd name="adj4" fmla="val -5885"/>
              </a:avLst>
            </a:prstGeom>
            <a:noFill/>
            <a:ln>
              <a:solidFill>
                <a:srgbClr val="D89C9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pic>
          <p:nvPicPr>
            <p:cNvPr id="114" name="Picture 113"/>
            <p:cNvPicPr>
              <a:picLocks noChangeAspect="1"/>
            </p:cNvPicPr>
            <p:nvPr/>
          </p:nvPicPr>
          <p:blipFill>
            <a:blip r:embed="rId1"/>
            <a:stretch>
              <a:fillRect/>
            </a:stretch>
          </p:blipFill>
          <p:spPr>
            <a:xfrm>
              <a:off x="14945" y="6464"/>
              <a:ext cx="4064" cy="1369"/>
            </a:xfrm>
            <a:prstGeom prst="rect">
              <a:avLst/>
            </a:prstGeom>
          </p:spPr>
        </p:pic>
      </p:grpSp>
      <p:grpSp>
        <p:nvGrpSpPr>
          <p:cNvPr id="115" name="Group 114"/>
          <p:cNvGrpSpPr/>
          <p:nvPr/>
        </p:nvGrpSpPr>
        <p:grpSpPr>
          <a:xfrm>
            <a:off x="12593955" y="4371975"/>
            <a:ext cx="1876425" cy="981710"/>
            <a:chOff x="10490" y="6464"/>
            <a:chExt cx="3878" cy="1952"/>
          </a:xfrm>
        </p:grpSpPr>
        <p:sp>
          <p:nvSpPr>
            <p:cNvPr id="116" name="Line Callout 1 (No Border) 115"/>
            <p:cNvSpPr/>
            <p:nvPr/>
          </p:nvSpPr>
          <p:spPr>
            <a:xfrm>
              <a:off x="11108" y="6464"/>
              <a:ext cx="3260" cy="1952"/>
            </a:xfrm>
            <a:prstGeom prst="callout1">
              <a:avLst>
                <a:gd name="adj1" fmla="val -5122"/>
                <a:gd name="adj2" fmla="val 41197"/>
                <a:gd name="adj3" fmla="val -156597"/>
                <a:gd name="adj4" fmla="val 113485"/>
              </a:avLst>
            </a:prstGeom>
            <a:noFill/>
            <a:ln>
              <a:solidFill>
                <a:srgbClr val="D89C9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pic>
          <p:nvPicPr>
            <p:cNvPr id="117" name="Picture 116"/>
            <p:cNvPicPr>
              <a:picLocks noChangeAspect="1"/>
            </p:cNvPicPr>
            <p:nvPr/>
          </p:nvPicPr>
          <p:blipFill>
            <a:blip r:embed="rId2"/>
            <a:stretch>
              <a:fillRect/>
            </a:stretch>
          </p:blipFill>
          <p:spPr>
            <a:xfrm>
              <a:off x="10490" y="6464"/>
              <a:ext cx="3604" cy="1619"/>
            </a:xfrm>
            <a:prstGeom prst="rect">
              <a:avLst/>
            </a:prstGeom>
          </p:spPr>
        </p:pic>
      </p:grpSp>
      <p:pic>
        <p:nvPicPr>
          <p:cNvPr id="3" name="Image 2"/>
          <p:cNvPicPr/>
          <p:nvPr/>
        </p:nvPicPr>
        <p:blipFill>
          <a:blip r:embed="rId3"/>
          <a:stretch>
            <a:fillRect/>
          </a:stretch>
        </p:blipFill>
        <p:spPr>
          <a:xfrm>
            <a:off x="1174750" y="1057275"/>
            <a:ext cx="9673590" cy="5333365"/>
          </a:xfrm>
          <a:prstGeom prst="rect">
            <a:avLst/>
          </a:prstGeom>
        </p:spPr>
      </p:pic>
      <p:sp>
        <p:nvSpPr>
          <p:cNvPr id="19" name="稻壳儿春秋广告/盗版必究        原创来源：http://chn.docer.com/works?userid=199329941#!/work_time"/>
          <p:cNvSpPr txBox="1"/>
          <p:nvPr/>
        </p:nvSpPr>
        <p:spPr>
          <a:xfrm flipH="1">
            <a:off x="1811655" y="7014845"/>
            <a:ext cx="6578600" cy="829945"/>
          </a:xfrm>
          <a:prstGeom prst="rect">
            <a:avLst/>
          </a:prstGeom>
          <a:noFill/>
        </p:spPr>
        <p:txBody>
          <a:bodyPr wrap="square" rtlCol="0">
            <a:spAutoFit/>
          </a:bodyPr>
          <a:p>
            <a:pPr lvl="0">
              <a:defRPr/>
            </a:pPr>
            <a:r>
              <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rPr>
              <a:t>Cahier de charges</a:t>
            </a:r>
            <a:endPar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3851140" y="-3663719"/>
            <a:ext cx="6909795" cy="6909793"/>
          </a:xfrm>
          <a:prstGeom prst="round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A0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3679692" y="-433046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2313891" y="1103488"/>
            <a:ext cx="1142946" cy="1142946"/>
          </a:xfrm>
          <a:prstGeom prst="roundRect">
            <a:avLst/>
          </a:prstGeom>
          <a:gradFill>
            <a:gsLst>
              <a:gs pos="0">
                <a:schemeClr val="accent2">
                  <a:lumMod val="60000"/>
                  <a:lumOff val="40000"/>
                </a:schemeClr>
              </a:gs>
              <a:gs pos="50000">
                <a:schemeClr val="accent2">
                  <a:lumMod val="40000"/>
                  <a:lumOff val="60000"/>
                </a:schemeClr>
              </a:gs>
              <a:gs pos="10000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p:nvPr/>
        </p:nvSpPr>
        <p:spPr>
          <a:xfrm rot="2700000">
            <a:off x="6678765" y="-1687006"/>
            <a:ext cx="3374012" cy="3374012"/>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flipH="1">
            <a:off x="450850" y="4112895"/>
            <a:ext cx="6578600" cy="829945"/>
          </a:xfrm>
          <a:prstGeom prst="rect">
            <a:avLst/>
          </a:prstGeom>
          <a:noFill/>
        </p:spPr>
        <p:txBody>
          <a:bodyPr wrap="square" rtlCol="0">
            <a:spAutoFit/>
          </a:bodyPr>
          <a:p>
            <a:pPr lvl="0">
              <a:defRPr/>
            </a:pPr>
            <a:r>
              <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rPr>
              <a:t>Cahier de charges</a:t>
            </a:r>
            <a:endParaRPr lang="en-GB" altLang="en-US"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endParaRPr>
          </a:p>
        </p:txBody>
      </p:sp>
      <p:pic>
        <p:nvPicPr>
          <p:cNvPr id="6" name="图形 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09294" y="-5376473"/>
            <a:ext cx="2520576" cy="4501028"/>
          </a:xfrm>
          <a:prstGeom prst="rect">
            <a:avLst/>
          </a:prstGeom>
        </p:spPr>
      </p:pic>
      <p:sp>
        <p:nvSpPr>
          <p:cNvPr id="61" name="矩形: 圆角 60"/>
          <p:cNvSpPr/>
          <p:nvPr/>
        </p:nvSpPr>
        <p:spPr>
          <a:xfrm>
            <a:off x="15141591" y="2668871"/>
            <a:ext cx="981087" cy="981087"/>
          </a:xfrm>
          <a:prstGeom prst="roundRect">
            <a:avLst/>
          </a:prstGeom>
          <a:solidFill>
            <a:srgbClr val="BF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dirty="0">
              <a:latin typeface="Mona-Sans Black Italic" pitchFamily="2" charset="0"/>
              <a:ea typeface="Mona-Sans Black Italic" pitchFamily="2" charset="0"/>
              <a:cs typeface="Mona-Sans Black Italic" pitchFamily="2" charset="0"/>
            </a:endParaRPr>
          </a:p>
        </p:txBody>
      </p:sp>
      <p:sp>
        <p:nvSpPr>
          <p:cNvPr id="72" name="矩形 71"/>
          <p:cNvSpPr/>
          <p:nvPr/>
        </p:nvSpPr>
        <p:spPr>
          <a:xfrm>
            <a:off x="14587426" y="3886898"/>
            <a:ext cx="2142502" cy="706755"/>
          </a:xfrm>
          <a:prstGeom prst="rect">
            <a:avLst/>
          </a:prstGeom>
        </p:spPr>
        <p:txBody>
          <a:bodyPr wrap="square">
            <a:spAutoFit/>
          </a:bodyPr>
          <a:p>
            <a:pPr algn="ctr"/>
            <a:r>
              <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rPr>
              <a:t>Presentation </a:t>
            </a:r>
            <a:endPar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endParaRPr>
          </a:p>
          <a:p>
            <a:pPr algn="ctr"/>
            <a:r>
              <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rPr>
              <a:t>du Centre</a:t>
            </a:r>
            <a:endPar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endParaRPr>
          </a:p>
        </p:txBody>
      </p:sp>
      <p:sp>
        <p:nvSpPr>
          <p:cNvPr id="73" name="矩形: 圆角 72"/>
          <p:cNvSpPr/>
          <p:nvPr/>
        </p:nvSpPr>
        <p:spPr>
          <a:xfrm>
            <a:off x="17344577" y="1933414"/>
            <a:ext cx="981087" cy="981087"/>
          </a:xfrm>
          <a:prstGeom prst="roundRect">
            <a:avLst/>
          </a:prstGeom>
          <a:solidFill>
            <a:srgbClr val="BF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dirty="0">
              <a:latin typeface="Mona-Sans Black Italic" pitchFamily="2" charset="0"/>
              <a:ea typeface="Mona-Sans Black Italic" pitchFamily="2" charset="0"/>
              <a:cs typeface="Mona-Sans Black Italic" pitchFamily="2" charset="0"/>
            </a:endParaRPr>
          </a:p>
        </p:txBody>
      </p:sp>
      <p:sp>
        <p:nvSpPr>
          <p:cNvPr id="81" name="矩形 80"/>
          <p:cNvSpPr/>
          <p:nvPr/>
        </p:nvSpPr>
        <p:spPr>
          <a:xfrm>
            <a:off x="16790412" y="3151441"/>
            <a:ext cx="2142502" cy="706755"/>
          </a:xfrm>
          <a:prstGeom prst="rect">
            <a:avLst/>
          </a:prstGeom>
        </p:spPr>
        <p:txBody>
          <a:bodyPr wrap="square">
            <a:spAutoFit/>
          </a:bodyPr>
          <a:p>
            <a:pPr algn="ctr"/>
            <a:r>
              <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rPr>
              <a:t>Sécurité et Confidentialité</a:t>
            </a:r>
            <a:endPar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endParaRPr>
          </a:p>
        </p:txBody>
      </p:sp>
      <p:pic>
        <p:nvPicPr>
          <p:cNvPr id="4" name="图形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375701" y="2518694"/>
            <a:ext cx="696621" cy="475741"/>
          </a:xfrm>
          <a:prstGeom prst="rect">
            <a:avLst/>
          </a:prstGeom>
        </p:spPr>
      </p:pic>
      <p:pic>
        <p:nvPicPr>
          <p:cNvPr id="5" name="Picture 4"/>
          <p:cNvPicPr>
            <a:picLocks noChangeAspect="1"/>
          </p:cNvPicPr>
          <p:nvPr/>
        </p:nvPicPr>
        <p:blipFill>
          <a:blip r:embed="rId5"/>
          <a:stretch>
            <a:fillRect/>
          </a:stretch>
        </p:blipFill>
        <p:spPr>
          <a:xfrm>
            <a:off x="15333345" y="2904490"/>
            <a:ext cx="587375" cy="587375"/>
          </a:xfrm>
          <a:prstGeom prst="rect">
            <a:avLst/>
          </a:prstGeom>
        </p:spPr>
      </p:pic>
      <p:pic>
        <p:nvPicPr>
          <p:cNvPr id="7" name="Picture 6"/>
          <p:cNvPicPr>
            <a:picLocks noChangeAspect="1"/>
          </p:cNvPicPr>
          <p:nvPr/>
        </p:nvPicPr>
        <p:blipFill>
          <a:blip r:embed="rId6"/>
          <a:stretch>
            <a:fillRect/>
          </a:stretch>
        </p:blipFill>
        <p:spPr>
          <a:xfrm>
            <a:off x="17401540" y="1982470"/>
            <a:ext cx="824865" cy="824865"/>
          </a:xfrm>
          <a:prstGeom prst="rect">
            <a:avLst/>
          </a:prstGeom>
        </p:spPr>
      </p:pic>
      <p:sp>
        <p:nvSpPr>
          <p:cNvPr id="36" name="矩形: 圆角 35"/>
          <p:cNvSpPr/>
          <p:nvPr/>
        </p:nvSpPr>
        <p:spPr>
          <a:xfrm>
            <a:off x="-4110043" y="1776569"/>
            <a:ext cx="981087" cy="981087"/>
          </a:xfrm>
          <a:prstGeom prst="roundRect">
            <a:avLst/>
          </a:prstGeom>
          <a:solidFill>
            <a:srgbClr val="BF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dirty="0">
              <a:latin typeface="Mona-Sans Black Italic" pitchFamily="2" charset="0"/>
              <a:ea typeface="Mona-Sans Black Italic" pitchFamily="2" charset="0"/>
              <a:cs typeface="Mona-Sans Black Italic" pitchFamily="2" charset="0"/>
            </a:endParaRPr>
          </a:p>
        </p:txBody>
      </p:sp>
      <p:sp>
        <p:nvSpPr>
          <p:cNvPr id="10" name="矩形 38"/>
          <p:cNvSpPr/>
          <p:nvPr/>
        </p:nvSpPr>
        <p:spPr>
          <a:xfrm>
            <a:off x="-4664208" y="2994596"/>
            <a:ext cx="2142502" cy="706755"/>
          </a:xfrm>
          <a:prstGeom prst="rect">
            <a:avLst/>
          </a:prstGeom>
        </p:spPr>
        <p:txBody>
          <a:bodyPr wrap="square">
            <a:spAutoFit/>
          </a:bodyPr>
          <a:p>
            <a:pPr algn="ctr"/>
            <a:r>
              <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rPr>
              <a:t>Gestion Evenements</a:t>
            </a:r>
            <a:endPar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endParaRPr>
          </a:p>
        </p:txBody>
      </p:sp>
      <p:sp>
        <p:nvSpPr>
          <p:cNvPr id="43" name="矩形: 圆角 42"/>
          <p:cNvSpPr/>
          <p:nvPr/>
        </p:nvSpPr>
        <p:spPr>
          <a:xfrm>
            <a:off x="-1919349" y="2512026"/>
            <a:ext cx="981087" cy="981087"/>
          </a:xfrm>
          <a:prstGeom prst="roundRect">
            <a:avLst/>
          </a:prstGeom>
          <a:solidFill>
            <a:srgbClr val="BF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dirty="0">
              <a:latin typeface="Mona-Sans Black Italic" pitchFamily="2" charset="0"/>
              <a:ea typeface="Mona-Sans Black Italic" pitchFamily="2" charset="0"/>
              <a:cs typeface="Mona-Sans Black Italic" pitchFamily="2" charset="0"/>
            </a:endParaRPr>
          </a:p>
        </p:txBody>
      </p:sp>
      <p:sp>
        <p:nvSpPr>
          <p:cNvPr id="60" name="矩形 59"/>
          <p:cNvSpPr/>
          <p:nvPr/>
        </p:nvSpPr>
        <p:spPr>
          <a:xfrm>
            <a:off x="-2473514" y="3730053"/>
            <a:ext cx="2142502" cy="706755"/>
          </a:xfrm>
          <a:prstGeom prst="rect">
            <a:avLst/>
          </a:prstGeom>
        </p:spPr>
        <p:txBody>
          <a:bodyPr wrap="square">
            <a:spAutoFit/>
          </a:bodyPr>
          <a:p>
            <a:pPr algn="ctr"/>
            <a:r>
              <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rPr>
              <a:t>Gestion Organisateurs</a:t>
            </a:r>
            <a:endPar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endParaRPr>
          </a:p>
        </p:txBody>
      </p:sp>
      <p:pic>
        <p:nvPicPr>
          <p:cNvPr id="13" name="Picture 12" descr="png-clipart-computer-icons-event-management-event-miscellaneous-angle-thumbnail-removebg-preview"/>
          <p:cNvPicPr>
            <a:picLocks noChangeAspect="1"/>
          </p:cNvPicPr>
          <p:nvPr/>
        </p:nvPicPr>
        <p:blipFill>
          <a:blip r:embed="rId7"/>
          <a:stretch>
            <a:fillRect/>
          </a:stretch>
        </p:blipFill>
        <p:spPr>
          <a:xfrm>
            <a:off x="-3959225" y="1884045"/>
            <a:ext cx="766445" cy="766445"/>
          </a:xfrm>
          <a:prstGeom prst="rect">
            <a:avLst/>
          </a:prstGeom>
        </p:spPr>
      </p:pic>
      <p:pic>
        <p:nvPicPr>
          <p:cNvPr id="14" name="Picture 13"/>
          <p:cNvPicPr>
            <a:picLocks noChangeAspect="1"/>
          </p:cNvPicPr>
          <p:nvPr/>
        </p:nvPicPr>
        <p:blipFill>
          <a:blip r:embed="rId8"/>
          <a:stretch>
            <a:fillRect/>
          </a:stretch>
        </p:blipFill>
        <p:spPr>
          <a:xfrm flipH="1">
            <a:off x="-1771650" y="2650490"/>
            <a:ext cx="684530" cy="684530"/>
          </a:xfrm>
          <a:prstGeom prst="rect">
            <a:avLst/>
          </a:prstGeom>
        </p:spPr>
      </p:pic>
      <p:pic>
        <p:nvPicPr>
          <p:cNvPr id="20" name="图形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927029" y="2361849"/>
            <a:ext cx="696621" cy="47574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4" name="稻壳儿春秋广告/盗版必究        原创来源：http://chn.docer.com/works?userid=199329941#!/work_time"/>
          <p:cNvSpPr txBox="1"/>
          <p:nvPr/>
        </p:nvSpPr>
        <p:spPr>
          <a:xfrm>
            <a:off x="4573270" y="200025"/>
            <a:ext cx="4376420" cy="583565"/>
          </a:xfrm>
          <a:prstGeom prst="rect">
            <a:avLst/>
          </a:prstGeom>
          <a:noFill/>
          <a:effectLst/>
        </p:spPr>
        <p:txBody>
          <a:bodyPr wrap="square" rtlCol="0">
            <a:spAutoFit/>
          </a:bodyPr>
          <a:p>
            <a:r>
              <a:rPr lang="en-GB" altLang="en-US" sz="3200" dirty="0" err="1">
                <a:latin typeface="Century Gothic" panose="020B0502020202020204" pitchFamily="34" charset="0"/>
                <a:cs typeface="Century Gothic" panose="020B0502020202020204" pitchFamily="34" charset="0"/>
                <a:sym typeface="+mn-ea"/>
              </a:rPr>
              <a:t>Cahier de Charges</a:t>
            </a:r>
            <a:endParaRPr lang="en-GB" altLang="en-US" sz="3200" dirty="0" err="1">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sp>
        <p:nvSpPr>
          <p:cNvPr id="36" name="矩形: 圆角 35"/>
          <p:cNvSpPr/>
          <p:nvPr/>
        </p:nvSpPr>
        <p:spPr>
          <a:xfrm>
            <a:off x="1533202" y="1904839"/>
            <a:ext cx="981087" cy="981087"/>
          </a:xfrm>
          <a:prstGeom prst="roundRect">
            <a:avLst/>
          </a:prstGeom>
          <a:solidFill>
            <a:srgbClr val="BF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dirty="0">
              <a:latin typeface="Mona-Sans Black Italic" pitchFamily="2" charset="0"/>
              <a:ea typeface="Mona-Sans Black Italic" pitchFamily="2" charset="0"/>
              <a:cs typeface="Mona-Sans Black Italic" pitchFamily="2" charset="0"/>
            </a:endParaRPr>
          </a:p>
        </p:txBody>
      </p:sp>
      <p:sp>
        <p:nvSpPr>
          <p:cNvPr id="5" name="矩形 38"/>
          <p:cNvSpPr/>
          <p:nvPr/>
        </p:nvSpPr>
        <p:spPr>
          <a:xfrm>
            <a:off x="979037" y="3122866"/>
            <a:ext cx="2142502" cy="1014730"/>
          </a:xfrm>
          <a:prstGeom prst="rect">
            <a:avLst/>
          </a:prstGeom>
        </p:spPr>
        <p:txBody>
          <a:bodyPr wrap="square">
            <a:spAutoFit/>
          </a:bodyPr>
          <a:p>
            <a:pPr algn="ctr"/>
            <a:r>
              <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rPr>
              <a:t>Solutions de Prêt Personnalisées</a:t>
            </a:r>
            <a:endPar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endParaRPr>
          </a:p>
        </p:txBody>
      </p:sp>
      <p:sp>
        <p:nvSpPr>
          <p:cNvPr id="43" name="矩形: 圆角 42"/>
          <p:cNvSpPr/>
          <p:nvPr/>
        </p:nvSpPr>
        <p:spPr>
          <a:xfrm>
            <a:off x="3723896" y="2640296"/>
            <a:ext cx="981087" cy="981087"/>
          </a:xfrm>
          <a:prstGeom prst="roundRect">
            <a:avLst/>
          </a:prstGeom>
          <a:solidFill>
            <a:srgbClr val="BF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dirty="0">
              <a:latin typeface="Mona-Sans Black Italic" pitchFamily="2" charset="0"/>
              <a:ea typeface="Mona-Sans Black Italic" pitchFamily="2" charset="0"/>
              <a:cs typeface="Mona-Sans Black Italic" pitchFamily="2" charset="0"/>
            </a:endParaRPr>
          </a:p>
        </p:txBody>
      </p:sp>
      <p:sp>
        <p:nvSpPr>
          <p:cNvPr id="60" name="矩形 59"/>
          <p:cNvSpPr/>
          <p:nvPr/>
        </p:nvSpPr>
        <p:spPr>
          <a:xfrm>
            <a:off x="2716530" y="3858260"/>
            <a:ext cx="2643505" cy="1014730"/>
          </a:xfrm>
          <a:prstGeom prst="rect">
            <a:avLst/>
          </a:prstGeom>
        </p:spPr>
        <p:txBody>
          <a:bodyPr wrap="square">
            <a:spAutoFit/>
          </a:bodyPr>
          <a:p>
            <a:pPr algn="ctr"/>
            <a:r>
              <a:rPr lang="en-US" altLang="en-GB" sz="2000" dirty="0">
                <a:solidFill>
                  <a:schemeClr val="tx1"/>
                </a:solidFill>
                <a:latin typeface="Arial Rounded MT Bold" panose="020F0704030504030204" charset="0"/>
                <a:ea typeface="Mona-Sans Black Italic" pitchFamily="2" charset="0"/>
                <a:cs typeface="Arial Rounded MT Bold" panose="020F0704030504030204" charset="0"/>
              </a:rPr>
              <a:t> Présentation des Projets d'Investissement</a:t>
            </a:r>
            <a:endParaRPr lang="en-US" altLang="en-GB" sz="2000" dirty="0">
              <a:solidFill>
                <a:schemeClr val="tx1"/>
              </a:solidFill>
              <a:latin typeface="Arial Rounded MT Bold" panose="020F0704030504030204" charset="0"/>
              <a:ea typeface="Mona-Sans Black Italic" pitchFamily="2" charset="0"/>
              <a:cs typeface="Arial Rounded MT Bold" panose="020F0704030504030204" charset="0"/>
            </a:endParaRPr>
          </a:p>
        </p:txBody>
      </p:sp>
      <p:sp>
        <p:nvSpPr>
          <p:cNvPr id="61" name="矩形: 圆角 60"/>
          <p:cNvSpPr/>
          <p:nvPr/>
        </p:nvSpPr>
        <p:spPr>
          <a:xfrm>
            <a:off x="7275211" y="2640296"/>
            <a:ext cx="981087" cy="981087"/>
          </a:xfrm>
          <a:prstGeom prst="roundRect">
            <a:avLst/>
          </a:prstGeom>
          <a:solidFill>
            <a:srgbClr val="BF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dirty="0">
              <a:latin typeface="Mona-Sans Black Italic" pitchFamily="2" charset="0"/>
              <a:ea typeface="Mona-Sans Black Italic" pitchFamily="2" charset="0"/>
              <a:cs typeface="Mona-Sans Black Italic" pitchFamily="2" charset="0"/>
            </a:endParaRPr>
          </a:p>
        </p:txBody>
      </p:sp>
      <p:sp>
        <p:nvSpPr>
          <p:cNvPr id="72" name="矩形 71"/>
          <p:cNvSpPr/>
          <p:nvPr/>
        </p:nvSpPr>
        <p:spPr>
          <a:xfrm>
            <a:off x="6721046" y="3858323"/>
            <a:ext cx="2142502" cy="706755"/>
          </a:xfrm>
          <a:prstGeom prst="rect">
            <a:avLst/>
          </a:prstGeom>
        </p:spPr>
        <p:txBody>
          <a:bodyPr wrap="square">
            <a:spAutoFit/>
          </a:bodyPr>
          <a:p>
            <a:pPr algn="ctr"/>
            <a:r>
              <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rPr>
              <a:t>Presentation </a:t>
            </a:r>
            <a:endPar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endParaRPr>
          </a:p>
          <a:p>
            <a:pPr algn="ctr"/>
            <a:r>
              <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rPr>
              <a:t>du </a:t>
            </a:r>
            <a:r>
              <a:rPr lang="en-US" altLang="en-GB" sz="2000" dirty="0">
                <a:solidFill>
                  <a:schemeClr val="tx1"/>
                </a:solidFill>
                <a:latin typeface="Arial Rounded MT Bold" panose="020F0704030504030204" charset="0"/>
                <a:ea typeface="Mona-Sans Black Italic" pitchFamily="2" charset="0"/>
                <a:cs typeface="Arial Rounded MT Bold" panose="020F0704030504030204" charset="0"/>
              </a:rPr>
              <a:t>Bank</a:t>
            </a:r>
            <a:endParaRPr lang="en-US" altLang="en-GB" sz="2000" dirty="0">
              <a:solidFill>
                <a:schemeClr val="tx1"/>
              </a:solidFill>
              <a:latin typeface="Arial Rounded MT Bold" panose="020F0704030504030204" charset="0"/>
              <a:ea typeface="Mona-Sans Black Italic" pitchFamily="2" charset="0"/>
              <a:cs typeface="Arial Rounded MT Bold" panose="020F0704030504030204" charset="0"/>
            </a:endParaRPr>
          </a:p>
        </p:txBody>
      </p:sp>
      <p:sp>
        <p:nvSpPr>
          <p:cNvPr id="73" name="矩形: 圆角 72"/>
          <p:cNvSpPr/>
          <p:nvPr/>
        </p:nvSpPr>
        <p:spPr>
          <a:xfrm>
            <a:off x="9478197" y="1904839"/>
            <a:ext cx="981087" cy="981087"/>
          </a:xfrm>
          <a:prstGeom prst="roundRect">
            <a:avLst/>
          </a:prstGeom>
          <a:solidFill>
            <a:srgbClr val="BF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dirty="0">
              <a:latin typeface="Mona-Sans Black Italic" pitchFamily="2" charset="0"/>
              <a:ea typeface="Mona-Sans Black Italic" pitchFamily="2" charset="0"/>
              <a:cs typeface="Mona-Sans Black Italic" pitchFamily="2" charset="0"/>
            </a:endParaRPr>
          </a:p>
        </p:txBody>
      </p:sp>
      <p:sp>
        <p:nvSpPr>
          <p:cNvPr id="81" name="矩形 80"/>
          <p:cNvSpPr/>
          <p:nvPr/>
        </p:nvSpPr>
        <p:spPr>
          <a:xfrm>
            <a:off x="8924032" y="3122866"/>
            <a:ext cx="2142502" cy="398780"/>
          </a:xfrm>
          <a:prstGeom prst="rect">
            <a:avLst/>
          </a:prstGeom>
        </p:spPr>
        <p:txBody>
          <a:bodyPr wrap="square">
            <a:spAutoFit/>
          </a:bodyPr>
          <a:p>
            <a:pPr algn="ctr"/>
            <a:r>
              <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rPr>
              <a:t>Contact </a:t>
            </a:r>
            <a:endParaRPr lang="en-GB" altLang="en-US" sz="2000" dirty="0">
              <a:solidFill>
                <a:schemeClr val="tx1"/>
              </a:solidFill>
              <a:latin typeface="Arial Rounded MT Bold" panose="020F0704030504030204" charset="0"/>
              <a:ea typeface="Mona-Sans Black Italic" pitchFamily="2" charset="0"/>
              <a:cs typeface="Arial Rounded MT Bold" panose="020F0704030504030204" charset="0"/>
            </a:endParaRPr>
          </a:p>
        </p:txBody>
      </p:sp>
      <p:pic>
        <p:nvPicPr>
          <p:cNvPr id="6" name="图形 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64564" y="1298012"/>
            <a:ext cx="2520576" cy="4501028"/>
          </a:xfrm>
          <a:prstGeom prst="rect">
            <a:avLst/>
          </a:prstGeom>
        </p:spPr>
      </p:pic>
      <p:pic>
        <p:nvPicPr>
          <p:cNvPr id="8" name="图形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09321" y="2490119"/>
            <a:ext cx="696621" cy="475741"/>
          </a:xfrm>
          <a:prstGeom prst="rect">
            <a:avLst/>
          </a:prstGeom>
        </p:spPr>
      </p:pic>
      <p:pic>
        <p:nvPicPr>
          <p:cNvPr id="18" name="Picture 17"/>
          <p:cNvPicPr>
            <a:picLocks noChangeAspect="1"/>
          </p:cNvPicPr>
          <p:nvPr/>
        </p:nvPicPr>
        <p:blipFill>
          <a:blip r:embed="rId5"/>
          <a:stretch>
            <a:fillRect/>
          </a:stretch>
        </p:blipFill>
        <p:spPr>
          <a:xfrm>
            <a:off x="7466965" y="2875915"/>
            <a:ext cx="587375" cy="587375"/>
          </a:xfrm>
          <a:prstGeom prst="rect">
            <a:avLst/>
          </a:prstGeom>
        </p:spPr>
      </p:pic>
      <p:pic>
        <p:nvPicPr>
          <p:cNvPr id="20" name="图形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716216" y="2490119"/>
            <a:ext cx="696621" cy="475741"/>
          </a:xfrm>
          <a:prstGeom prst="rect">
            <a:avLst/>
          </a:prstGeom>
        </p:spPr>
      </p:pic>
      <p:pic>
        <p:nvPicPr>
          <p:cNvPr id="9" name="Image 8"/>
          <p:cNvPicPr>
            <a:picLocks noChangeAspect="1"/>
          </p:cNvPicPr>
          <p:nvPr/>
        </p:nvPicPr>
        <p:blipFill>
          <a:blip r:embed="rId6"/>
          <a:stretch>
            <a:fillRect/>
          </a:stretch>
        </p:blipFill>
        <p:spPr>
          <a:xfrm>
            <a:off x="9621520" y="2055495"/>
            <a:ext cx="723265" cy="723265"/>
          </a:xfrm>
          <a:prstGeom prst="rect">
            <a:avLst/>
          </a:prstGeom>
        </p:spPr>
      </p:pic>
      <p:pic>
        <p:nvPicPr>
          <p:cNvPr id="11" name="Image 10"/>
          <p:cNvPicPr>
            <a:picLocks noChangeAspect="1"/>
          </p:cNvPicPr>
          <p:nvPr/>
        </p:nvPicPr>
        <p:blipFill>
          <a:blip r:embed="rId7"/>
          <a:stretch>
            <a:fillRect/>
          </a:stretch>
        </p:blipFill>
        <p:spPr>
          <a:xfrm>
            <a:off x="3804920" y="2686685"/>
            <a:ext cx="835025" cy="835025"/>
          </a:xfrm>
          <a:prstGeom prst="rect">
            <a:avLst/>
          </a:prstGeom>
        </p:spPr>
      </p:pic>
      <p:pic>
        <p:nvPicPr>
          <p:cNvPr id="12" name="Image 11" descr="image-removebg-preview (8)"/>
          <p:cNvPicPr>
            <a:picLocks noChangeAspect="1"/>
          </p:cNvPicPr>
          <p:nvPr/>
        </p:nvPicPr>
        <p:blipFill>
          <a:blip r:embed="rId8"/>
          <a:stretch>
            <a:fillRect/>
          </a:stretch>
        </p:blipFill>
        <p:spPr>
          <a:xfrm>
            <a:off x="1532890" y="1873885"/>
            <a:ext cx="1092200" cy="1092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3851140" y="-3663719"/>
            <a:ext cx="6909795" cy="6909793"/>
          </a:xfrm>
          <a:prstGeom prst="round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A0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3679692" y="-433046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p:nvPr/>
        </p:nvSpPr>
        <p:spPr>
          <a:xfrm rot="2700000">
            <a:off x="6678765" y="-1687006"/>
            <a:ext cx="3374012" cy="3374012"/>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flipH="1">
            <a:off x="527050" y="3429000"/>
            <a:ext cx="7244715" cy="829945"/>
          </a:xfrm>
          <a:prstGeom prst="rect">
            <a:avLst/>
          </a:prstGeom>
          <a:noFill/>
        </p:spPr>
        <p:txBody>
          <a:bodyPr wrap="square" rtlCol="0">
            <a:spAutoFit/>
          </a:bodyPr>
          <a:p>
            <a:pPr lvl="0">
              <a:defRPr/>
            </a:pPr>
            <a:r>
              <a:rPr lang=""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rPr>
              <a:t>Plannification</a:t>
            </a:r>
            <a:endParaRPr lang="" sz="4800" dirty="0">
              <a:solidFill>
                <a:srgbClr val="F67654"/>
              </a:solidFill>
              <a:effectLst>
                <a:outerShdw blurRad="50800" dist="38100" algn="l" rotWithShape="0">
                  <a:prstClr val="black">
                    <a:alpha val="40000"/>
                  </a:prstClr>
                </a:outerShdw>
                <a:reflection stA="45000" endPos="41000" dir="5400000" sy="-100000" algn="bl" rotWithShape="0"/>
              </a:effectLst>
              <a:latin typeface="Arial Black" panose="020B0A04020102020204" charset="0"/>
              <a:ea typeface="Droid Sans Fallback" panose="020B0502000000000001" pitchFamily="50" charset="-128"/>
              <a:cs typeface="Arial Black" panose="020B0A04020102020204" charset="0"/>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txBox="1"/>
          <p:nvPr/>
        </p:nvSpPr>
        <p:spPr>
          <a:xfrm>
            <a:off x="5074022" y="3612524"/>
            <a:ext cx="2043954" cy="369332"/>
          </a:xfrm>
          <a:prstGeom prst="rect">
            <a:avLst/>
          </a:prstGeom>
          <a:noFill/>
        </p:spPr>
        <p:txBody>
          <a:bodyPr wrap="square" rtlCol="0">
            <a:spAutoFit/>
          </a:bodyPr>
          <a:lstStyle/>
          <a:p>
            <a:pPr algn="ctr"/>
            <a:r>
              <a:rPr lang="en-US" altLang="zh-CN"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ENTER TITLE</a:t>
            </a:r>
            <a:endParaRPr lang="en-US" altLang="zh-CN"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1" name="稻壳儿春秋广告/盗版必究        原创来源：http://chn.docer.com/works?userid=199329941#!/work_time"/>
          <p:cNvSpPr txBox="1"/>
          <p:nvPr/>
        </p:nvSpPr>
        <p:spPr>
          <a:xfrm>
            <a:off x="4561838" y="3981856"/>
            <a:ext cx="3068322" cy="794320"/>
          </a:xfrm>
          <a:prstGeom prst="rect">
            <a:avLst/>
          </a:prstGeom>
          <a:noFill/>
        </p:spPr>
        <p:txBody>
          <a:bodyPr wrap="square" rtlCol="0">
            <a:spAutoFit/>
          </a:bodyPr>
          <a:lstStyle/>
          <a:p>
            <a:pPr algn="ctr">
              <a:lnSpc>
                <a:spcPct val="150000"/>
              </a:lnSpc>
            </a:pP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Click here to add content of the text</a:t>
            </a:r>
            <a:r>
              <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and briefly explain your point of </a:t>
            </a:r>
            <a:r>
              <a:rPr lang="en-US" altLang="zh-CN" sz="1050" dirty="0" err="1">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view.Click</a:t>
            </a: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 here to add content of the text</a:t>
            </a:r>
            <a:r>
              <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endPar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txBox="1"/>
          <p:nvPr/>
        </p:nvSpPr>
        <p:spPr>
          <a:xfrm>
            <a:off x="4573270" y="200025"/>
            <a:ext cx="4376420" cy="583565"/>
          </a:xfrm>
          <a:prstGeom prst="rect">
            <a:avLst/>
          </a:prstGeom>
          <a:noFill/>
          <a:effectLst/>
        </p:spPr>
        <p:txBody>
          <a:bodyPr wrap="square" rtlCol="0">
            <a:spAutoFit/>
          </a:bodyPr>
          <a:p>
            <a:r>
              <a:rPr lang="en-US" altLang="en-GB" sz="3200" dirty="0" err="1">
                <a:latin typeface="Century Gothic" panose="020B0502020202020204" pitchFamily="34" charset="0"/>
                <a:cs typeface="Century Gothic" panose="020B0502020202020204" pitchFamily="34" charset="0"/>
                <a:sym typeface="+mn-ea"/>
              </a:rPr>
              <a:t>Réalisation</a:t>
            </a:r>
            <a:endParaRPr lang="en-US" altLang="en-GB" sz="3200" dirty="0" err="1">
              <a:latin typeface="Century Gothic" panose="020B0502020202020204" pitchFamily="34" charset="0"/>
              <a:ea typeface="Droid Sans Fallback" panose="020B0502000000000001" pitchFamily="50" charset="-128"/>
              <a:cs typeface="Century Gothic" panose="020B0502020202020204" pitchFamily="34" charset="0"/>
              <a:sym typeface="+mn-ea"/>
            </a:endParaRPr>
          </a:p>
        </p:txBody>
      </p:sp>
      <p:pic>
        <p:nvPicPr>
          <p:cNvPr id="5" name="Image 4"/>
          <p:cNvPicPr>
            <a:picLocks noChangeAspect="1"/>
          </p:cNvPicPr>
          <p:nvPr/>
        </p:nvPicPr>
        <p:blipFill>
          <a:blip r:embed="rId1"/>
          <a:stretch>
            <a:fillRect/>
          </a:stretch>
        </p:blipFill>
        <p:spPr>
          <a:xfrm>
            <a:off x="2872740" y="1124585"/>
            <a:ext cx="6076950" cy="4876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1533</Words>
  <Application>WPS Presentation</Application>
  <PresentationFormat>宽屏</PresentationFormat>
  <Paragraphs>145</Paragraphs>
  <Slides>16</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16</vt:i4>
      </vt:variant>
    </vt:vector>
  </HeadingPairs>
  <TitlesOfParts>
    <vt:vector size="37" baseType="lpstr">
      <vt:lpstr>Arial</vt:lpstr>
      <vt:lpstr>SimSun</vt:lpstr>
      <vt:lpstr>Wingdings</vt:lpstr>
      <vt:lpstr>Droid Sans Fallback</vt:lpstr>
      <vt:lpstr>Century Gothic</vt:lpstr>
      <vt:lpstr>Century Gothic</vt:lpstr>
      <vt:lpstr>Californian FB</vt:lpstr>
      <vt:lpstr>Arial Black</vt:lpstr>
      <vt:lpstr>Yu Gothic UI</vt:lpstr>
      <vt:lpstr>Arial Rounded MT Bold</vt:lpstr>
      <vt:lpstr>Mona-Sans Black Italic</vt:lpstr>
      <vt:lpstr>Viga</vt:lpstr>
      <vt:lpstr>DM Sans</vt:lpstr>
      <vt:lpstr>Microsoft YaHei</vt:lpstr>
      <vt:lpstr>Arial Unicode MS</vt:lpstr>
      <vt:lpstr>等线 Light</vt:lpstr>
      <vt:lpstr>等线</vt:lpstr>
      <vt:lpstr>Calibri</vt:lpstr>
      <vt:lpstr>Segoe Print</vt:lpstr>
      <vt:lpstr>Eras Demi ITC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春波 赵</dc:creator>
  <cp:lastModifiedBy>Hamza Gbouri</cp:lastModifiedBy>
  <cp:revision>27</cp:revision>
  <dcterms:created xsi:type="dcterms:W3CDTF">2019-05-22T02:21:00Z</dcterms:created>
  <dcterms:modified xsi:type="dcterms:W3CDTF">2024-10-31T10:01:16Z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5E43C3D20EAF4027A26C111A72336F96_13</vt:lpwstr>
  </property>
  <property fmtid="{D5CDD505-2E9C-101B-9397-08002B2CF9AE}" pid="3" name="KSOProductBuildVer">
    <vt:lpwstr>1036-12.2.0.18607</vt:lpwstr>
  </property>
</Properties>
</file>