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4" r:id="rId6"/>
    <p:sldId id="365" r:id="rId7"/>
    <p:sldId id="366" r:id="rId8"/>
    <p:sldId id="367" r:id="rId9"/>
    <p:sldId id="371" r:id="rId10"/>
    <p:sldId id="368" r:id="rId11"/>
    <p:sldId id="354" r:id="rId12"/>
    <p:sldId id="372" r:id="rId13"/>
    <p:sldId id="370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2022-07-09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July 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418" y="2772591"/>
            <a:ext cx="6824807" cy="1312818"/>
          </a:xfrm>
        </p:spPr>
        <p:txBody>
          <a:bodyPr/>
          <a:lstStyle/>
          <a:p>
            <a:pPr algn="ctr"/>
            <a:r>
              <a:rPr lang="en-US" dirty="0" err="1"/>
              <a:t>Distraccted</a:t>
            </a:r>
            <a:r>
              <a:rPr lang="en-US" dirty="0"/>
              <a:t> Driver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426374"/>
          </a:xfrm>
        </p:spPr>
        <p:txBody>
          <a:bodyPr/>
          <a:lstStyle/>
          <a:p>
            <a:r>
              <a:rPr lang="en-US" dirty="0">
                <a:latin typeface="+mj-lt"/>
              </a:rPr>
              <a:t>Team:</a:t>
            </a:r>
            <a:r>
              <a:rPr lang="en-US" dirty="0"/>
              <a:t> </a:t>
            </a:r>
          </a:p>
          <a:p>
            <a:r>
              <a:rPr lang="en-US" dirty="0"/>
              <a:t>Nader Mohammed               Alaa Saeed</a:t>
            </a:r>
          </a:p>
          <a:p>
            <a:r>
              <a:rPr lang="en-US" dirty="0"/>
              <a:t>Mohammed Ibrahim            Maryam Mostafa</a:t>
            </a:r>
          </a:p>
          <a:p>
            <a:r>
              <a:rPr lang="en-US" dirty="0"/>
              <a:t>Mostafa Soliman                  Yassmina Abdo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dirty="0"/>
              <a:t>Comparing Results</a:t>
            </a:r>
            <a:endParaRPr lang="en-US" b="1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3860775"/>
              </p:ext>
            </p:extLst>
          </p:nvPr>
        </p:nvGraphicFramePr>
        <p:xfrm>
          <a:off x="0" y="2309477"/>
          <a:ext cx="586509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1368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1368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3772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Baseline Dense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</a:t>
                      </a:r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0.963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Baseline CNN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</a:t>
                      </a:r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r>
                        <a:rPr lang="ar-SA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Transfer Learning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dirty="0">
                          <a:solidFill>
                            <a:schemeClr val="bg1"/>
                          </a:solidFill>
                          <a:latin typeface="+mn-lt"/>
                        </a:rPr>
                        <a:t>0.9897</a:t>
                      </a:r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000" dirty="0">
                          <a:latin typeface="+mn-lt"/>
                        </a:rPr>
                        <a:t>0.9894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50DE5EE-8B4E-1C5F-6EF8-1529558D6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581409"/>
              </p:ext>
            </p:extLst>
          </p:nvPr>
        </p:nvGraphicFramePr>
        <p:xfrm>
          <a:off x="6223578" y="2309477"/>
          <a:ext cx="5672859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5096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5096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7093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Baseline Dense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 dirty="0">
                          <a:latin typeface="+mn-lt"/>
                        </a:rPr>
                        <a:t>-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Baseline CNN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Transfer Learning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0.6442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BCEA13-7AF5-4968-EB34-67A38203B748}"/>
              </a:ext>
            </a:extLst>
          </p:cNvPr>
          <p:cNvSpPr txBox="1">
            <a:spLocks/>
          </p:cNvSpPr>
          <p:nvPr/>
        </p:nvSpPr>
        <p:spPr>
          <a:xfrm>
            <a:off x="1635991" y="1945643"/>
            <a:ext cx="4229099" cy="247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Before Augmentation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756B49-3292-C3E4-F171-61E28366EE0A}"/>
              </a:ext>
            </a:extLst>
          </p:cNvPr>
          <p:cNvSpPr txBox="1">
            <a:spLocks/>
          </p:cNvSpPr>
          <p:nvPr/>
        </p:nvSpPr>
        <p:spPr>
          <a:xfrm>
            <a:off x="7667338" y="1945643"/>
            <a:ext cx="4229099" cy="247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After Augmentation</a:t>
            </a:r>
          </a:p>
        </p:txBody>
      </p:sp>
    </p:spTree>
    <p:extLst>
      <p:ext uri="{BB962C8B-B14F-4D97-AF65-F5344CB8AC3E}">
        <p14:creationId xmlns:p14="http://schemas.microsoft.com/office/powerpoint/2010/main" val="23511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1. About Data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July 9, 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Picture 1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92535A1-2B5E-8AB6-387B-C17BB7B4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3360290"/>
            <a:ext cx="11113677" cy="2042420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CFE9B20-A31A-01CD-963F-14E713251FC7}"/>
              </a:ext>
            </a:extLst>
          </p:cNvPr>
          <p:cNvSpPr txBox="1">
            <a:spLocks/>
          </p:cNvSpPr>
          <p:nvPr/>
        </p:nvSpPr>
        <p:spPr>
          <a:xfrm>
            <a:off x="952500" y="2295525"/>
            <a:ext cx="7372350" cy="352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10-classes represent different states for distracted driver.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AC28D56-BF31-7844-D8BF-65CB0F018E6C}"/>
              </a:ext>
            </a:extLst>
          </p:cNvPr>
          <p:cNvSpPr txBox="1">
            <a:spLocks/>
          </p:cNvSpPr>
          <p:nvPr/>
        </p:nvSpPr>
        <p:spPr>
          <a:xfrm>
            <a:off x="3962400" y="5606358"/>
            <a:ext cx="4229099" cy="247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Sample of Images</a:t>
            </a:r>
          </a:p>
        </p:txBody>
      </p:sp>
    </p:spTree>
    <p:extLst>
      <p:ext uri="{BB962C8B-B14F-4D97-AF65-F5344CB8AC3E}">
        <p14:creationId xmlns:p14="http://schemas.microsoft.com/office/powerpoint/2010/main" val="298573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1. Preprocessing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July 9, 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CFE9B20-A31A-01CD-963F-14E713251FC7}"/>
              </a:ext>
            </a:extLst>
          </p:cNvPr>
          <p:cNvSpPr txBox="1">
            <a:spLocks/>
          </p:cNvSpPr>
          <p:nvPr/>
        </p:nvSpPr>
        <p:spPr>
          <a:xfrm>
            <a:off x="952500" y="2295525"/>
            <a:ext cx="8043718" cy="264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 images to grayscale.</a:t>
            </a:r>
          </a:p>
          <a:p>
            <a:r>
              <a:rPr lang="en-US" dirty="0"/>
              <a:t>Reshape images to 240x240.</a:t>
            </a:r>
          </a:p>
          <a:p>
            <a:r>
              <a:rPr lang="en-US" dirty="0"/>
              <a:t>Shuffle images.</a:t>
            </a:r>
          </a:p>
          <a:p>
            <a:r>
              <a:rPr lang="en-US" dirty="0"/>
              <a:t>Split images to train and validation with 70%, 30%.</a:t>
            </a:r>
          </a:p>
        </p:txBody>
      </p:sp>
    </p:spTree>
    <p:extLst>
      <p:ext uri="{BB962C8B-B14F-4D97-AF65-F5344CB8AC3E}">
        <p14:creationId xmlns:p14="http://schemas.microsoft.com/office/powerpoint/2010/main" val="15317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4"/>
            <a:ext cx="5750813" cy="607992"/>
          </a:xfrm>
        </p:spPr>
        <p:txBody>
          <a:bodyPr anchor="b">
            <a:normAutofit/>
          </a:bodyPr>
          <a:lstStyle/>
          <a:p>
            <a:r>
              <a:rPr lang="en-US" dirty="0"/>
              <a:t>2. Data Augmentation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July 9, 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CFE9B20-A31A-01CD-963F-14E713251FC7}"/>
              </a:ext>
            </a:extLst>
          </p:cNvPr>
          <p:cNvSpPr txBox="1">
            <a:spLocks/>
          </p:cNvSpPr>
          <p:nvPr/>
        </p:nvSpPr>
        <p:spPr>
          <a:xfrm>
            <a:off x="952500" y="2295525"/>
            <a:ext cx="8043718" cy="264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Rescale images to </a:t>
            </a:r>
            <a:r>
              <a:rPr lang="en-US" dirty="0">
                <a:solidFill>
                  <a:srgbClr val="FF0000"/>
                </a:solidFill>
              </a:rPr>
              <a:t>1/255</a:t>
            </a:r>
            <a:r>
              <a:rPr lang="en-US" dirty="0"/>
              <a:t>.</a:t>
            </a:r>
          </a:p>
          <a:p>
            <a:r>
              <a:rPr lang="en-US" dirty="0"/>
              <a:t>Rotate images with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/>
              <a:t>.</a:t>
            </a:r>
          </a:p>
          <a:p>
            <a:r>
              <a:rPr lang="en-US" dirty="0"/>
              <a:t>Zoom images with </a:t>
            </a:r>
            <a:r>
              <a:rPr lang="en-US" dirty="0">
                <a:solidFill>
                  <a:srgbClr val="FF0000"/>
                </a:solidFill>
              </a:rPr>
              <a:t>0.2</a:t>
            </a:r>
            <a:r>
              <a:rPr lang="en-US" dirty="0"/>
              <a:t>.</a:t>
            </a:r>
          </a:p>
          <a:p>
            <a:r>
              <a:rPr lang="en-US" dirty="0"/>
              <a:t>Flip images </a:t>
            </a:r>
            <a:r>
              <a:rPr lang="en-US" dirty="0">
                <a:solidFill>
                  <a:srgbClr val="FF0000"/>
                </a:solidFill>
              </a:rPr>
              <a:t>horizontally</a:t>
            </a:r>
            <a:r>
              <a:rPr lang="en-US" dirty="0"/>
              <a:t>.</a:t>
            </a:r>
          </a:p>
        </p:txBody>
      </p:sp>
      <p:pic>
        <p:nvPicPr>
          <p:cNvPr id="4" name="Picture 3" descr="A person sitting in a car&#10;&#10;Description automatically generated with medium confidence">
            <a:extLst>
              <a:ext uri="{FF2B5EF4-FFF2-40B4-BE49-F238E27FC236}">
                <a16:creationId xmlns:a16="http://schemas.microsoft.com/office/drawing/2014/main" id="{2C952B0F-2086-5FD2-CC2E-5AC363456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09" y="1625564"/>
            <a:ext cx="2740686" cy="2368914"/>
          </a:xfrm>
          <a:prstGeom prst="rect">
            <a:avLst/>
          </a:prstGeom>
        </p:spPr>
      </p:pic>
      <p:pic>
        <p:nvPicPr>
          <p:cNvPr id="8" name="Picture 7" descr="A picture containing text, person, crowd&#10;&#10;Description automatically generated">
            <a:extLst>
              <a:ext uri="{FF2B5EF4-FFF2-40B4-BE49-F238E27FC236}">
                <a16:creationId xmlns:a16="http://schemas.microsoft.com/office/drawing/2014/main" id="{7DC01010-991E-7B49-E4B4-D0E574060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17" y="1625562"/>
            <a:ext cx="2916177" cy="2368915"/>
          </a:xfrm>
          <a:prstGeom prst="rect">
            <a:avLst/>
          </a:prstGeom>
        </p:spPr>
      </p:pic>
      <p:pic>
        <p:nvPicPr>
          <p:cNvPr id="10" name="Picture 9" descr="A person sitting in a car&#10;&#10;Description automatically generated with low confidence">
            <a:extLst>
              <a:ext uri="{FF2B5EF4-FFF2-40B4-BE49-F238E27FC236}">
                <a16:creationId xmlns:a16="http://schemas.microsoft.com/office/drawing/2014/main" id="{132AA2DD-E8F5-B55C-BC53-8D87138E7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09" y="4290003"/>
            <a:ext cx="2740686" cy="2166042"/>
          </a:xfrm>
          <a:prstGeom prst="rect">
            <a:avLst/>
          </a:prstGeom>
        </p:spPr>
      </p:pic>
      <p:pic>
        <p:nvPicPr>
          <p:cNvPr id="12" name="Picture 11" descr="A picture containing person&#10;&#10;Description automatically generated">
            <a:extLst>
              <a:ext uri="{FF2B5EF4-FFF2-40B4-BE49-F238E27FC236}">
                <a16:creationId xmlns:a16="http://schemas.microsoft.com/office/drawing/2014/main" id="{9AE1A76B-753A-8B7E-CE36-ED16D1DFF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90003"/>
            <a:ext cx="2900218" cy="21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7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58813" cy="61722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3. Baseline Dense Model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July 9, 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CFE9B20-A31A-01CD-963F-14E713251FC7}"/>
              </a:ext>
            </a:extLst>
          </p:cNvPr>
          <p:cNvSpPr txBox="1">
            <a:spLocks/>
          </p:cNvSpPr>
          <p:nvPr/>
        </p:nvSpPr>
        <p:spPr>
          <a:xfrm>
            <a:off x="952500" y="2295525"/>
            <a:ext cx="9761682" cy="73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3 dense hidden layers with </a:t>
            </a:r>
            <a:r>
              <a:rPr lang="en-US" dirty="0">
                <a:solidFill>
                  <a:srgbClr val="FF0000"/>
                </a:solidFill>
              </a:rPr>
              <a:t>512,256,128</a:t>
            </a:r>
            <a:r>
              <a:rPr lang="en-US" dirty="0"/>
              <a:t> neurons.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CCEA38D-25D6-483A-D367-F35883F39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3094182"/>
            <a:ext cx="7980218" cy="30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3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58813" cy="617227"/>
          </a:xfrm>
        </p:spPr>
        <p:txBody>
          <a:bodyPr anchor="b">
            <a:normAutofit/>
          </a:bodyPr>
          <a:lstStyle/>
          <a:p>
            <a:r>
              <a:rPr lang="en-US" dirty="0"/>
              <a:t>4. Baseline CNN Model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July 9, 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CFE9B20-A31A-01CD-963F-14E713251FC7}"/>
              </a:ext>
            </a:extLst>
          </p:cNvPr>
          <p:cNvSpPr txBox="1">
            <a:spLocks/>
          </p:cNvSpPr>
          <p:nvPr/>
        </p:nvSpPr>
        <p:spPr>
          <a:xfrm>
            <a:off x="952499" y="2295524"/>
            <a:ext cx="9937173" cy="314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2 conv layers with </a:t>
            </a:r>
            <a:r>
              <a:rPr lang="en-US" dirty="0">
                <a:solidFill>
                  <a:srgbClr val="FF0000"/>
                </a:solidFill>
              </a:rPr>
              <a:t>32 filters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3x3</a:t>
            </a:r>
            <a:r>
              <a:rPr lang="en-US" dirty="0"/>
              <a:t> kernel size.</a:t>
            </a:r>
          </a:p>
          <a:p>
            <a:r>
              <a:rPr lang="en-US" dirty="0"/>
              <a:t>Adding 2 conv layers with </a:t>
            </a:r>
            <a:r>
              <a:rPr lang="en-US" dirty="0">
                <a:solidFill>
                  <a:srgbClr val="FF0000"/>
                </a:solidFill>
              </a:rPr>
              <a:t>64 filters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3x3</a:t>
            </a:r>
            <a:r>
              <a:rPr lang="en-US" dirty="0"/>
              <a:t> kernel size.</a:t>
            </a:r>
          </a:p>
          <a:p>
            <a:r>
              <a:rPr lang="en-US" dirty="0"/>
              <a:t>Adding 2 conv layers with </a:t>
            </a:r>
            <a:r>
              <a:rPr lang="en-US" dirty="0">
                <a:solidFill>
                  <a:srgbClr val="FF0000"/>
                </a:solidFill>
              </a:rPr>
              <a:t>128 filters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3x3</a:t>
            </a:r>
            <a:r>
              <a:rPr lang="en-US" dirty="0"/>
              <a:t> kernel size.</a:t>
            </a:r>
          </a:p>
          <a:p>
            <a:r>
              <a:rPr lang="en-US" dirty="0"/>
              <a:t>Adding batch normalization in between and </a:t>
            </a:r>
            <a:r>
              <a:rPr lang="en-US" dirty="0" err="1"/>
              <a:t>maxpooling</a:t>
            </a:r>
            <a:r>
              <a:rPr lang="en-US" dirty="0"/>
              <a:t> with  the size of </a:t>
            </a:r>
            <a:r>
              <a:rPr lang="en-US" dirty="0">
                <a:solidFill>
                  <a:srgbClr val="FF0000"/>
                </a:solidFill>
              </a:rPr>
              <a:t>2x2</a:t>
            </a:r>
            <a:r>
              <a:rPr lang="en-US" dirty="0"/>
              <a:t>.</a:t>
            </a:r>
          </a:p>
          <a:p>
            <a:r>
              <a:rPr lang="en-US" dirty="0" err="1"/>
              <a:t>Droupout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0.5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58813" cy="617227"/>
          </a:xfrm>
        </p:spPr>
        <p:txBody>
          <a:bodyPr anchor="b">
            <a:normAutofit/>
          </a:bodyPr>
          <a:lstStyle/>
          <a:p>
            <a:r>
              <a:rPr lang="en-US" dirty="0"/>
              <a:t>5. Transfer Learning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July 9, 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FEF10C-B077-2B78-D00D-78913584F7A8}"/>
              </a:ext>
            </a:extLst>
          </p:cNvPr>
          <p:cNvSpPr txBox="1">
            <a:spLocks/>
          </p:cNvSpPr>
          <p:nvPr/>
        </p:nvSpPr>
        <p:spPr>
          <a:xfrm>
            <a:off x="952499" y="2295524"/>
            <a:ext cx="9937173" cy="314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Reshape Image to </a:t>
            </a:r>
            <a:r>
              <a:rPr lang="en-US" dirty="0">
                <a:solidFill>
                  <a:srgbClr val="FF0000"/>
                </a:solidFill>
              </a:rPr>
              <a:t>200x200</a:t>
            </a:r>
            <a:r>
              <a:rPr lang="en-US" dirty="0"/>
              <a:t>.</a:t>
            </a:r>
          </a:p>
          <a:p>
            <a:r>
              <a:rPr lang="en-US" dirty="0"/>
              <a:t>Using VGG model as a base model.</a:t>
            </a:r>
          </a:p>
          <a:p>
            <a:r>
              <a:rPr lang="en-US" dirty="0"/>
              <a:t>Adding dense layers and pooling layers.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/>
          </a:p>
        </p:txBody>
      </p:sp>
      <p:pic>
        <p:nvPicPr>
          <p:cNvPr id="9" name="Picture 8" descr="A picture containing text, monitor, screen, television&#10;&#10;Description automatically generated">
            <a:extLst>
              <a:ext uri="{FF2B5EF4-FFF2-40B4-BE49-F238E27FC236}">
                <a16:creationId xmlns:a16="http://schemas.microsoft.com/office/drawing/2014/main" id="{C78399FA-8888-48E8-9F2F-461CAB28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0" y="1929421"/>
            <a:ext cx="11851800" cy="1981651"/>
          </a:xfrm>
          <a:prstGeom prst="rect">
            <a:avLst/>
          </a:prstGeom>
        </p:spPr>
      </p:pic>
      <p:pic>
        <p:nvPicPr>
          <p:cNvPr id="10" name="Picture 9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6748B5D6-CFD2-8477-C357-42242D7E4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0" y="3669436"/>
            <a:ext cx="11851800" cy="2410917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ABC2105B-9BF5-CC9A-DA40-1A494F92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76143"/>
            <a:ext cx="6258813" cy="617227"/>
          </a:xfrm>
        </p:spPr>
        <p:txBody>
          <a:bodyPr anchor="b">
            <a:normAutofit/>
          </a:bodyPr>
          <a:lstStyle/>
          <a:p>
            <a:r>
              <a:rPr lang="en-US" dirty="0"/>
              <a:t>6. CNN Visualization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C2105B-9BF5-CC9A-DA40-1A494F925E59}"/>
              </a:ext>
            </a:extLst>
          </p:cNvPr>
          <p:cNvSpPr txBox="1">
            <a:spLocks/>
          </p:cNvSpPr>
          <p:nvPr/>
        </p:nvSpPr>
        <p:spPr>
          <a:xfrm>
            <a:off x="1114806" y="1104615"/>
            <a:ext cx="6258813" cy="61722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/>
              <a:t>A.</a:t>
            </a:r>
            <a:r>
              <a:rPr lang="en-US" sz="2400" b="0" i="1" dirty="0"/>
              <a:t> Visualizing intermediate activations</a:t>
            </a: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July 9, 2022</a:t>
            </a:fld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BC2105B-9BF5-CC9A-DA40-1A494F92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76143"/>
            <a:ext cx="6258813" cy="617227"/>
          </a:xfrm>
        </p:spPr>
        <p:txBody>
          <a:bodyPr anchor="b">
            <a:normAutofit/>
          </a:bodyPr>
          <a:lstStyle/>
          <a:p>
            <a:r>
              <a:rPr lang="en-US" dirty="0"/>
              <a:t>6. CNN Visualization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C2105B-9BF5-CC9A-DA40-1A494F925E59}"/>
              </a:ext>
            </a:extLst>
          </p:cNvPr>
          <p:cNvSpPr txBox="1">
            <a:spLocks/>
          </p:cNvSpPr>
          <p:nvPr/>
        </p:nvSpPr>
        <p:spPr>
          <a:xfrm>
            <a:off x="1123950" y="993370"/>
            <a:ext cx="7407402" cy="61722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/>
              <a:t>B.</a:t>
            </a:r>
            <a:r>
              <a:rPr lang="en-US" sz="2400" b="0" dirty="0"/>
              <a:t>  Visualizing </a:t>
            </a:r>
            <a:r>
              <a:rPr lang="en-US" sz="2400" b="0" dirty="0" err="1"/>
              <a:t>heatmaps</a:t>
            </a:r>
            <a:r>
              <a:rPr lang="en-US" sz="2400" b="0" dirty="0"/>
              <a:t> of class activation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910" y="2861236"/>
            <a:ext cx="265747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227824"/>
            <a:ext cx="4467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957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513</TotalTime>
  <Words>255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Theme1</vt:lpstr>
      <vt:lpstr>Distraccted Driver Detection</vt:lpstr>
      <vt:lpstr>1. About Data </vt:lpstr>
      <vt:lpstr>1. Preprocessing </vt:lpstr>
      <vt:lpstr>2. Data Augmentation </vt:lpstr>
      <vt:lpstr>3. Baseline Dense Model </vt:lpstr>
      <vt:lpstr>4. Baseline CNN Model </vt:lpstr>
      <vt:lpstr>5. Transfer Learning </vt:lpstr>
      <vt:lpstr>6. CNN Visualization </vt:lpstr>
      <vt:lpstr>6. CNN Visualization </vt:lpstr>
      <vt:lpstr>Comparing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Distraccted Driver Detection</dc:title>
  <dc:creator>ياسمينا عبده علي</dc:creator>
  <cp:lastModifiedBy>ياسمينا عبده علي</cp:lastModifiedBy>
  <cp:revision>10</cp:revision>
  <dcterms:created xsi:type="dcterms:W3CDTF">2022-07-07T20:33:31Z</dcterms:created>
  <dcterms:modified xsi:type="dcterms:W3CDTF">2022-07-09T21:54:03Z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