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326" r:id="rId2"/>
    <p:sldId id="327" r:id="rId3"/>
    <p:sldId id="328" r:id="rId4"/>
    <p:sldId id="329" r:id="rId5"/>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☑組織は、製品安全に関係する製品及び製造工程の運用管理に対する</a:t>
            </a:r>
            <a:r>
              <a:rPr lang="ja-JP" altLang="en-US" sz="2000" b="1" dirty="0"/>
              <a:t>文書化したプロセス</a:t>
            </a:r>
            <a:r>
              <a:rPr lang="ja-JP" altLang="en-US" sz="2000" dirty="0"/>
              <a:t>をもたなければならない。</a:t>
            </a:r>
            <a:endParaRPr lang="en-US" altLang="ja-JP" sz="2000" dirty="0"/>
          </a:p>
          <a:p>
            <a:pPr marL="0" indent="0">
              <a:lnSpc>
                <a:spcPct val="100000"/>
              </a:lnSpc>
              <a:buNone/>
            </a:pPr>
            <a:r>
              <a:rPr lang="ja-JP" altLang="en-US" sz="2000" dirty="0"/>
              <a:t>☑それには、</a:t>
            </a:r>
            <a:r>
              <a:rPr lang="ja-JP" altLang="en-US" sz="2000" u="sng" dirty="0"/>
              <a:t>該当する場合には、必ず、次の事項を含めなければならない。</a:t>
            </a:r>
            <a:r>
              <a:rPr lang="ja-JP" altLang="en-US" sz="2000" dirty="0"/>
              <a:t>しかし、それに限定されない。</a:t>
            </a:r>
            <a:endParaRPr lang="en-US" altLang="ja-JP" sz="2000" dirty="0"/>
          </a:p>
          <a:p>
            <a:pPr marL="800100" lvl="1" indent="-342900">
              <a:lnSpc>
                <a:spcPct val="100000"/>
              </a:lnSpc>
              <a:buFont typeface="+mj-lt"/>
              <a:buAutoNum type="alphaLcPeriod"/>
            </a:pPr>
            <a:r>
              <a:rPr lang="ja-JP" altLang="en-US" sz="2000" dirty="0"/>
              <a:t>法令・規制の製品安全要求事項の組織による特定</a:t>
            </a:r>
            <a:endParaRPr lang="en-US" altLang="ja-JP" sz="2000" dirty="0"/>
          </a:p>
          <a:p>
            <a:pPr marL="800100" lvl="1" indent="-342900">
              <a:lnSpc>
                <a:spcPct val="100000"/>
              </a:lnSpc>
              <a:buFont typeface="+mj-lt"/>
              <a:buAutoNum type="alphaLcPeriod"/>
            </a:pPr>
            <a:r>
              <a:rPr lang="ja-JP" altLang="en-US" sz="2000" dirty="0"/>
              <a:t>ａにおける要求事項の顧客からの通知</a:t>
            </a:r>
            <a:endParaRPr lang="en-US" altLang="ja-JP" sz="2000" dirty="0"/>
          </a:p>
          <a:p>
            <a:pPr marL="800100" lvl="1" indent="-342900">
              <a:lnSpc>
                <a:spcPct val="100000"/>
              </a:lnSpc>
              <a:buFont typeface="+mj-lt"/>
              <a:buAutoNum type="alphaLcPeriod"/>
            </a:pPr>
            <a:r>
              <a:rPr lang="ja-JP" altLang="en-US" sz="2000" u="sng" dirty="0"/>
              <a:t>設計</a:t>
            </a:r>
            <a:r>
              <a:rPr lang="en-US" altLang="ja-JP" sz="2000" u="sng" dirty="0"/>
              <a:t>FMEA</a:t>
            </a:r>
            <a:r>
              <a:rPr lang="ja-JP" altLang="en-US" sz="2000" u="sng" dirty="0"/>
              <a:t>に対する特別承認</a:t>
            </a:r>
            <a:endParaRPr lang="en-US" altLang="ja-JP" sz="2000" u="sng" dirty="0"/>
          </a:p>
          <a:p>
            <a:pPr marL="800100" lvl="1" indent="-342900">
              <a:lnSpc>
                <a:spcPct val="100000"/>
              </a:lnSpc>
              <a:buFont typeface="+mj-lt"/>
              <a:buAutoNum type="alphaLcPeriod"/>
            </a:pPr>
            <a:r>
              <a:rPr lang="ja-JP" altLang="en-US" sz="2000" dirty="0"/>
              <a:t>製品安全に関係する特性の特定</a:t>
            </a:r>
            <a:endParaRPr lang="en-US" altLang="ja-JP" sz="2000" dirty="0"/>
          </a:p>
          <a:p>
            <a:pPr marL="800100" lvl="1" indent="-342900">
              <a:lnSpc>
                <a:spcPct val="100000"/>
              </a:lnSpc>
              <a:buFont typeface="+mj-lt"/>
              <a:buAutoNum type="alphaLcPeriod"/>
            </a:pPr>
            <a:r>
              <a:rPr lang="ja-JP" altLang="en-US" sz="2000" dirty="0"/>
              <a:t>安全に関係する製品特性及び製造時点での特性の特定及び管理</a:t>
            </a:r>
            <a:endParaRPr lang="en-US" altLang="ja-JP" sz="2000" dirty="0"/>
          </a:p>
          <a:p>
            <a:pPr marL="800100" lvl="1" indent="-342900">
              <a:lnSpc>
                <a:spcPct val="100000"/>
              </a:lnSpc>
              <a:buFont typeface="+mj-lt"/>
              <a:buAutoNum type="alphaLcPeriod"/>
            </a:pPr>
            <a:r>
              <a:rPr lang="ja-JP" altLang="en-US" sz="2000" u="sng" dirty="0"/>
              <a:t>コントロールプラン及び工程</a:t>
            </a:r>
            <a:r>
              <a:rPr lang="en-US" altLang="ja-JP" sz="2000" u="sng" dirty="0"/>
              <a:t>FMEA</a:t>
            </a:r>
            <a:r>
              <a:rPr lang="ja-JP" altLang="en-US" sz="2000" u="sng" dirty="0"/>
              <a:t>の特別承認</a:t>
            </a:r>
            <a:endParaRPr lang="en-US" altLang="ja-JP" sz="2000" u="sng" dirty="0"/>
          </a:p>
          <a:p>
            <a:pPr marL="800100" lvl="1" indent="-342900">
              <a:lnSpc>
                <a:spcPct val="100000"/>
              </a:lnSpc>
              <a:buFont typeface="+mj-lt"/>
              <a:buAutoNum type="alphaLcPeriod"/>
            </a:pPr>
            <a:r>
              <a:rPr lang="ja-JP" altLang="en-US" sz="2000" u="sng" dirty="0"/>
              <a:t>対応計画（</a:t>
            </a:r>
            <a:r>
              <a:rPr lang="en-US" altLang="ja-JP" sz="2000" u="sng" dirty="0"/>
              <a:t>9.1.1.1</a:t>
            </a:r>
            <a:r>
              <a:rPr lang="ja-JP" altLang="en-US" sz="2000" u="sng" dirty="0"/>
              <a:t>参照）</a:t>
            </a:r>
            <a:endParaRPr lang="en-US" altLang="ja-JP" sz="2000" u="sng" dirty="0"/>
          </a:p>
          <a:p>
            <a:pPr marL="800100" lvl="1" indent="-342900">
              <a:lnSpc>
                <a:spcPct val="100000"/>
              </a:lnSpc>
              <a:buFont typeface="+mj-lt"/>
              <a:buAutoNum type="alphaLcPeriod"/>
            </a:pPr>
            <a:r>
              <a:rPr lang="ja-JP" altLang="en-US" sz="2000" dirty="0"/>
              <a:t>定められた責任、トップマネジメントを含めた上申プロセス及び情報フローの明確化、並びに顧客への通知</a:t>
            </a:r>
            <a:endParaRPr lang="en-US" altLang="ja-JP" sz="2000" dirty="0"/>
          </a:p>
          <a:p>
            <a:pPr marL="800100" lvl="1" indent="-342900">
              <a:buFont typeface="+mj-lt"/>
              <a:buAutoNum type="alphaLcPeriod"/>
            </a:pPr>
            <a:endParaRPr lang="en-US" altLang="ja-JP" sz="2000" dirty="0"/>
          </a:p>
          <a:p>
            <a:pPr>
              <a:buFont typeface="Wingdings" panose="05000000000000000000" pitchFamily="2" charset="2"/>
              <a:buChar char="u"/>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lang="en-US" altLang="ja-JP" sz="3000" b="1" dirty="0">
                <a:solidFill>
                  <a:schemeClr val="tx2"/>
                </a:solidFill>
              </a:rPr>
              <a:t>4.4.1.2</a:t>
            </a:r>
            <a:r>
              <a:rPr lang="ja-JP" altLang="en-US" sz="3000" b="1" dirty="0">
                <a:solidFill>
                  <a:schemeClr val="tx2"/>
                </a:solidFill>
              </a:rPr>
              <a:t>　製品安全</a:t>
            </a:r>
            <a:endParaRPr kumimoji="1" lang="ja-JP" altLang="en-US" sz="3000" b="1" dirty="0">
              <a:solidFill>
                <a:schemeClr val="tx2"/>
              </a:solidFill>
            </a:endParaRPr>
          </a:p>
        </p:txBody>
      </p:sp>
    </p:spTree>
    <p:extLst>
      <p:ext uri="{BB962C8B-B14F-4D97-AF65-F5344CB8AC3E}">
        <p14:creationId xmlns:p14="http://schemas.microsoft.com/office/powerpoint/2010/main" val="4189841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800100" lvl="1" indent="-342900">
              <a:lnSpc>
                <a:spcPct val="100000"/>
              </a:lnSpc>
              <a:buFont typeface="+mj-lt"/>
              <a:buAutoNum type="alphaLcPeriod" startAt="9"/>
            </a:pPr>
            <a:r>
              <a:rPr lang="ja-JP" altLang="en-US" sz="2000" dirty="0"/>
              <a:t>製品安全に関係する製品及び関連する製造工程に携わる</a:t>
            </a:r>
            <a:r>
              <a:rPr lang="ja-JP" altLang="en-US" sz="2000" u="sng" dirty="0"/>
              <a:t>要員に対する</a:t>
            </a:r>
            <a:r>
              <a:rPr lang="ja-JP" altLang="en-US" sz="2000" dirty="0"/>
              <a:t>、組織又は顧客によって</a:t>
            </a:r>
            <a:r>
              <a:rPr lang="ja-JP" altLang="en-US" sz="2000" u="sng" dirty="0"/>
              <a:t>特定された教育訓練</a:t>
            </a:r>
            <a:endParaRPr lang="en-US" altLang="ja-JP" sz="2000" u="sng" dirty="0"/>
          </a:p>
          <a:p>
            <a:pPr marL="800100" lvl="1" indent="-342900">
              <a:lnSpc>
                <a:spcPct val="100000"/>
              </a:lnSpc>
              <a:buFont typeface="+mj-lt"/>
              <a:buAutoNum type="alphaLcPeriod" startAt="9"/>
            </a:pPr>
            <a:r>
              <a:rPr lang="ja-JP" altLang="en-US" sz="2000" dirty="0"/>
              <a:t>製品又は工程の変更は、工程及び製品の変更（</a:t>
            </a:r>
            <a:r>
              <a:rPr lang="en-US" altLang="ja-JP" sz="2000" dirty="0"/>
              <a:t>ISO9001</a:t>
            </a:r>
            <a:r>
              <a:rPr lang="ja-JP" altLang="en-US" sz="2000" dirty="0"/>
              <a:t>の</a:t>
            </a:r>
            <a:r>
              <a:rPr lang="en-US" altLang="ja-JP" sz="2000" dirty="0"/>
              <a:t>8.3.6</a:t>
            </a:r>
            <a:r>
              <a:rPr lang="ja-JP" altLang="en-US" sz="2000" dirty="0"/>
              <a:t>参照）による製品安全に関する潜在的影響の評価を含めて、実施前に承認しなければならない。</a:t>
            </a:r>
            <a:endParaRPr lang="en-US" altLang="ja-JP" sz="2000" dirty="0"/>
          </a:p>
          <a:p>
            <a:pPr marL="800100" lvl="1" indent="-342900">
              <a:lnSpc>
                <a:spcPct val="100000"/>
              </a:lnSpc>
              <a:buFont typeface="+mj-lt"/>
              <a:buAutoNum type="alphaLcPeriod" startAt="9"/>
            </a:pPr>
            <a:r>
              <a:rPr lang="ja-JP" altLang="en-US" sz="2000" dirty="0"/>
              <a:t>顧客指定の供給者（</a:t>
            </a:r>
            <a:r>
              <a:rPr lang="en-US" altLang="ja-JP" sz="2000" dirty="0"/>
              <a:t>8.4.3.1</a:t>
            </a:r>
            <a:r>
              <a:rPr lang="ja-JP" altLang="en-US" sz="2000" dirty="0"/>
              <a:t>参照）を含む、</a:t>
            </a:r>
            <a:r>
              <a:rPr lang="ja-JP" altLang="en-US" sz="2000" u="sng" dirty="0"/>
              <a:t>サプライチェーン全体にわたって製品安全に関する要求事項の連絡</a:t>
            </a:r>
            <a:endParaRPr lang="en-US" altLang="ja-JP" sz="2000" u="sng" dirty="0"/>
          </a:p>
          <a:p>
            <a:pPr marL="800100" lvl="1" indent="-342900">
              <a:lnSpc>
                <a:spcPct val="100000"/>
              </a:lnSpc>
              <a:buFont typeface="+mj-lt"/>
              <a:buAutoNum type="alphaLcPeriod" startAt="9"/>
            </a:pPr>
            <a:r>
              <a:rPr lang="ja-JP" altLang="en-US" sz="2000" dirty="0"/>
              <a:t>サプライチェーン全体にわたって、（最低限）製造ロット単位での製品トレーサビリティ（</a:t>
            </a:r>
            <a:r>
              <a:rPr lang="en-US" altLang="ja-JP" sz="2000" dirty="0"/>
              <a:t>8.5.2.1</a:t>
            </a:r>
            <a:r>
              <a:rPr lang="ja-JP" altLang="en-US" sz="2000" dirty="0"/>
              <a:t>参照）</a:t>
            </a:r>
            <a:endParaRPr lang="en-US" altLang="ja-JP" sz="2000" dirty="0"/>
          </a:p>
          <a:p>
            <a:pPr marL="800100" lvl="1" indent="-342900">
              <a:lnSpc>
                <a:spcPct val="100000"/>
              </a:lnSpc>
              <a:buFont typeface="+mj-lt"/>
              <a:buAutoNum type="alphaLcPeriod" startAt="9"/>
            </a:pPr>
            <a:r>
              <a:rPr lang="ja-JP" altLang="en-US" sz="2000" dirty="0"/>
              <a:t>新製品導入に活かす学んだ教訓</a:t>
            </a:r>
            <a:endParaRPr lang="en-US" altLang="ja-JP" sz="2000" dirty="0"/>
          </a:p>
          <a:p>
            <a:pPr marL="800100" lvl="1" indent="-342900">
              <a:lnSpc>
                <a:spcPct val="100000"/>
              </a:lnSpc>
              <a:buFont typeface="+mj-lt"/>
              <a:buAutoNum type="alphaLcPeriod" startAt="9"/>
            </a:pPr>
            <a:endParaRPr lang="en-US" altLang="ja-JP" sz="2000" dirty="0"/>
          </a:p>
          <a:p>
            <a:pPr marL="457200" lvl="1" indent="0">
              <a:lnSpc>
                <a:spcPct val="100000"/>
              </a:lnSpc>
              <a:buNone/>
            </a:pPr>
            <a:r>
              <a:rPr lang="ja-JP" altLang="en-US" sz="2000" dirty="0"/>
              <a:t>注記　安全に関係する要求事項又は文書の特別承認は、顧客によって又は組織の内部プロセスによって要求される場合がある。</a:t>
            </a:r>
          </a:p>
          <a:p>
            <a:pPr marL="800100" lvl="1" indent="-342900">
              <a:buFont typeface="+mj-lt"/>
              <a:buAutoNum type="alphaLcPeriod" startAt="9"/>
            </a:pPr>
            <a:endParaRPr lang="en-US" altLang="ja-JP" sz="2000" dirty="0"/>
          </a:p>
          <a:p>
            <a:pPr>
              <a:buFont typeface="Wingdings" panose="05000000000000000000" pitchFamily="2" charset="2"/>
              <a:buChar char="u"/>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lang="en-US" altLang="ja-JP" sz="3000" b="1" dirty="0">
                <a:solidFill>
                  <a:schemeClr val="tx2"/>
                </a:solidFill>
              </a:rPr>
              <a:t>4.4.1.2</a:t>
            </a:r>
            <a:r>
              <a:rPr lang="ja-JP" altLang="en-US" sz="3000" b="1" dirty="0">
                <a:solidFill>
                  <a:schemeClr val="tx2"/>
                </a:solidFill>
              </a:rPr>
              <a:t>　製品安全</a:t>
            </a:r>
            <a:endParaRPr kumimoji="1" lang="ja-JP" altLang="en-US" sz="3000" b="1" dirty="0">
              <a:solidFill>
                <a:schemeClr val="tx2"/>
              </a:solidFill>
            </a:endParaRPr>
          </a:p>
        </p:txBody>
      </p:sp>
      <p:sp>
        <p:nvSpPr>
          <p:cNvPr id="2" name="四角形: 角を丸くする 1">
            <a:extLst>
              <a:ext uri="{FF2B5EF4-FFF2-40B4-BE49-F238E27FC236}">
                <a16:creationId xmlns:a16="http://schemas.microsoft.com/office/drawing/2014/main" id="{7AB65890-931C-405F-907A-09B1D185CD4A}"/>
              </a:ext>
            </a:extLst>
          </p:cNvPr>
          <p:cNvSpPr/>
          <p:nvPr/>
        </p:nvSpPr>
        <p:spPr>
          <a:xfrm>
            <a:off x="10581640" y="741680"/>
            <a:ext cx="772160" cy="477520"/>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SI 2</a:t>
            </a:r>
          </a:p>
        </p:txBody>
      </p:sp>
    </p:spTree>
    <p:extLst>
      <p:ext uri="{BB962C8B-B14F-4D97-AF65-F5344CB8AC3E}">
        <p14:creationId xmlns:p14="http://schemas.microsoft.com/office/powerpoint/2010/main" val="2512805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3</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noFill/>
          </a:ln>
        </p:spPr>
        <p:txBody>
          <a:bodyPr>
            <a:normAutofit lnSpcReduction="10000"/>
          </a:bodyPr>
          <a:lstStyle/>
          <a:p>
            <a:pPr marL="457200" indent="-457200">
              <a:buFont typeface="+mj-lt"/>
              <a:buAutoNum type="arabicPeriod"/>
            </a:pPr>
            <a:r>
              <a:rPr lang="ja-JP" altLang="en-US" sz="2400" dirty="0"/>
              <a:t>“法令・規制の製品安全要求事項”の箇条　➠　８つ</a:t>
            </a:r>
            <a:endParaRPr lang="en-US" altLang="ja-JP" sz="2400" dirty="0"/>
          </a:p>
          <a:p>
            <a:pPr marL="457200" lvl="1" indent="0">
              <a:buNone/>
            </a:pPr>
            <a:r>
              <a:rPr lang="ja-JP" altLang="en-US" dirty="0"/>
              <a:t>（</a:t>
            </a:r>
            <a:r>
              <a:rPr lang="en-US" altLang="ja-JP" dirty="0"/>
              <a:t>4.4.1.1</a:t>
            </a:r>
            <a:r>
              <a:rPr lang="ja-JP" altLang="en-US" dirty="0"/>
              <a:t>／</a:t>
            </a:r>
            <a:r>
              <a:rPr lang="en-US" altLang="ja-JP" dirty="0"/>
              <a:t>4.4.1.2</a:t>
            </a:r>
            <a:r>
              <a:rPr lang="ja-JP" altLang="en-US" dirty="0"/>
              <a:t>／</a:t>
            </a:r>
            <a:r>
              <a:rPr lang="en-US" altLang="ja-JP" dirty="0"/>
              <a:t>8.2.2.1</a:t>
            </a:r>
            <a:r>
              <a:rPr lang="ja-JP" altLang="en-US" dirty="0"/>
              <a:t>／</a:t>
            </a:r>
            <a:r>
              <a:rPr lang="en-US" altLang="ja-JP" dirty="0"/>
              <a:t>8.3.3.1</a:t>
            </a:r>
            <a:r>
              <a:rPr lang="ja-JP" altLang="en-US" dirty="0"/>
              <a:t>／</a:t>
            </a:r>
            <a:r>
              <a:rPr lang="en-US" altLang="ja-JP" dirty="0"/>
              <a:t>8.3.4.2</a:t>
            </a:r>
            <a:r>
              <a:rPr lang="ja-JP" altLang="en-US" dirty="0"/>
              <a:t>／</a:t>
            </a:r>
            <a:r>
              <a:rPr lang="en-US" altLang="ja-JP" dirty="0"/>
              <a:t>8.4.2.2</a:t>
            </a:r>
            <a:r>
              <a:rPr lang="ja-JP" altLang="en-US" dirty="0"/>
              <a:t>／</a:t>
            </a:r>
            <a:r>
              <a:rPr lang="en-US" altLang="ja-JP" dirty="0"/>
              <a:t>8.4.3.1</a:t>
            </a:r>
            <a:r>
              <a:rPr lang="ja-JP" altLang="en-US" dirty="0"/>
              <a:t>／</a:t>
            </a:r>
            <a:r>
              <a:rPr lang="en-US" altLang="ja-JP" dirty="0"/>
              <a:t>8.6.5</a:t>
            </a:r>
            <a:r>
              <a:rPr lang="ja-JP" altLang="en-US" dirty="0"/>
              <a:t>）</a:t>
            </a:r>
            <a:endParaRPr lang="en-US" altLang="ja-JP" dirty="0"/>
          </a:p>
          <a:p>
            <a:pPr marL="514350" indent="-514350">
              <a:buFont typeface="+mj-lt"/>
              <a:buAutoNum type="arabicPeriod"/>
            </a:pPr>
            <a:r>
              <a:rPr lang="ja-JP" altLang="en-US" sz="2400" dirty="0"/>
              <a:t>安全とはどこまでなのか。</a:t>
            </a:r>
            <a:endParaRPr lang="en-US" altLang="ja-JP" sz="2400" dirty="0"/>
          </a:p>
          <a:p>
            <a:pPr lvl="1">
              <a:buFont typeface="Wingdings" panose="05000000000000000000" pitchFamily="2" charset="2"/>
              <a:buChar char="Ø"/>
            </a:pPr>
            <a:r>
              <a:rPr lang="ja-JP" altLang="en-US" dirty="0"/>
              <a:t>「許容できないリスクが無いこと」（</a:t>
            </a:r>
            <a:r>
              <a:rPr lang="en-US" altLang="ja-JP" dirty="0"/>
              <a:t>ISO/IEC Guide51</a:t>
            </a:r>
            <a:r>
              <a:rPr lang="ja-JP" altLang="en-US" dirty="0"/>
              <a:t>）</a:t>
            </a:r>
            <a:endParaRPr lang="en-US" altLang="ja-JP" dirty="0"/>
          </a:p>
          <a:p>
            <a:pPr lvl="1">
              <a:buFont typeface="Wingdings" panose="05000000000000000000" pitchFamily="2" charset="2"/>
              <a:buChar char="Ø"/>
            </a:pPr>
            <a:r>
              <a:rPr lang="ja-JP" altLang="en-US" dirty="0"/>
              <a:t>許容可能　➠　“現時点で社会（顧客）に受け入れられるリスク”</a:t>
            </a:r>
            <a:endParaRPr lang="en-US" altLang="ja-JP" dirty="0"/>
          </a:p>
          <a:p>
            <a:pPr lvl="1">
              <a:buFont typeface="Wingdings" panose="05000000000000000000" pitchFamily="2" charset="2"/>
              <a:buChar char="Ø"/>
            </a:pPr>
            <a:r>
              <a:rPr lang="ja-JP" altLang="en-US" dirty="0"/>
              <a:t>リコールに直結するため</a:t>
            </a:r>
            <a:r>
              <a:rPr lang="en-US" altLang="ja-JP" dirty="0"/>
              <a:t>OEM</a:t>
            </a:r>
            <a:r>
              <a:rPr lang="ja-JP" altLang="en-US" dirty="0"/>
              <a:t>が最も警戒しているもの。</a:t>
            </a:r>
            <a:endParaRPr lang="en-US" altLang="ja-JP" dirty="0"/>
          </a:p>
          <a:p>
            <a:pPr marL="514350" indent="-514350">
              <a:buFont typeface="+mj-lt"/>
              <a:buAutoNum type="arabicPeriod"/>
            </a:pPr>
            <a:r>
              <a:rPr lang="ja-JP" altLang="en-US" sz="2400" dirty="0"/>
              <a:t>規格要求事項　</a:t>
            </a:r>
            <a:r>
              <a:rPr lang="en-US" altLang="ja-JP" sz="2400" dirty="0"/>
              <a:t>a)</a:t>
            </a:r>
            <a:r>
              <a:rPr lang="ja-JP" altLang="en-US" sz="2400" dirty="0"/>
              <a:t>～</a:t>
            </a:r>
            <a:r>
              <a:rPr lang="en-US" altLang="ja-JP" sz="2400" dirty="0"/>
              <a:t>m)</a:t>
            </a:r>
            <a:r>
              <a:rPr lang="ja-JP" altLang="en-US" sz="2400" dirty="0"/>
              <a:t>の要点。</a:t>
            </a:r>
            <a:endParaRPr lang="en-US" altLang="ja-JP" sz="2400" dirty="0"/>
          </a:p>
          <a:p>
            <a:pPr lvl="1">
              <a:buFont typeface="Wingdings" panose="05000000000000000000" pitchFamily="2" charset="2"/>
              <a:buChar char="Ø"/>
            </a:pPr>
            <a:r>
              <a:rPr lang="en-US" altLang="ja-JP" sz="2000" dirty="0"/>
              <a:t>b</a:t>
            </a:r>
            <a:r>
              <a:rPr lang="ja-JP" altLang="en-US" sz="2000" dirty="0"/>
              <a:t>）：特殊特性の顧客通知など。</a:t>
            </a:r>
            <a:endParaRPr lang="en-US" altLang="ja-JP" sz="2000" dirty="0"/>
          </a:p>
          <a:p>
            <a:pPr lvl="1">
              <a:buFont typeface="Wingdings" panose="05000000000000000000" pitchFamily="2" charset="2"/>
              <a:buChar char="Ø"/>
            </a:pPr>
            <a:r>
              <a:rPr lang="en-US" altLang="ja-JP" sz="2000" dirty="0"/>
              <a:t>d</a:t>
            </a:r>
            <a:r>
              <a:rPr lang="ja-JP" altLang="en-US" sz="2000" dirty="0"/>
              <a:t>）：</a:t>
            </a:r>
            <a:r>
              <a:rPr lang="en-US" altLang="ja-JP" sz="2000" dirty="0"/>
              <a:t>a</a:t>
            </a:r>
            <a:r>
              <a:rPr lang="ja-JP" altLang="en-US" sz="2000" dirty="0"/>
              <a:t>）、</a:t>
            </a:r>
            <a:r>
              <a:rPr lang="en-US" altLang="ja-JP" sz="2000" dirty="0"/>
              <a:t>b</a:t>
            </a:r>
            <a:r>
              <a:rPr lang="ja-JP" altLang="en-US" sz="2000" dirty="0"/>
              <a:t>）から得られた製品安全に関する製品特性。</a:t>
            </a:r>
            <a:endParaRPr lang="en-US" altLang="ja-JP" sz="2000" dirty="0"/>
          </a:p>
          <a:p>
            <a:pPr lvl="1">
              <a:buFont typeface="Wingdings" panose="05000000000000000000" pitchFamily="2" charset="2"/>
              <a:buChar char="Ø"/>
            </a:pPr>
            <a:r>
              <a:rPr lang="en-US" altLang="ja-JP" sz="2000" dirty="0"/>
              <a:t>e</a:t>
            </a:r>
            <a:r>
              <a:rPr lang="ja-JP" altLang="en-US" sz="2000" dirty="0"/>
              <a:t>）：特殊特性のこと。➠一般に統計的管理が要求される。</a:t>
            </a:r>
            <a:endParaRPr lang="en-US" altLang="ja-JP" sz="2000" dirty="0"/>
          </a:p>
          <a:p>
            <a:pPr lvl="1">
              <a:buFont typeface="Wingdings" panose="05000000000000000000" pitchFamily="2" charset="2"/>
              <a:buChar char="Ø"/>
            </a:pPr>
            <a:r>
              <a:rPr lang="en-US" altLang="ja-JP" sz="2000" dirty="0"/>
              <a:t>g</a:t>
            </a:r>
            <a:r>
              <a:rPr lang="ja-JP" altLang="en-US" sz="2000" dirty="0"/>
              <a:t>）：</a:t>
            </a:r>
            <a:r>
              <a:rPr lang="en-US" altLang="ja-JP" sz="2000" dirty="0"/>
              <a:t>e</a:t>
            </a:r>
            <a:r>
              <a:rPr lang="ja-JP" altLang="en-US" sz="2000" dirty="0"/>
              <a:t>）の管理の結果に対する対応（不安定／能力不足）。</a:t>
            </a:r>
            <a:endParaRPr lang="en-US" altLang="ja-JP" sz="2000" dirty="0">
              <a:solidFill>
                <a:srgbClr val="FF0000"/>
              </a:solidFill>
              <a:effectLst>
                <a:outerShdw blurRad="38100" dist="38100" dir="2700000" algn="tl">
                  <a:srgbClr val="000000">
                    <a:alpha val="43137"/>
                  </a:srgbClr>
                </a:outerShdw>
              </a:effectLst>
            </a:endParaRPr>
          </a:p>
          <a:p>
            <a:pPr lvl="1">
              <a:buFont typeface="Wingdings" panose="05000000000000000000" pitchFamily="2" charset="2"/>
              <a:buChar char="Ø"/>
            </a:pPr>
            <a:r>
              <a:rPr lang="en-US" altLang="ja-JP" sz="2000" dirty="0"/>
              <a:t>h</a:t>
            </a:r>
            <a:r>
              <a:rPr lang="ja-JP" altLang="en-US" sz="2000" dirty="0"/>
              <a:t>）：社内打上げ及び顧客報告の判断基準（コンプライアンス規定など）。</a:t>
            </a:r>
            <a:endParaRPr lang="en-US" altLang="ja-JP" sz="2000" dirty="0"/>
          </a:p>
          <a:p>
            <a:pPr lvl="1">
              <a:buFont typeface="Wingdings" panose="05000000000000000000" pitchFamily="2" charset="2"/>
              <a:buChar char="Ø"/>
            </a:pPr>
            <a:r>
              <a:rPr lang="en-US" altLang="ja-JP" sz="2000" dirty="0"/>
              <a:t>k</a:t>
            </a:r>
            <a:r>
              <a:rPr lang="ja-JP" altLang="en-US" sz="2000" dirty="0"/>
              <a:t>）：供給者への書面又はコミュニケーション（評価及び第二者監査など）による周知。</a:t>
            </a:r>
            <a:endParaRPr lang="en-US" altLang="ja-JP" sz="2000" dirty="0"/>
          </a:p>
          <a:p>
            <a:pPr marL="457200" lvl="1" indent="0">
              <a:buNone/>
            </a:pPr>
            <a:endParaRPr lang="en-US" altLang="ja-JP" dirty="0"/>
          </a:p>
          <a:p>
            <a:pPr>
              <a:buFont typeface="Wingdings" panose="05000000000000000000" pitchFamily="2" charset="2"/>
              <a:buChar char="u"/>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4.4.1.2</a:t>
            </a:r>
            <a:r>
              <a:rPr lang="ja-JP" altLang="en-US" sz="3000" b="1" dirty="0">
                <a:solidFill>
                  <a:schemeClr val="bg1"/>
                </a:solidFill>
              </a:rPr>
              <a:t>　製品安全</a:t>
            </a:r>
            <a:endParaRPr kumimoji="1" lang="ja-JP" altLang="en-US" sz="3000" b="1" dirty="0">
              <a:solidFill>
                <a:schemeClr val="bg1"/>
              </a:solidFill>
            </a:endParaRPr>
          </a:p>
        </p:txBody>
      </p:sp>
      <p:sp>
        <p:nvSpPr>
          <p:cNvPr id="2" name="吹き出し: 角を丸めた四角形 1">
            <a:extLst>
              <a:ext uri="{FF2B5EF4-FFF2-40B4-BE49-F238E27FC236}">
                <a16:creationId xmlns:a16="http://schemas.microsoft.com/office/drawing/2014/main" id="{22DB3DD0-A4B8-4268-A0C4-3D5EAE07E060}"/>
              </a:ext>
            </a:extLst>
          </p:cNvPr>
          <p:cNvSpPr/>
          <p:nvPr/>
        </p:nvSpPr>
        <p:spPr>
          <a:xfrm>
            <a:off x="8153400" y="3670300"/>
            <a:ext cx="3200400" cy="1371600"/>
          </a:xfrm>
          <a:prstGeom prst="wedgeRoundRectCallout">
            <a:avLst>
              <a:gd name="adj1" fmla="val -55754"/>
              <a:gd name="adj2" fmla="val -28799"/>
              <a:gd name="adj3" fmla="val 16667"/>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要するに、“</a:t>
            </a:r>
            <a:r>
              <a:rPr kumimoji="1" lang="en-US" altLang="ja-JP" sz="2000" dirty="0">
                <a:solidFill>
                  <a:schemeClr val="tx1"/>
                </a:solidFill>
              </a:rPr>
              <a:t>QMS</a:t>
            </a:r>
            <a:r>
              <a:rPr kumimoji="1" lang="ja-JP" altLang="en-US" sz="2000" dirty="0">
                <a:solidFill>
                  <a:schemeClr val="tx1"/>
                </a:solidFill>
              </a:rPr>
              <a:t>により製品の安全管理が十分に管理されている状態の事。</a:t>
            </a:r>
          </a:p>
        </p:txBody>
      </p:sp>
    </p:spTree>
    <p:extLst>
      <p:ext uri="{BB962C8B-B14F-4D97-AF65-F5344CB8AC3E}">
        <p14:creationId xmlns:p14="http://schemas.microsoft.com/office/powerpoint/2010/main" val="715912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円/楕円 5">
            <a:extLst>
              <a:ext uri="{FF2B5EF4-FFF2-40B4-BE49-F238E27FC236}">
                <a16:creationId xmlns:a16="http://schemas.microsoft.com/office/drawing/2014/main" id="{C6AC05FD-288A-4926-89F1-D806D53EC184}"/>
              </a:ext>
            </a:extLst>
          </p:cNvPr>
          <p:cNvSpPr/>
          <p:nvPr/>
        </p:nvSpPr>
        <p:spPr>
          <a:xfrm>
            <a:off x="7080274" y="1567588"/>
            <a:ext cx="3432750" cy="2636112"/>
          </a:xfrm>
          <a:prstGeom prst="ellipse">
            <a:avLst/>
          </a:prstGeom>
          <a:solidFill>
            <a:schemeClr val="accent1">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3">
            <a:extLst>
              <a:ext uri="{FF2B5EF4-FFF2-40B4-BE49-F238E27FC236}">
                <a16:creationId xmlns:a16="http://schemas.microsoft.com/office/drawing/2014/main" id="{86D115B5-B9B5-4A00-83E2-ECD8BF17A16B}"/>
              </a:ext>
            </a:extLst>
          </p:cNvPr>
          <p:cNvSpPr/>
          <p:nvPr/>
        </p:nvSpPr>
        <p:spPr>
          <a:xfrm>
            <a:off x="1678978" y="1567588"/>
            <a:ext cx="3432750" cy="2636112"/>
          </a:xfrm>
          <a:prstGeom prst="ellipse">
            <a:avLst/>
          </a:prstGeom>
          <a:solidFill>
            <a:schemeClr val="accent1">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9755CD6F-B7DB-4226-B751-B9A5B70D36B0}"/>
              </a:ext>
            </a:extLst>
          </p:cNvPr>
          <p:cNvSpPr/>
          <p:nvPr/>
        </p:nvSpPr>
        <p:spPr>
          <a:xfrm>
            <a:off x="8796649" y="2890700"/>
            <a:ext cx="1359768" cy="1054212"/>
          </a:xfrm>
          <a:prstGeom prst="ellipse">
            <a:avLst/>
          </a:prstGeom>
          <a:solidFill>
            <a:schemeClr val="accent4">
              <a:lumMod val="20000"/>
              <a:lumOff val="80000"/>
            </a:schemeClr>
          </a:solidFill>
          <a:ln w="25400">
            <a:noFill/>
            <a:prstDash val="dash"/>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16">
            <a:extLst>
              <a:ext uri="{FF2B5EF4-FFF2-40B4-BE49-F238E27FC236}">
                <a16:creationId xmlns:a16="http://schemas.microsoft.com/office/drawing/2014/main" id="{A48859EE-35F3-4B61-8143-733AC3C5E156}"/>
              </a:ext>
            </a:extLst>
          </p:cNvPr>
          <p:cNvSpPr/>
          <p:nvPr/>
        </p:nvSpPr>
        <p:spPr>
          <a:xfrm>
            <a:off x="1374385" y="3256447"/>
            <a:ext cx="1359768" cy="1083396"/>
          </a:xfrm>
          <a:prstGeom prst="ellipse">
            <a:avLst/>
          </a:prstGeom>
          <a:solidFill>
            <a:schemeClr val="accent4">
              <a:lumMod val="20000"/>
              <a:lumOff val="80000"/>
            </a:schemeClr>
          </a:solidFill>
          <a:ln w="25400">
            <a:noFill/>
            <a:prstDash val="dash"/>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4</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4.4.1.2</a:t>
            </a:r>
            <a:r>
              <a:rPr lang="ja-JP" altLang="en-US" sz="3000" b="1" dirty="0">
                <a:solidFill>
                  <a:schemeClr val="bg1"/>
                </a:solidFill>
              </a:rPr>
              <a:t>　製品安全</a:t>
            </a:r>
            <a:endParaRPr kumimoji="1" lang="ja-JP" altLang="en-US" sz="3000" b="1" dirty="0">
              <a:solidFill>
                <a:schemeClr val="bg1"/>
              </a:solidFill>
            </a:endParaRPr>
          </a:p>
        </p:txBody>
      </p:sp>
      <p:sp>
        <p:nvSpPr>
          <p:cNvPr id="15" name="テキスト ボックス 14">
            <a:extLst>
              <a:ext uri="{FF2B5EF4-FFF2-40B4-BE49-F238E27FC236}">
                <a16:creationId xmlns:a16="http://schemas.microsoft.com/office/drawing/2014/main" id="{8B229BF1-45C9-4153-8586-BD617FD714BF}"/>
              </a:ext>
            </a:extLst>
          </p:cNvPr>
          <p:cNvSpPr txBox="1"/>
          <p:nvPr/>
        </p:nvSpPr>
        <p:spPr>
          <a:xfrm>
            <a:off x="1338079" y="2228859"/>
            <a:ext cx="4164376" cy="830997"/>
          </a:xfrm>
          <a:prstGeom prst="rect">
            <a:avLst/>
          </a:prstGeom>
          <a:noFill/>
        </p:spPr>
        <p:txBody>
          <a:bodyPr wrap="square" rtlCol="0">
            <a:spAutoFit/>
          </a:bodyPr>
          <a:lstStyle/>
          <a:p>
            <a:pPr algn="ctr"/>
            <a:r>
              <a:rPr kumimoji="1" lang="ja-JP" altLang="en-US" sz="2400" dirty="0"/>
              <a:t>品質</a:t>
            </a:r>
            <a:endParaRPr kumimoji="1" lang="en-US" altLang="ja-JP" sz="2400" dirty="0"/>
          </a:p>
          <a:p>
            <a:pPr algn="ctr"/>
            <a:r>
              <a:rPr kumimoji="1" lang="ja-JP" altLang="en-US" sz="2400" dirty="0"/>
              <a:t>マネジメントシステム</a:t>
            </a:r>
          </a:p>
        </p:txBody>
      </p:sp>
      <p:sp>
        <p:nvSpPr>
          <p:cNvPr id="16" name="テキスト ボックス 15">
            <a:extLst>
              <a:ext uri="{FF2B5EF4-FFF2-40B4-BE49-F238E27FC236}">
                <a16:creationId xmlns:a16="http://schemas.microsoft.com/office/drawing/2014/main" id="{6C236159-4AC8-4E6E-A232-BC3DA28E4D1C}"/>
              </a:ext>
            </a:extLst>
          </p:cNvPr>
          <p:cNvSpPr txBox="1"/>
          <p:nvPr/>
        </p:nvSpPr>
        <p:spPr>
          <a:xfrm>
            <a:off x="6730273" y="2228426"/>
            <a:ext cx="4087344" cy="830997"/>
          </a:xfrm>
          <a:prstGeom prst="rect">
            <a:avLst/>
          </a:prstGeom>
          <a:noFill/>
        </p:spPr>
        <p:txBody>
          <a:bodyPr wrap="square" rtlCol="0">
            <a:spAutoFit/>
          </a:bodyPr>
          <a:lstStyle/>
          <a:p>
            <a:pPr algn="ctr"/>
            <a:r>
              <a:rPr kumimoji="1" lang="ja-JP" altLang="en-US" sz="2400" dirty="0"/>
              <a:t>品質</a:t>
            </a:r>
            <a:endParaRPr kumimoji="1" lang="en-US" altLang="ja-JP" sz="2400" dirty="0"/>
          </a:p>
          <a:p>
            <a:pPr algn="ctr"/>
            <a:r>
              <a:rPr kumimoji="1" lang="ja-JP" altLang="en-US" sz="2400" dirty="0"/>
              <a:t>マネジメントシステム</a:t>
            </a:r>
          </a:p>
        </p:txBody>
      </p:sp>
      <p:sp>
        <p:nvSpPr>
          <p:cNvPr id="18" name="テキスト ボックス 17">
            <a:extLst>
              <a:ext uri="{FF2B5EF4-FFF2-40B4-BE49-F238E27FC236}">
                <a16:creationId xmlns:a16="http://schemas.microsoft.com/office/drawing/2014/main" id="{BDEF91EB-A940-4D6F-9A9D-A60CB71757AC}"/>
              </a:ext>
            </a:extLst>
          </p:cNvPr>
          <p:cNvSpPr txBox="1"/>
          <p:nvPr/>
        </p:nvSpPr>
        <p:spPr>
          <a:xfrm>
            <a:off x="8899165" y="3241464"/>
            <a:ext cx="1435555" cy="400110"/>
          </a:xfrm>
          <a:prstGeom prst="rect">
            <a:avLst/>
          </a:prstGeom>
          <a:noFill/>
        </p:spPr>
        <p:txBody>
          <a:bodyPr wrap="square" rtlCol="0">
            <a:spAutoFit/>
          </a:bodyPr>
          <a:lstStyle/>
          <a:p>
            <a:r>
              <a:rPr kumimoji="1" lang="ja-JP" altLang="en-US" sz="2000" dirty="0"/>
              <a:t>製品安全</a:t>
            </a:r>
          </a:p>
        </p:txBody>
      </p:sp>
      <p:sp>
        <p:nvSpPr>
          <p:cNvPr id="21" name="右矢印 9">
            <a:extLst>
              <a:ext uri="{FF2B5EF4-FFF2-40B4-BE49-F238E27FC236}">
                <a16:creationId xmlns:a16="http://schemas.microsoft.com/office/drawing/2014/main" id="{C1CD4A2F-C631-4352-95F2-F05AAD380D3B}"/>
              </a:ext>
            </a:extLst>
          </p:cNvPr>
          <p:cNvSpPr/>
          <p:nvPr/>
        </p:nvSpPr>
        <p:spPr>
          <a:xfrm>
            <a:off x="5648312" y="2993502"/>
            <a:ext cx="93610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1112A56E-4AC2-493A-A7B3-5BE01D22098B}"/>
              </a:ext>
            </a:extLst>
          </p:cNvPr>
          <p:cNvSpPr txBox="1"/>
          <p:nvPr/>
        </p:nvSpPr>
        <p:spPr>
          <a:xfrm>
            <a:off x="1213024" y="4981000"/>
            <a:ext cx="9994496" cy="830997"/>
          </a:xfrm>
          <a:prstGeom prst="rect">
            <a:avLst/>
          </a:prstGeom>
          <a:noFill/>
        </p:spPr>
        <p:txBody>
          <a:bodyPr wrap="square" rtlCol="0">
            <a:spAutoFit/>
          </a:bodyPr>
          <a:lstStyle/>
          <a:p>
            <a:r>
              <a:rPr kumimoji="1" lang="ja-JP" altLang="en-US" sz="2400" dirty="0"/>
              <a:t>品質の概念と製品安全の概念は一部異なるものとしていたが、製品安全の概念は品質マネジメントシステムの一部として取り込まれた。</a:t>
            </a:r>
          </a:p>
        </p:txBody>
      </p:sp>
      <p:sp>
        <p:nvSpPr>
          <p:cNvPr id="17" name="テキスト ボックス 16">
            <a:extLst>
              <a:ext uri="{FF2B5EF4-FFF2-40B4-BE49-F238E27FC236}">
                <a16:creationId xmlns:a16="http://schemas.microsoft.com/office/drawing/2014/main" id="{DCFB2BD4-3550-4697-B373-F3B2DFD404A2}"/>
              </a:ext>
            </a:extLst>
          </p:cNvPr>
          <p:cNvSpPr txBox="1"/>
          <p:nvPr/>
        </p:nvSpPr>
        <p:spPr>
          <a:xfrm>
            <a:off x="1447314" y="3598090"/>
            <a:ext cx="1359768" cy="400110"/>
          </a:xfrm>
          <a:prstGeom prst="rect">
            <a:avLst/>
          </a:prstGeom>
          <a:noFill/>
        </p:spPr>
        <p:txBody>
          <a:bodyPr wrap="square" rtlCol="0">
            <a:spAutoFit/>
          </a:bodyPr>
          <a:lstStyle/>
          <a:p>
            <a:r>
              <a:rPr kumimoji="1" lang="ja-JP" altLang="en-US" sz="2000" dirty="0"/>
              <a:t>製品安全</a:t>
            </a:r>
          </a:p>
        </p:txBody>
      </p:sp>
    </p:spTree>
    <p:extLst>
      <p:ext uri="{BB962C8B-B14F-4D97-AF65-F5344CB8AC3E}">
        <p14:creationId xmlns:p14="http://schemas.microsoft.com/office/powerpoint/2010/main" val="799194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28335</TotalTime>
  <Words>574</Words>
  <Application>Microsoft Office PowerPoint</Application>
  <PresentationFormat>ワイド画面</PresentationFormat>
  <Paragraphs>54</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新細明體</vt:lpstr>
      <vt:lpstr>游ゴシック</vt:lpstr>
      <vt:lpstr>游ゴシック Light</vt:lpstr>
      <vt:lpstr>Arial</vt:lpstr>
      <vt:lpstr>Wingdings</vt:lpstr>
      <vt:lpstr>Office テーマ</vt:lpstr>
      <vt:lpstr>4.4.1.2　製品安全</vt:lpstr>
      <vt:lpstr>4.4.1.2　製品安全</vt:lpstr>
      <vt:lpstr>4.4.1.2　製品安全</vt:lpstr>
      <vt:lpstr>4.4.1.2　製品安全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1252</cp:revision>
  <cp:lastPrinted>2020-10-21T02:47:23Z</cp:lastPrinted>
  <dcterms:created xsi:type="dcterms:W3CDTF">2019-02-14T08:34:57Z</dcterms:created>
  <dcterms:modified xsi:type="dcterms:W3CDTF">2023-05-29T01:04:48Z</dcterms:modified>
</cp:coreProperties>
</file>