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335" r:id="rId2"/>
    <p:sldId id="336" r:id="rId3"/>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2023/6/19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IATF16949:2016</a:t>
            </a:r>
            <a:r>
              <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解説</a:t>
            </a:r>
            <a:r>
              <a:rPr kumimoji="1" lang="en-US" altLang="ja-JP"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1-</a:t>
            </a:r>
            <a:r>
              <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３</a:t>
            </a:r>
          </a:p>
        </p:txBody>
      </p:sp>
      <p:sp>
        <p:nvSpPr>
          <p:cNvPr id="5" name="フッター プレースホルダー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200" b="0" i="0" u="none" strike="noStrike" kern="1200" cap="none" spc="0" normalizeH="0" baseline="0" noProof="0">
                <a:ln>
                  <a:noFill/>
                </a:ln>
                <a:solidFill>
                  <a:prstClr val="black"/>
                </a:solidFill>
                <a:effectLst/>
                <a:uLnTx/>
                <a:uFillTx/>
                <a:latin typeface="游ゴシック" panose="020F0502020204030204"/>
                <a:ea typeface="新細明體" panose="02020500000000000000" pitchFamily="18" charset="-120"/>
                <a:cs typeface="+mn-cs"/>
              </a:rPr>
              <a:t>㈱東北環境技術</a:t>
            </a:r>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A4350E-CCE0-4FDC-8F5C-E20A8629E31D}"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158318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2023/6/19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2023/6/19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2023/6/19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2023/6/19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2023/6/19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2023/6/19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2023/6/19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2023/6/19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2023/6/19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2023/6/19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2023/6/19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2023/6/19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3998"/>
            <a:ext cx="10515600" cy="1789861"/>
          </a:xfrm>
          <a:ln w="12700">
            <a:solidFill>
              <a:schemeClr val="tx2"/>
            </a:solidFill>
          </a:ln>
        </p:spPr>
        <p:txBody>
          <a:bodyPr>
            <a:normAutofit/>
          </a:bodyPr>
          <a:lstStyle/>
          <a:p>
            <a:pPr marL="0" indent="0">
              <a:lnSpc>
                <a:spcPct val="110000"/>
              </a:lnSpc>
              <a:buNone/>
            </a:pPr>
            <a:r>
              <a:rPr lang="ja-JP" altLang="en-US" sz="2000" dirty="0"/>
              <a:t>☑トップマネジメントは、組織のプロセス及び関係するアウトプットをマネジメントする責任をもつ</a:t>
            </a:r>
            <a:r>
              <a:rPr lang="ja-JP" altLang="en-US" sz="2000" u="sng" dirty="0"/>
              <a:t>プロセスオーナーを特定しなければならない。</a:t>
            </a:r>
            <a:endParaRPr lang="en-US" altLang="ja-JP" sz="2000" u="sng" dirty="0"/>
          </a:p>
          <a:p>
            <a:pPr marL="0" indent="0">
              <a:lnSpc>
                <a:spcPct val="110000"/>
              </a:lnSpc>
              <a:buNone/>
            </a:pPr>
            <a:r>
              <a:rPr lang="ja-JP" altLang="en-US" sz="2000" dirty="0"/>
              <a:t>☑</a:t>
            </a:r>
            <a:r>
              <a:rPr lang="ja-JP" altLang="en-US" sz="2000" u="sng" dirty="0"/>
              <a:t>プロセスオーナーは</a:t>
            </a:r>
            <a:r>
              <a:rPr lang="ja-JP" altLang="en-US" sz="2000" dirty="0"/>
              <a:t>、自らの役割を理解し、その役割を実行する</a:t>
            </a:r>
            <a:r>
              <a:rPr lang="ja-JP" altLang="en-US" sz="2000" u="sng" dirty="0"/>
              <a:t>力量がなければならない。</a:t>
            </a:r>
            <a:endParaRPr lang="en-US" altLang="ja-JP" u="sng"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lang="en-US" altLang="ja-JP" sz="3000" b="1" dirty="0">
                <a:solidFill>
                  <a:schemeClr val="tx2"/>
                </a:solidFill>
              </a:rPr>
              <a:t>5.1.1.3</a:t>
            </a:r>
            <a:r>
              <a:rPr lang="ja-JP" altLang="en-US" sz="3000" b="1" dirty="0">
                <a:solidFill>
                  <a:schemeClr val="tx2"/>
                </a:solidFill>
              </a:rPr>
              <a:t>　プロセスオーナー</a:t>
            </a:r>
            <a:endParaRPr kumimoji="1" lang="ja-JP" altLang="en-US" sz="3000" b="1" dirty="0">
              <a:solidFill>
                <a:schemeClr val="tx2"/>
              </a:solidFill>
            </a:endParaRPr>
          </a:p>
        </p:txBody>
      </p:sp>
      <p:sp>
        <p:nvSpPr>
          <p:cNvPr id="6" name="タイトル 1">
            <a:extLst>
              <a:ext uri="{FF2B5EF4-FFF2-40B4-BE49-F238E27FC236}">
                <a16:creationId xmlns:a16="http://schemas.microsoft.com/office/drawing/2014/main" id="{9914E99F-7848-4A00-9EB6-D706CBF0F552}"/>
              </a:ext>
            </a:extLst>
          </p:cNvPr>
          <p:cNvSpPr txBox="1">
            <a:spLocks/>
          </p:cNvSpPr>
          <p:nvPr/>
        </p:nvSpPr>
        <p:spPr>
          <a:xfrm>
            <a:off x="838200" y="3678985"/>
            <a:ext cx="10515600" cy="854074"/>
          </a:xfrm>
          <a:prstGeom prst="rect">
            <a:avLst/>
          </a:prstGeom>
          <a:solidFill>
            <a:schemeClr val="tx2"/>
          </a:solidFill>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000" b="1" dirty="0">
                <a:solidFill>
                  <a:schemeClr val="bg1"/>
                </a:solidFill>
              </a:rPr>
              <a:t>5.1.1.3</a:t>
            </a:r>
            <a:r>
              <a:rPr lang="ja-JP" altLang="en-US" sz="3000" b="1" dirty="0">
                <a:solidFill>
                  <a:schemeClr val="bg1"/>
                </a:solidFill>
              </a:rPr>
              <a:t>　プロセスオーナー</a:t>
            </a:r>
          </a:p>
        </p:txBody>
      </p:sp>
      <p:sp>
        <p:nvSpPr>
          <p:cNvPr id="7" name="コンテンツ プレースホルダー 2">
            <a:extLst>
              <a:ext uri="{FF2B5EF4-FFF2-40B4-BE49-F238E27FC236}">
                <a16:creationId xmlns:a16="http://schemas.microsoft.com/office/drawing/2014/main" id="{62C0B2CC-F228-4E44-8983-3B7BB62CD4F3}"/>
              </a:ext>
            </a:extLst>
          </p:cNvPr>
          <p:cNvSpPr txBox="1">
            <a:spLocks/>
          </p:cNvSpPr>
          <p:nvPr/>
        </p:nvSpPr>
        <p:spPr>
          <a:xfrm>
            <a:off x="838200" y="4682169"/>
            <a:ext cx="10515600" cy="1674181"/>
          </a:xfrm>
          <a:prstGeom prst="rect">
            <a:avLst/>
          </a:prstGeom>
          <a:ln w="12700">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sz="2400" dirty="0"/>
              <a:t>自然なのは「プロセスを主管する部門の長」である。</a:t>
            </a:r>
            <a:endParaRPr lang="en-US" altLang="ja-JP" dirty="0"/>
          </a:p>
          <a:p>
            <a:pPr marL="514350" indent="-514350">
              <a:buFont typeface="+mj-lt"/>
              <a:buAutoNum type="arabicPeriod"/>
            </a:pPr>
            <a:r>
              <a:rPr lang="ja-JP" altLang="en-US" sz="2400" dirty="0"/>
              <a:t>これらの任命結果について文書化（組織図及びマトリクスなど）する。</a:t>
            </a:r>
            <a:endParaRPr lang="en-US" altLang="ja-JP" sz="2400" dirty="0"/>
          </a:p>
          <a:p>
            <a:pPr>
              <a:buFont typeface="Wingdings" panose="05000000000000000000" pitchFamily="2" charset="2"/>
              <a:buChar char="Ø"/>
            </a:pPr>
            <a:r>
              <a:rPr lang="ja-JP" altLang="en-US" sz="2000" u="sng" dirty="0"/>
              <a:t>日本では、担当者の力量は客観的に管理するが、管理者の力量はそうでもない。ＩＡＴＦでは、可能な範囲で、管理者の客観的力量を判断すべきである。（任命権限、或いは人事規程など）</a:t>
            </a:r>
          </a:p>
          <a:p>
            <a:pPr marL="514350" indent="-514350">
              <a:buFont typeface="+mj-lt"/>
              <a:buAutoNum type="arabicPeriod"/>
            </a:pPr>
            <a:endParaRPr lang="en-US" altLang="ja-JP" dirty="0"/>
          </a:p>
        </p:txBody>
      </p:sp>
    </p:spTree>
    <p:extLst>
      <p:ext uri="{BB962C8B-B14F-4D97-AF65-F5344CB8AC3E}">
        <p14:creationId xmlns:p14="http://schemas.microsoft.com/office/powerpoint/2010/main" val="3950628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rPr>
              <a:t>TKG</a:t>
            </a:r>
            <a:r>
              <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rPr>
              <a:t>　</a:t>
            </a:r>
            <a:r>
              <a:rPr kumimoji="1" lang="en-US" altLang="ja-JP"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rPr>
              <a:t>IATF16949</a:t>
            </a: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99B491-871B-4465-93C9-200AD56BCEBF}"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kumimoji="1" lang="ja-JP" altLang="en-US" sz="3000" b="1" dirty="0">
                <a:solidFill>
                  <a:schemeClr val="bg1"/>
                </a:solidFill>
              </a:rPr>
              <a:t>顧客重視の解説（顧客とは）</a:t>
            </a:r>
          </a:p>
        </p:txBody>
      </p:sp>
      <p:grpSp>
        <p:nvGrpSpPr>
          <p:cNvPr id="2" name="グループ化 1">
            <a:extLst>
              <a:ext uri="{FF2B5EF4-FFF2-40B4-BE49-F238E27FC236}">
                <a16:creationId xmlns:a16="http://schemas.microsoft.com/office/drawing/2014/main" id="{697F6623-3DC2-4D80-BC7F-5274AE7B92CD}"/>
              </a:ext>
            </a:extLst>
          </p:cNvPr>
          <p:cNvGrpSpPr/>
          <p:nvPr/>
        </p:nvGrpSpPr>
        <p:grpSpPr>
          <a:xfrm>
            <a:off x="1186629" y="1566332"/>
            <a:ext cx="9613718" cy="3777827"/>
            <a:chOff x="1186629" y="1566332"/>
            <a:chExt cx="9613718" cy="4088597"/>
          </a:xfrm>
        </p:grpSpPr>
        <p:sp>
          <p:nvSpPr>
            <p:cNvPr id="25" name="円/楕円 27">
              <a:extLst>
                <a:ext uri="{FF2B5EF4-FFF2-40B4-BE49-F238E27FC236}">
                  <a16:creationId xmlns:a16="http://schemas.microsoft.com/office/drawing/2014/main" id="{0CAC4FEB-7A43-4C18-AEA8-7B7BD613628F}"/>
                </a:ext>
              </a:extLst>
            </p:cNvPr>
            <p:cNvSpPr/>
            <p:nvPr/>
          </p:nvSpPr>
          <p:spPr>
            <a:xfrm>
              <a:off x="1186630" y="1566332"/>
              <a:ext cx="9613717" cy="407636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5">
              <a:extLst>
                <a:ext uri="{FF2B5EF4-FFF2-40B4-BE49-F238E27FC236}">
                  <a16:creationId xmlns:a16="http://schemas.microsoft.com/office/drawing/2014/main" id="{9C8510AA-7E8A-4AE7-8965-ACA369622792}"/>
                </a:ext>
              </a:extLst>
            </p:cNvPr>
            <p:cNvSpPr/>
            <p:nvPr/>
          </p:nvSpPr>
          <p:spPr>
            <a:xfrm>
              <a:off x="1186629" y="2025803"/>
              <a:ext cx="7676633" cy="3304573"/>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3">
              <a:extLst>
                <a:ext uri="{FF2B5EF4-FFF2-40B4-BE49-F238E27FC236}">
                  <a16:creationId xmlns:a16="http://schemas.microsoft.com/office/drawing/2014/main" id="{0F4FF672-237D-4ADB-8CFE-18CEA0F32273}"/>
                </a:ext>
              </a:extLst>
            </p:cNvPr>
            <p:cNvSpPr/>
            <p:nvPr/>
          </p:nvSpPr>
          <p:spPr>
            <a:xfrm>
              <a:off x="1186630" y="2363141"/>
              <a:ext cx="5669222" cy="251886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21">
              <a:extLst>
                <a:ext uri="{FF2B5EF4-FFF2-40B4-BE49-F238E27FC236}">
                  <a16:creationId xmlns:a16="http://schemas.microsoft.com/office/drawing/2014/main" id="{18035392-249F-4282-BDF6-64B4B4C48294}"/>
                </a:ext>
              </a:extLst>
            </p:cNvPr>
            <p:cNvSpPr/>
            <p:nvPr/>
          </p:nvSpPr>
          <p:spPr>
            <a:xfrm>
              <a:off x="1186630" y="2536545"/>
              <a:ext cx="4632644" cy="2141963"/>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20">
              <a:extLst>
                <a:ext uri="{FF2B5EF4-FFF2-40B4-BE49-F238E27FC236}">
                  <a16:creationId xmlns:a16="http://schemas.microsoft.com/office/drawing/2014/main" id="{76490798-1DFF-4BFB-B467-503A7DC3A126}"/>
                </a:ext>
              </a:extLst>
            </p:cNvPr>
            <p:cNvSpPr/>
            <p:nvPr/>
          </p:nvSpPr>
          <p:spPr>
            <a:xfrm>
              <a:off x="1186630" y="2816979"/>
              <a:ext cx="3872791" cy="158109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3">
              <a:extLst>
                <a:ext uri="{FF2B5EF4-FFF2-40B4-BE49-F238E27FC236}">
                  <a16:creationId xmlns:a16="http://schemas.microsoft.com/office/drawing/2014/main" id="{24D06068-8959-4F36-AD26-CC80317F0C10}"/>
                </a:ext>
              </a:extLst>
            </p:cNvPr>
            <p:cNvSpPr/>
            <p:nvPr/>
          </p:nvSpPr>
          <p:spPr>
            <a:xfrm>
              <a:off x="1418319" y="3134652"/>
              <a:ext cx="1660358" cy="998238"/>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12" name="テキスト ボックス 11">
              <a:extLst>
                <a:ext uri="{FF2B5EF4-FFF2-40B4-BE49-F238E27FC236}">
                  <a16:creationId xmlns:a16="http://schemas.microsoft.com/office/drawing/2014/main" id="{90F1BA05-FAD6-4A23-B3FB-7E6E4689A9E0}"/>
                </a:ext>
              </a:extLst>
            </p:cNvPr>
            <p:cNvSpPr txBox="1"/>
            <p:nvPr/>
          </p:nvSpPr>
          <p:spPr>
            <a:xfrm>
              <a:off x="5749085" y="3134652"/>
              <a:ext cx="2306053" cy="850901"/>
            </a:xfrm>
            <a:prstGeom prst="rect">
              <a:avLst/>
            </a:prstGeom>
            <a:noFill/>
          </p:spPr>
          <p:txBody>
            <a:bodyPr wrap="square" rtlCol="0">
              <a:spAutoFit/>
            </a:bodyPr>
            <a:lstStyle/>
            <a:p>
              <a:r>
                <a:rPr lang="en-US" altLang="ja-JP" b="1" dirty="0"/>
                <a:t>OEM</a:t>
              </a:r>
              <a:r>
                <a:rPr lang="ja-JP" altLang="en-US" b="1" dirty="0"/>
                <a:t>組立</a:t>
              </a:r>
              <a:endParaRPr lang="en-US" altLang="ja-JP" b="1" dirty="0"/>
            </a:p>
            <a:p>
              <a:r>
                <a:rPr kumimoji="1" lang="ja-JP" altLang="en-US" b="1" dirty="0"/>
                <a:t>製造センター</a:t>
              </a:r>
            </a:p>
          </p:txBody>
        </p:sp>
        <p:sp>
          <p:nvSpPr>
            <p:cNvPr id="13" name="テキスト ボックス 12">
              <a:extLst>
                <a:ext uri="{FF2B5EF4-FFF2-40B4-BE49-F238E27FC236}">
                  <a16:creationId xmlns:a16="http://schemas.microsoft.com/office/drawing/2014/main" id="{CFDE6037-3FFB-4201-A15F-B5EA5F50F34D}"/>
                </a:ext>
              </a:extLst>
            </p:cNvPr>
            <p:cNvSpPr txBox="1"/>
            <p:nvPr/>
          </p:nvSpPr>
          <p:spPr>
            <a:xfrm>
              <a:off x="1493258" y="3390656"/>
              <a:ext cx="1445577" cy="369332"/>
            </a:xfrm>
            <a:prstGeom prst="rect">
              <a:avLst/>
            </a:prstGeom>
            <a:noFill/>
          </p:spPr>
          <p:txBody>
            <a:bodyPr wrap="square" rtlCol="0">
              <a:spAutoFit/>
            </a:bodyPr>
            <a:lstStyle/>
            <a:p>
              <a:pPr algn="ctr"/>
              <a:r>
                <a:rPr lang="ja-JP" altLang="en-US" b="1" dirty="0"/>
                <a:t>自部門</a:t>
              </a:r>
              <a:endParaRPr kumimoji="1" lang="ja-JP" altLang="en-US" b="1" dirty="0"/>
            </a:p>
          </p:txBody>
        </p:sp>
        <p:sp>
          <p:nvSpPr>
            <p:cNvPr id="14" name="テキスト ボックス 13">
              <a:extLst>
                <a:ext uri="{FF2B5EF4-FFF2-40B4-BE49-F238E27FC236}">
                  <a16:creationId xmlns:a16="http://schemas.microsoft.com/office/drawing/2014/main" id="{79C0FEEE-757D-44AA-9827-A3ED4AD73B27}"/>
                </a:ext>
              </a:extLst>
            </p:cNvPr>
            <p:cNvSpPr txBox="1"/>
            <p:nvPr/>
          </p:nvSpPr>
          <p:spPr>
            <a:xfrm>
              <a:off x="9190890" y="3177918"/>
              <a:ext cx="1445577" cy="486229"/>
            </a:xfrm>
            <a:prstGeom prst="rect">
              <a:avLst/>
            </a:prstGeom>
            <a:noFill/>
          </p:spPr>
          <p:txBody>
            <a:bodyPr wrap="square" rtlCol="0">
              <a:spAutoFit/>
            </a:bodyPr>
            <a:lstStyle/>
            <a:p>
              <a:r>
                <a:rPr lang="ja-JP" altLang="en-US" b="1" dirty="0"/>
                <a:t>社会</a:t>
              </a:r>
              <a:endParaRPr kumimoji="1" lang="ja-JP" altLang="en-US" b="1" dirty="0"/>
            </a:p>
          </p:txBody>
        </p:sp>
        <p:sp>
          <p:nvSpPr>
            <p:cNvPr id="15" name="円/楕円 17">
              <a:extLst>
                <a:ext uri="{FF2B5EF4-FFF2-40B4-BE49-F238E27FC236}">
                  <a16:creationId xmlns:a16="http://schemas.microsoft.com/office/drawing/2014/main" id="{29D1802D-A7DB-4577-A8D2-2A0D8FD23856}"/>
                </a:ext>
              </a:extLst>
            </p:cNvPr>
            <p:cNvSpPr/>
            <p:nvPr/>
          </p:nvSpPr>
          <p:spPr>
            <a:xfrm>
              <a:off x="3086977" y="3141982"/>
              <a:ext cx="1660358" cy="998238"/>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2487CCB2-CFBF-4FBA-9991-9294E8DF63D4}"/>
                </a:ext>
              </a:extLst>
            </p:cNvPr>
            <p:cNvSpPr txBox="1"/>
            <p:nvPr/>
          </p:nvSpPr>
          <p:spPr>
            <a:xfrm>
              <a:off x="3174550" y="3390444"/>
              <a:ext cx="1445577" cy="369332"/>
            </a:xfrm>
            <a:prstGeom prst="rect">
              <a:avLst/>
            </a:prstGeom>
            <a:noFill/>
          </p:spPr>
          <p:txBody>
            <a:bodyPr wrap="square" rtlCol="0">
              <a:spAutoFit/>
            </a:bodyPr>
            <a:lstStyle/>
            <a:p>
              <a:pPr algn="ctr"/>
              <a:r>
                <a:rPr lang="ja-JP" altLang="en-US" b="1" dirty="0"/>
                <a:t>後工程</a:t>
              </a:r>
              <a:endParaRPr kumimoji="1" lang="ja-JP" altLang="en-US" b="1" dirty="0"/>
            </a:p>
          </p:txBody>
        </p:sp>
        <p:sp>
          <p:nvSpPr>
            <p:cNvPr id="17" name="テキスト ボックス 16">
              <a:extLst>
                <a:ext uri="{FF2B5EF4-FFF2-40B4-BE49-F238E27FC236}">
                  <a16:creationId xmlns:a16="http://schemas.microsoft.com/office/drawing/2014/main" id="{9D46710F-B9E9-49D4-8F6F-135283704814}"/>
                </a:ext>
              </a:extLst>
            </p:cNvPr>
            <p:cNvSpPr txBox="1"/>
            <p:nvPr/>
          </p:nvSpPr>
          <p:spPr>
            <a:xfrm>
              <a:off x="2344371" y="2786488"/>
              <a:ext cx="1445577" cy="369332"/>
            </a:xfrm>
            <a:prstGeom prst="rect">
              <a:avLst/>
            </a:prstGeom>
            <a:noFill/>
          </p:spPr>
          <p:txBody>
            <a:bodyPr wrap="square" rtlCol="0">
              <a:spAutoFit/>
            </a:bodyPr>
            <a:lstStyle/>
            <a:p>
              <a:pPr algn="ctr"/>
              <a:r>
                <a:rPr lang="ja-JP" altLang="en-US" b="1" dirty="0">
                  <a:solidFill>
                    <a:schemeClr val="bg1"/>
                  </a:solidFill>
                </a:rPr>
                <a:t>組織</a:t>
              </a:r>
              <a:endParaRPr kumimoji="1" lang="ja-JP" altLang="en-US" b="1" dirty="0">
                <a:solidFill>
                  <a:schemeClr val="bg1"/>
                </a:solidFill>
              </a:endParaRPr>
            </a:p>
          </p:txBody>
        </p:sp>
        <p:sp>
          <p:nvSpPr>
            <p:cNvPr id="20" name="テキスト ボックス 19">
              <a:extLst>
                <a:ext uri="{FF2B5EF4-FFF2-40B4-BE49-F238E27FC236}">
                  <a16:creationId xmlns:a16="http://schemas.microsoft.com/office/drawing/2014/main" id="{E7581B44-2107-448D-B9BD-862A8CD1421E}"/>
                </a:ext>
              </a:extLst>
            </p:cNvPr>
            <p:cNvSpPr txBox="1"/>
            <p:nvPr/>
          </p:nvSpPr>
          <p:spPr>
            <a:xfrm>
              <a:off x="4171772" y="4128785"/>
              <a:ext cx="2127355" cy="646331"/>
            </a:xfrm>
            <a:prstGeom prst="rect">
              <a:avLst/>
            </a:prstGeom>
            <a:noFill/>
          </p:spPr>
          <p:txBody>
            <a:bodyPr wrap="square" rtlCol="0">
              <a:spAutoFit/>
            </a:bodyPr>
            <a:lstStyle/>
            <a:p>
              <a:r>
                <a:rPr kumimoji="1" lang="ja-JP" altLang="en-US" b="1" dirty="0"/>
                <a:t>サプライチェーン</a:t>
              </a:r>
              <a:endParaRPr kumimoji="1" lang="en-US" altLang="ja-JP" b="1" dirty="0"/>
            </a:p>
            <a:p>
              <a:r>
                <a:rPr lang="ja-JP" altLang="en-US" b="1" dirty="0"/>
                <a:t>製造部門</a:t>
              </a:r>
              <a:endParaRPr kumimoji="1" lang="ja-JP" altLang="en-US" b="1" dirty="0"/>
            </a:p>
          </p:txBody>
        </p:sp>
        <p:sp>
          <p:nvSpPr>
            <p:cNvPr id="22" name="テキスト ボックス 21">
              <a:extLst>
                <a:ext uri="{FF2B5EF4-FFF2-40B4-BE49-F238E27FC236}">
                  <a16:creationId xmlns:a16="http://schemas.microsoft.com/office/drawing/2014/main" id="{7C482306-19F3-48F2-9657-F9D3B8F02781}"/>
                </a:ext>
              </a:extLst>
            </p:cNvPr>
            <p:cNvSpPr txBox="1"/>
            <p:nvPr/>
          </p:nvSpPr>
          <p:spPr>
            <a:xfrm>
              <a:off x="5068483" y="2575834"/>
              <a:ext cx="2306053" cy="486229"/>
            </a:xfrm>
            <a:prstGeom prst="rect">
              <a:avLst/>
            </a:prstGeom>
            <a:noFill/>
          </p:spPr>
          <p:txBody>
            <a:bodyPr wrap="square" rtlCol="0">
              <a:spAutoFit/>
            </a:bodyPr>
            <a:lstStyle/>
            <a:p>
              <a:r>
                <a:rPr kumimoji="1" lang="ja-JP" altLang="en-US" b="1" dirty="0"/>
                <a:t>購入決定者</a:t>
              </a:r>
            </a:p>
          </p:txBody>
        </p:sp>
        <p:sp>
          <p:nvSpPr>
            <p:cNvPr id="24" name="テキスト ボックス 23">
              <a:extLst>
                <a:ext uri="{FF2B5EF4-FFF2-40B4-BE49-F238E27FC236}">
                  <a16:creationId xmlns:a16="http://schemas.microsoft.com/office/drawing/2014/main" id="{E233E3B4-D93B-4BF8-8224-31350FE8409E}"/>
                </a:ext>
              </a:extLst>
            </p:cNvPr>
            <p:cNvSpPr txBox="1"/>
            <p:nvPr/>
          </p:nvSpPr>
          <p:spPr>
            <a:xfrm>
              <a:off x="6626755" y="4048429"/>
              <a:ext cx="2353256" cy="850901"/>
            </a:xfrm>
            <a:prstGeom prst="rect">
              <a:avLst/>
            </a:prstGeom>
            <a:noFill/>
          </p:spPr>
          <p:txBody>
            <a:bodyPr wrap="square" rtlCol="0">
              <a:spAutoFit/>
            </a:bodyPr>
            <a:lstStyle/>
            <a:p>
              <a:r>
                <a:rPr kumimoji="1" lang="ja-JP" altLang="en-US" b="1" dirty="0"/>
                <a:t>最終使用者</a:t>
              </a:r>
              <a:endParaRPr kumimoji="1" lang="en-US" altLang="ja-JP" b="1" dirty="0"/>
            </a:p>
            <a:p>
              <a:r>
                <a:rPr kumimoji="1" lang="ja-JP" altLang="en-US" b="1" dirty="0"/>
                <a:t>エンドユーザー</a:t>
              </a:r>
            </a:p>
          </p:txBody>
        </p:sp>
        <p:sp>
          <p:nvSpPr>
            <p:cNvPr id="26" name="テキスト ボックス 25">
              <a:extLst>
                <a:ext uri="{FF2B5EF4-FFF2-40B4-BE49-F238E27FC236}">
                  <a16:creationId xmlns:a16="http://schemas.microsoft.com/office/drawing/2014/main" id="{E8D13907-6C36-40FB-A36A-A17F66131B5D}"/>
                </a:ext>
              </a:extLst>
            </p:cNvPr>
            <p:cNvSpPr txBox="1"/>
            <p:nvPr/>
          </p:nvSpPr>
          <p:spPr>
            <a:xfrm>
              <a:off x="5059422" y="5168700"/>
              <a:ext cx="2306053" cy="486229"/>
            </a:xfrm>
            <a:prstGeom prst="rect">
              <a:avLst/>
            </a:prstGeom>
            <a:noFill/>
          </p:spPr>
          <p:txBody>
            <a:bodyPr wrap="square" rtlCol="0">
              <a:spAutoFit/>
            </a:bodyPr>
            <a:lstStyle/>
            <a:p>
              <a:r>
                <a:rPr lang="ja-JP" altLang="en-US" b="1" dirty="0"/>
                <a:t>規制当局</a:t>
              </a:r>
              <a:endParaRPr kumimoji="1" lang="ja-JP" altLang="en-US" b="1" dirty="0"/>
            </a:p>
          </p:txBody>
        </p:sp>
      </p:grpSp>
      <p:sp>
        <p:nvSpPr>
          <p:cNvPr id="3" name="正方形/長方形 2">
            <a:extLst>
              <a:ext uri="{FF2B5EF4-FFF2-40B4-BE49-F238E27FC236}">
                <a16:creationId xmlns:a16="http://schemas.microsoft.com/office/drawing/2014/main" id="{50988177-5A98-4B0E-AFD9-6CD9752E6700}"/>
              </a:ext>
            </a:extLst>
          </p:cNvPr>
          <p:cNvSpPr/>
          <p:nvPr/>
        </p:nvSpPr>
        <p:spPr>
          <a:xfrm>
            <a:off x="838200" y="5505189"/>
            <a:ext cx="10515600" cy="8159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例えば、“顧客要求事項とは”　“顧客満足とは”　“</a:t>
            </a:r>
            <a:r>
              <a:rPr kumimoji="1" lang="en-US" altLang="ja-JP" sz="2000" dirty="0">
                <a:solidFill>
                  <a:schemeClr val="tx1"/>
                </a:solidFill>
              </a:rPr>
              <a:t>FMEA</a:t>
            </a:r>
            <a:r>
              <a:rPr kumimoji="1" lang="ja-JP" altLang="en-US" sz="2000" dirty="0">
                <a:solidFill>
                  <a:schemeClr val="tx1"/>
                </a:solidFill>
              </a:rPr>
              <a:t>時の顧客影響とは”　・・・</a:t>
            </a:r>
          </a:p>
        </p:txBody>
      </p:sp>
    </p:spTree>
    <p:extLst>
      <p:ext uri="{BB962C8B-B14F-4D97-AF65-F5344CB8AC3E}">
        <p14:creationId xmlns:p14="http://schemas.microsoft.com/office/powerpoint/2010/main" val="30569509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28336</TotalTime>
  <Words>206</Words>
  <Application>Microsoft Office PowerPoint</Application>
  <PresentationFormat>ワイド画面</PresentationFormat>
  <Paragraphs>28</Paragraphs>
  <Slides>2</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新細明體</vt:lpstr>
      <vt:lpstr>游ゴシック</vt:lpstr>
      <vt:lpstr>游ゴシック Light</vt:lpstr>
      <vt:lpstr>Arial</vt:lpstr>
      <vt:lpstr>Wingdings</vt:lpstr>
      <vt:lpstr>Office テーマ</vt:lpstr>
      <vt:lpstr>5.1.1.3　プロセスオーナー</vt:lpstr>
      <vt:lpstr>顧客重視の解説（顧客とは）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1252</cp:revision>
  <cp:lastPrinted>2020-10-21T02:47:23Z</cp:lastPrinted>
  <dcterms:created xsi:type="dcterms:W3CDTF">2019-02-14T08:34:57Z</dcterms:created>
  <dcterms:modified xsi:type="dcterms:W3CDTF">2023-06-19T01:46:47Z</dcterms:modified>
</cp:coreProperties>
</file>