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38" r:id="rId2"/>
    <p:sldId id="339"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2023/6/19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2023/6/19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2023/6/19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2023/6/19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2023/6/19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2023/6/19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2023/6/19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2023/6/19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☑トップマネジメントは、次の事項を確実にしなければならない。</a:t>
            </a:r>
            <a:endParaRPr lang="en-US" altLang="ja-JP" sz="2000" dirty="0"/>
          </a:p>
          <a:p>
            <a:pPr marL="800100" lvl="1" indent="-342900">
              <a:lnSpc>
                <a:spcPct val="100000"/>
              </a:lnSpc>
              <a:buFont typeface="+mj-lt"/>
              <a:buAutoNum type="alphaLcPeriod"/>
            </a:pPr>
            <a:r>
              <a:rPr lang="ja-JP" altLang="en-US" sz="2000" dirty="0"/>
              <a:t>製品要求事項への適合に責任を負う要員は、品質問題を是正するために、</a:t>
            </a:r>
            <a:r>
              <a:rPr lang="ja-JP" altLang="en-US" sz="2000" u="sng" dirty="0"/>
              <a:t>出荷を停止し、生産を停止する権限を持つ。</a:t>
            </a:r>
            <a:endParaRPr lang="en-US" altLang="ja-JP" sz="2000" u="sng" dirty="0"/>
          </a:p>
          <a:p>
            <a:pPr marL="914400" lvl="2" indent="0">
              <a:lnSpc>
                <a:spcPct val="100000"/>
              </a:lnSpc>
              <a:buNone/>
            </a:pPr>
            <a:r>
              <a:rPr lang="ja-JP" altLang="en-US" dirty="0"/>
              <a:t>注記　産業によっては工程設計のゆえに、必ずしも直ちに生産を停止できない場合がある。この場合、影響のあるバッチは封じ込めて、顧客への出荷を防止しなければならない。</a:t>
            </a:r>
            <a:endParaRPr lang="en-US" altLang="ja-JP" dirty="0"/>
          </a:p>
          <a:p>
            <a:pPr marL="914400" lvl="1" indent="-457200">
              <a:lnSpc>
                <a:spcPct val="100000"/>
              </a:lnSpc>
              <a:buFont typeface="+mj-lt"/>
              <a:buAutoNum type="alphaLcPeriod"/>
            </a:pPr>
            <a:r>
              <a:rPr lang="ja-JP" altLang="en-US" sz="2000" dirty="0"/>
              <a:t>不適合製品が顧客に出荷されないように、また、全ての潜在的不適合製品を識別し封じ込めるために、</a:t>
            </a:r>
            <a:r>
              <a:rPr lang="ja-JP" altLang="en-US" sz="2000" u="sng" dirty="0"/>
              <a:t>是正処置に対する権限及び責任をもつ要員に、要求事項に適合しない製品又はプロセスの情報が速やかに報告される。</a:t>
            </a:r>
            <a:endParaRPr lang="en-US" altLang="ja-JP" sz="2000" u="sng" dirty="0"/>
          </a:p>
          <a:p>
            <a:pPr marL="914400" lvl="1" indent="-457200">
              <a:lnSpc>
                <a:spcPct val="100000"/>
              </a:lnSpc>
              <a:buFont typeface="+mj-lt"/>
              <a:buAutoNum type="alphaLcPeriod"/>
            </a:pPr>
            <a:r>
              <a:rPr lang="ja-JP" altLang="en-US" sz="2000" u="sng" dirty="0"/>
              <a:t>全てのシフトにわたる生産活動に</a:t>
            </a:r>
            <a:r>
              <a:rPr lang="ja-JP" altLang="en-US" sz="2000" dirty="0"/>
              <a:t>、製品要求事項への適合を確実にする責任を負う、又はその責任を委任された</a:t>
            </a:r>
            <a:r>
              <a:rPr lang="ja-JP" altLang="en-US" sz="2000" u="sng" dirty="0"/>
              <a:t>要員を配置する。</a:t>
            </a:r>
          </a:p>
          <a:p>
            <a:pPr marL="800100" lvl="1" indent="-342900">
              <a:buFont typeface="+mj-lt"/>
              <a:buAutoNum type="alphaLcPeriod" startAt="9"/>
            </a:pP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lang="en-US" altLang="ja-JP" sz="3000" b="1" dirty="0">
                <a:solidFill>
                  <a:schemeClr val="tx2"/>
                </a:solidFill>
              </a:rPr>
              <a:t>5.3.2</a:t>
            </a:r>
            <a:r>
              <a:rPr lang="ja-JP" altLang="en-US" sz="3000" b="1" dirty="0">
                <a:solidFill>
                  <a:schemeClr val="tx2"/>
                </a:solidFill>
              </a:rPr>
              <a:t>　製品要求事項及び是正処置に対する責任及び権限</a:t>
            </a:r>
            <a:endParaRPr kumimoji="1" lang="ja-JP" altLang="en-US" sz="3000" b="1" dirty="0">
              <a:solidFill>
                <a:schemeClr val="tx2"/>
              </a:solidFill>
            </a:endParaRPr>
          </a:p>
        </p:txBody>
      </p:sp>
    </p:spTree>
    <p:extLst>
      <p:ext uri="{BB962C8B-B14F-4D97-AF65-F5344CB8AC3E}">
        <p14:creationId xmlns:p14="http://schemas.microsoft.com/office/powerpoint/2010/main" val="173932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771525"/>
          </a:xfrm>
          <a:ln w="12700">
            <a:noFill/>
          </a:ln>
        </p:spPr>
        <p:txBody>
          <a:bodyPr>
            <a:normAutofit/>
          </a:bodyPr>
          <a:lstStyle/>
          <a:p>
            <a:pPr marL="457200" indent="-457200">
              <a:buFont typeface="+mj-lt"/>
              <a:buAutoNum type="arabicPeriod"/>
            </a:pPr>
            <a:r>
              <a:rPr lang="en-US" altLang="ja-JP" sz="2400" dirty="0"/>
              <a:t>5.3.1</a:t>
            </a:r>
            <a:r>
              <a:rPr lang="ja-JP" altLang="en-US" sz="2400" dirty="0"/>
              <a:t>（</a:t>
            </a:r>
            <a:r>
              <a:rPr lang="en-US" altLang="ja-JP" sz="2400" dirty="0"/>
              <a:t>QMS</a:t>
            </a:r>
            <a:r>
              <a:rPr lang="ja-JP" altLang="en-US" sz="2400" dirty="0"/>
              <a:t>に関する責任権限）から更に踏込み、製品要求事項に関する詳細な責任権限を要求。（出荷・生産停止／不適合情報／シフト）</a:t>
            </a:r>
            <a:endParaRPr lang="en-US" altLang="ja-JP"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5.3.2</a:t>
            </a:r>
            <a:r>
              <a:rPr lang="ja-JP" altLang="en-US" sz="3000" b="1" dirty="0">
                <a:solidFill>
                  <a:schemeClr val="bg1"/>
                </a:solidFill>
              </a:rPr>
              <a:t>　製品要求事項及び是正処置に対する責任及び権限</a:t>
            </a:r>
            <a:endParaRPr kumimoji="1" lang="ja-JP" altLang="en-US" sz="3000" b="1" dirty="0">
              <a:solidFill>
                <a:schemeClr val="bg1"/>
              </a:solidFill>
            </a:endParaRPr>
          </a:p>
        </p:txBody>
      </p:sp>
      <p:sp>
        <p:nvSpPr>
          <p:cNvPr id="6" name="コンテンツ プレースホルダー 2">
            <a:extLst>
              <a:ext uri="{FF2B5EF4-FFF2-40B4-BE49-F238E27FC236}">
                <a16:creationId xmlns:a16="http://schemas.microsoft.com/office/drawing/2014/main" id="{1EB16CCE-2A79-490A-BB03-B949C7680A2D}"/>
              </a:ext>
            </a:extLst>
          </p:cNvPr>
          <p:cNvSpPr txBox="1">
            <a:spLocks/>
          </p:cNvSpPr>
          <p:nvPr/>
        </p:nvSpPr>
        <p:spPr>
          <a:xfrm>
            <a:off x="838200" y="2295526"/>
            <a:ext cx="7915275" cy="4060824"/>
          </a:xfrm>
          <a:prstGeom prst="rect">
            <a:avLst/>
          </a:prstGeom>
          <a:ln w="12700">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rabicPeriod" startAt="2"/>
            </a:pPr>
            <a:r>
              <a:rPr lang="en-US" altLang="ja-JP" sz="2200" dirty="0"/>
              <a:t>a)</a:t>
            </a:r>
            <a:r>
              <a:rPr lang="ja-JP" altLang="en-US" sz="2200" dirty="0"/>
              <a:t>について。</a:t>
            </a:r>
            <a:endParaRPr lang="en-US" altLang="ja-JP" sz="2200" dirty="0"/>
          </a:p>
          <a:p>
            <a:pPr lvl="1">
              <a:buFont typeface="Wingdings" panose="05000000000000000000" pitchFamily="2" charset="2"/>
              <a:buChar char="Ø"/>
            </a:pPr>
            <a:r>
              <a:rPr lang="ja-JP" altLang="en-US" sz="2200" dirty="0"/>
              <a:t>出荷停止だけでなく</a:t>
            </a:r>
            <a:r>
              <a:rPr lang="ja-JP" altLang="en-US" sz="2200" dirty="0">
                <a:solidFill>
                  <a:srgbClr val="FF0000"/>
                </a:solidFill>
                <a:effectLst>
                  <a:outerShdw blurRad="38100" dist="38100" dir="2700000" algn="tl">
                    <a:srgbClr val="000000">
                      <a:alpha val="43137"/>
                    </a:srgbClr>
                  </a:outerShdw>
                </a:effectLst>
              </a:rPr>
              <a:t>「生産停止」</a:t>
            </a:r>
            <a:r>
              <a:rPr lang="ja-JP" altLang="en-US" sz="2200" dirty="0"/>
              <a:t>も。</a:t>
            </a:r>
            <a:endParaRPr lang="en-US" altLang="ja-JP" sz="2200" dirty="0"/>
          </a:p>
          <a:p>
            <a:pPr lvl="1">
              <a:buFont typeface="Wingdings" panose="05000000000000000000" pitchFamily="2" charset="2"/>
              <a:buChar char="Ø"/>
            </a:pPr>
            <a:r>
              <a:rPr lang="ja-JP" altLang="en-US" sz="2200" dirty="0"/>
              <a:t>出荷停止に対し、</a:t>
            </a:r>
            <a:r>
              <a:rPr lang="ja-JP" altLang="en-US" sz="2200" dirty="0">
                <a:solidFill>
                  <a:srgbClr val="FF0000"/>
                </a:solidFill>
                <a:effectLst>
                  <a:outerShdw blurRad="38100" dist="38100" dir="2700000" algn="tl">
                    <a:srgbClr val="000000">
                      <a:alpha val="43137"/>
                    </a:srgbClr>
                  </a:outerShdw>
                </a:effectLst>
              </a:rPr>
              <a:t>生産停止は、顧客生産計画への影響などデリケートな側面を持つため</a:t>
            </a:r>
            <a:r>
              <a:rPr lang="ja-JP" altLang="en-US" sz="2200" dirty="0"/>
              <a:t>重要。</a:t>
            </a:r>
            <a:endParaRPr lang="en-US" altLang="ja-JP" sz="2200" dirty="0"/>
          </a:p>
          <a:p>
            <a:pPr lvl="1">
              <a:buFont typeface="Wingdings" panose="05000000000000000000" pitchFamily="2" charset="2"/>
              <a:buChar char="Ø"/>
            </a:pPr>
            <a:r>
              <a:rPr lang="ja-JP" altLang="en-US" sz="2200" dirty="0"/>
              <a:t>「溶解炉」などのバッチ生産の際の封じ込めに対する責任権限。</a:t>
            </a:r>
            <a:endParaRPr lang="en-US" altLang="ja-JP" sz="2200" dirty="0"/>
          </a:p>
          <a:p>
            <a:pPr marL="514350" indent="-514350">
              <a:buFont typeface="+mj-lt"/>
              <a:buAutoNum type="arabicPeriod" startAt="2"/>
            </a:pPr>
            <a:r>
              <a:rPr lang="en-US" altLang="ja-JP" sz="2200" dirty="0"/>
              <a:t>b)</a:t>
            </a:r>
            <a:r>
              <a:rPr lang="ja-JP" altLang="en-US" sz="2200" dirty="0"/>
              <a:t>について。</a:t>
            </a:r>
            <a:endParaRPr lang="en-US" altLang="ja-JP" sz="2200" dirty="0"/>
          </a:p>
          <a:p>
            <a:pPr lvl="1">
              <a:buFont typeface="Wingdings" panose="05000000000000000000" pitchFamily="2" charset="2"/>
              <a:buChar char="Ø"/>
            </a:pPr>
            <a:r>
              <a:rPr lang="en-US" altLang="ja-JP" sz="2200" dirty="0"/>
              <a:t>a)</a:t>
            </a:r>
            <a:r>
              <a:rPr lang="ja-JP" altLang="en-US" sz="2200" dirty="0"/>
              <a:t>の判断に欠かせない“不適合情報”の速やかな報告と共有。</a:t>
            </a:r>
            <a:endParaRPr lang="en-US" altLang="ja-JP" sz="2200" dirty="0"/>
          </a:p>
          <a:p>
            <a:pPr marL="514350" indent="-514350">
              <a:buFont typeface="+mj-lt"/>
              <a:buAutoNum type="arabicPeriod" startAt="2"/>
            </a:pPr>
            <a:r>
              <a:rPr lang="en-US" altLang="ja-JP" sz="2200" dirty="0"/>
              <a:t>c)</a:t>
            </a:r>
            <a:r>
              <a:rPr lang="ja-JP" altLang="en-US" sz="2200" dirty="0"/>
              <a:t>について。</a:t>
            </a:r>
            <a:endParaRPr lang="en-US" altLang="ja-JP" sz="2200" dirty="0"/>
          </a:p>
          <a:p>
            <a:pPr lvl="1">
              <a:buFont typeface="Wingdings" panose="05000000000000000000" pitchFamily="2" charset="2"/>
              <a:buChar char="Ø"/>
            </a:pPr>
            <a:r>
              <a:rPr lang="en-US" altLang="ja-JP" sz="2200" dirty="0"/>
              <a:t>a)</a:t>
            </a:r>
            <a:r>
              <a:rPr lang="ja-JP" altLang="en-US" sz="2200" dirty="0"/>
              <a:t>及び</a:t>
            </a:r>
            <a:r>
              <a:rPr lang="en-US" altLang="ja-JP" sz="2200" dirty="0"/>
              <a:t>b)</a:t>
            </a:r>
            <a:r>
              <a:rPr lang="ja-JP" altLang="en-US" sz="2200" dirty="0"/>
              <a:t>はシフトを問わない。</a:t>
            </a:r>
            <a:r>
              <a:rPr lang="ja-JP" altLang="en-US" sz="2200" dirty="0">
                <a:solidFill>
                  <a:srgbClr val="FF0000"/>
                </a:solidFill>
                <a:effectLst>
                  <a:outerShdw blurRad="38100" dist="38100" dir="2700000" algn="tl">
                    <a:srgbClr val="000000">
                      <a:alpha val="43137"/>
                    </a:srgbClr>
                  </a:outerShdw>
                </a:effectLst>
              </a:rPr>
              <a:t>日勤と夜勤とで情報及び判断の速度に差があるようでは</a:t>
            </a:r>
            <a:r>
              <a:rPr lang="en-US" altLang="ja-JP" sz="2200" dirty="0">
                <a:solidFill>
                  <a:srgbClr val="FF0000"/>
                </a:solidFill>
                <a:effectLst>
                  <a:outerShdw blurRad="38100" dist="38100" dir="2700000" algn="tl">
                    <a:srgbClr val="000000">
                      <a:alpha val="43137"/>
                    </a:srgbClr>
                  </a:outerShdw>
                </a:effectLst>
              </a:rPr>
              <a:t>NG</a:t>
            </a:r>
            <a:r>
              <a:rPr lang="ja-JP" altLang="en-US" sz="2200" dirty="0">
                <a:solidFill>
                  <a:srgbClr val="FF0000"/>
                </a:solidFill>
                <a:effectLst>
                  <a:outerShdw blurRad="38100" dist="38100" dir="2700000" algn="tl">
                    <a:srgbClr val="000000">
                      <a:alpha val="43137"/>
                    </a:srgbClr>
                  </a:outerShdw>
                </a:effectLst>
              </a:rPr>
              <a:t>。</a:t>
            </a:r>
            <a:r>
              <a:rPr lang="ja-JP" altLang="en-US" sz="2200" dirty="0"/>
              <a:t>➠　班長、リーダーなどがその力量を持つべき。</a:t>
            </a:r>
            <a:endParaRPr lang="en-US" altLang="ja-JP" sz="22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2" name="矢印: 右 1">
            <a:extLst>
              <a:ext uri="{FF2B5EF4-FFF2-40B4-BE49-F238E27FC236}">
                <a16:creationId xmlns:a16="http://schemas.microsoft.com/office/drawing/2014/main" id="{43889D65-CCEA-421E-B691-ED36B79A91F2}"/>
              </a:ext>
            </a:extLst>
          </p:cNvPr>
          <p:cNvSpPr/>
          <p:nvPr/>
        </p:nvSpPr>
        <p:spPr>
          <a:xfrm>
            <a:off x="8886825" y="3043237"/>
            <a:ext cx="247650" cy="771525"/>
          </a:xfrm>
          <a:prstGeom prst="rightArrow">
            <a:avLst>
              <a:gd name="adj1" fmla="val 69753"/>
              <a:gd name="adj2" fmla="val 50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D5945B7F-1B53-43FF-9B4C-510A3012253E}"/>
              </a:ext>
            </a:extLst>
          </p:cNvPr>
          <p:cNvSpPr/>
          <p:nvPr/>
        </p:nvSpPr>
        <p:spPr>
          <a:xfrm>
            <a:off x="8886825" y="4306889"/>
            <a:ext cx="247650" cy="771525"/>
          </a:xfrm>
          <a:prstGeom prst="rightArrow">
            <a:avLst>
              <a:gd name="adj1" fmla="val 69753"/>
              <a:gd name="adj2" fmla="val 50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6520B09E-1603-47FA-8E98-5BBD5FFF0D2B}"/>
              </a:ext>
            </a:extLst>
          </p:cNvPr>
          <p:cNvSpPr/>
          <p:nvPr/>
        </p:nvSpPr>
        <p:spPr>
          <a:xfrm>
            <a:off x="8886825" y="5184778"/>
            <a:ext cx="247650" cy="771525"/>
          </a:xfrm>
          <a:prstGeom prst="rightArrow">
            <a:avLst>
              <a:gd name="adj1" fmla="val 69753"/>
              <a:gd name="adj2" fmla="val 50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5C56300-6D72-4E86-8051-DF58DBDC7019}"/>
              </a:ext>
            </a:extLst>
          </p:cNvPr>
          <p:cNvSpPr/>
          <p:nvPr/>
        </p:nvSpPr>
        <p:spPr>
          <a:xfrm>
            <a:off x="9267825" y="3086099"/>
            <a:ext cx="2085975" cy="685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サイト品質責任者</a:t>
            </a:r>
            <a:endParaRPr kumimoji="1" lang="en-US" altLang="ja-JP" dirty="0">
              <a:solidFill>
                <a:schemeClr val="tx1"/>
              </a:solidFill>
            </a:endParaRPr>
          </a:p>
          <a:p>
            <a:pPr algn="ctr"/>
            <a:r>
              <a:rPr lang="ja-JP" altLang="en-US" dirty="0">
                <a:solidFill>
                  <a:schemeClr val="tx1"/>
                </a:solidFill>
              </a:rPr>
              <a:t>サイト製造責任者</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D4E2CB7-8715-41BE-A08A-E3F102DA9678}"/>
              </a:ext>
            </a:extLst>
          </p:cNvPr>
          <p:cNvSpPr/>
          <p:nvPr/>
        </p:nvSpPr>
        <p:spPr>
          <a:xfrm>
            <a:off x="9267825" y="4349751"/>
            <a:ext cx="2085975" cy="685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製造工程責任者</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6E95D0E0-547C-487C-B797-0221BC4D41ED}"/>
              </a:ext>
            </a:extLst>
          </p:cNvPr>
          <p:cNvSpPr/>
          <p:nvPr/>
        </p:nvSpPr>
        <p:spPr>
          <a:xfrm>
            <a:off x="9267825" y="5227640"/>
            <a:ext cx="2085975" cy="6858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各勤務シフト</a:t>
            </a:r>
            <a:endParaRPr lang="en-US" altLang="ja-JP" dirty="0">
              <a:solidFill>
                <a:schemeClr val="tx1"/>
              </a:solidFill>
            </a:endParaRPr>
          </a:p>
          <a:p>
            <a:pPr algn="ctr"/>
            <a:r>
              <a:rPr lang="ja-JP" altLang="en-US" dirty="0">
                <a:solidFill>
                  <a:schemeClr val="tx1"/>
                </a:solidFill>
              </a:rPr>
              <a:t>責任者</a:t>
            </a:r>
            <a:endParaRPr kumimoji="1" lang="ja-JP" altLang="en-US" dirty="0">
              <a:solidFill>
                <a:schemeClr val="tx1"/>
              </a:solidFill>
            </a:endParaRPr>
          </a:p>
        </p:txBody>
      </p:sp>
      <p:sp>
        <p:nvSpPr>
          <p:cNvPr id="14" name="吹き出し: 角を丸めた四角形 13">
            <a:extLst>
              <a:ext uri="{FF2B5EF4-FFF2-40B4-BE49-F238E27FC236}">
                <a16:creationId xmlns:a16="http://schemas.microsoft.com/office/drawing/2014/main" id="{A52366AF-AC4C-4E6D-A883-1FB726E2C250}"/>
              </a:ext>
            </a:extLst>
          </p:cNvPr>
          <p:cNvSpPr/>
          <p:nvPr/>
        </p:nvSpPr>
        <p:spPr>
          <a:xfrm>
            <a:off x="6207760" y="2165348"/>
            <a:ext cx="5146040" cy="771525"/>
          </a:xfrm>
          <a:prstGeom prst="wedgeRoundRectCallout">
            <a:avLst>
              <a:gd name="adj1" fmla="val -55384"/>
              <a:gd name="adj2" fmla="val -44434"/>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問題発生時に</a:t>
            </a:r>
            <a:endParaRPr kumimoji="1" lang="en-US" altLang="ja-JP" sz="2000" dirty="0">
              <a:solidFill>
                <a:schemeClr val="tx1"/>
              </a:solidFill>
            </a:endParaRPr>
          </a:p>
          <a:p>
            <a:pPr algn="ctr"/>
            <a:r>
              <a:rPr kumimoji="1" lang="en-US" altLang="ja-JP" sz="2000" dirty="0">
                <a:solidFill>
                  <a:schemeClr val="tx1"/>
                </a:solidFill>
              </a:rPr>
              <a:t>『</a:t>
            </a:r>
            <a:r>
              <a:rPr kumimoji="1" lang="ja-JP" altLang="en-US" sz="2000" dirty="0">
                <a:solidFill>
                  <a:schemeClr val="tx1"/>
                </a:solidFill>
              </a:rPr>
              <a:t>顧客に不適合品を流出させない体制</a:t>
            </a:r>
            <a:r>
              <a:rPr kumimoji="1" lang="en-US" altLang="ja-JP" sz="2000" dirty="0">
                <a:solidFill>
                  <a:schemeClr val="tx1"/>
                </a:solidFill>
              </a:rPr>
              <a:t>』</a:t>
            </a:r>
            <a:endParaRPr kumimoji="1" lang="ja-JP" altLang="en-US" sz="2000" dirty="0">
              <a:solidFill>
                <a:schemeClr val="tx1"/>
              </a:solidFill>
            </a:endParaRPr>
          </a:p>
        </p:txBody>
      </p:sp>
    </p:spTree>
    <p:extLst>
      <p:ext uri="{BB962C8B-B14F-4D97-AF65-F5344CB8AC3E}">
        <p14:creationId xmlns:p14="http://schemas.microsoft.com/office/powerpoint/2010/main" val="144008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28337</TotalTime>
  <Words>396</Words>
  <Application>Microsoft Office PowerPoint</Application>
  <PresentationFormat>ワイド画面</PresentationFormat>
  <Paragraphs>28</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5.3.2　製品要求事項及び是正処置に対する責任及び権限</vt:lpstr>
      <vt:lpstr>5.3.2　製品要求事項及び是正処置に対する責任及び権限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1252</cp:revision>
  <cp:lastPrinted>2020-10-21T02:47:23Z</cp:lastPrinted>
  <dcterms:created xsi:type="dcterms:W3CDTF">2019-02-14T08:34:57Z</dcterms:created>
  <dcterms:modified xsi:type="dcterms:W3CDTF">2023-06-19T01:45:51Z</dcterms:modified>
</cp:coreProperties>
</file>