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836" r:id="rId2"/>
    <p:sldId id="837" r:id="rId3"/>
    <p:sldId id="850" r:id="rId4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  <a:ln w="12700">
            <a:noFill/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望ましい影響／望ましくない影響の例。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注記１の例。（新製品設計の場合）</a:t>
            </a:r>
            <a:endParaRPr lang="en-US" altLang="ja-JP" sz="24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tx2"/>
          </a:solidFill>
          <a:ln w="38100">
            <a:noFill/>
          </a:ln>
        </p:spPr>
        <p:txBody>
          <a:bodyPr>
            <a:normAutofit/>
          </a:bodyPr>
          <a:lstStyle/>
          <a:p>
            <a:r>
              <a:rPr lang="en-US" altLang="ja-JP" sz="3000" b="1" dirty="0">
                <a:solidFill>
                  <a:schemeClr val="bg1"/>
                </a:solidFill>
              </a:rPr>
              <a:t>6.1</a:t>
            </a:r>
            <a:r>
              <a:rPr lang="ja-JP" altLang="en-US" sz="3000" b="1" dirty="0">
                <a:solidFill>
                  <a:schemeClr val="bg1"/>
                </a:solidFill>
              </a:rPr>
              <a:t>　リスク及び機会への取組み</a:t>
            </a:r>
            <a:endParaRPr kumimoji="1" lang="ja-JP" altLang="en-US" sz="30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F06D9C16-3BAB-4B3D-8406-D14CEAC5A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072749"/>
              </p:ext>
            </p:extLst>
          </p:nvPr>
        </p:nvGraphicFramePr>
        <p:xfrm>
          <a:off x="1332752" y="1929902"/>
          <a:ext cx="10021048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0524">
                  <a:extLst>
                    <a:ext uri="{9D8B030D-6E8A-4147-A177-3AD203B41FA5}">
                      <a16:colId xmlns:a16="http://schemas.microsoft.com/office/drawing/2014/main" val="3720920650"/>
                    </a:ext>
                  </a:extLst>
                </a:gridCol>
                <a:gridCol w="5010524">
                  <a:extLst>
                    <a:ext uri="{9D8B030D-6E8A-4147-A177-3AD203B41FA5}">
                      <a16:colId xmlns:a16="http://schemas.microsoft.com/office/drawing/2014/main" val="111164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望ましい影響（機会）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望ましくない影響（リスク）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9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000" dirty="0"/>
                        <a:t>市場シェア拡大</a:t>
                      </a:r>
                      <a:endParaRPr kumimoji="1" lang="en-US" altLang="ja-JP" sz="20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000" dirty="0"/>
                        <a:t>新規分野への参入</a:t>
                      </a:r>
                      <a:endParaRPr kumimoji="1" lang="en-US" altLang="ja-JP" sz="20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000" dirty="0"/>
                        <a:t>新規顧客の獲得</a:t>
                      </a:r>
                      <a:endParaRPr kumimoji="1" lang="en-US" altLang="ja-JP" sz="20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000" dirty="0"/>
                        <a:t>新製品立ち上げによる受注拡大</a:t>
                      </a:r>
                      <a:endParaRPr kumimoji="1" lang="en-US" altLang="ja-JP" sz="20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000" dirty="0"/>
                        <a:t>業務改善による原価低減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000" dirty="0"/>
                        <a:t>変更による工程品質の悪化</a:t>
                      </a:r>
                      <a:endParaRPr kumimoji="1" lang="en-US" altLang="ja-JP" sz="20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000" dirty="0"/>
                        <a:t>失注</a:t>
                      </a:r>
                      <a:endParaRPr kumimoji="1" lang="en-US" altLang="ja-JP" sz="20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000" dirty="0"/>
                        <a:t>競合他社の出現</a:t>
                      </a:r>
                      <a:endParaRPr kumimoji="1" lang="en-US" altLang="ja-JP" sz="20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000" dirty="0"/>
                        <a:t>高度な技能流出（退職）</a:t>
                      </a:r>
                      <a:endParaRPr kumimoji="1" lang="en-US" altLang="ja-JP" sz="20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2000" dirty="0"/>
                        <a:t>顧客満足低下による注文減少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3865401"/>
                  </a:ext>
                </a:extLst>
              </a:tr>
            </a:tbl>
          </a:graphicData>
        </a:graphic>
      </p:graphicFrame>
      <p:graphicFrame>
        <p:nvGraphicFramePr>
          <p:cNvPr id="8" name="表 9">
            <a:extLst>
              <a:ext uri="{FF2B5EF4-FFF2-40B4-BE49-F238E27FC236}">
                <a16:creationId xmlns:a16="http://schemas.microsoft.com/office/drawing/2014/main" id="{CF6D850F-FD8F-4B0C-A3F5-06C589146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016490"/>
              </p:ext>
            </p:extLst>
          </p:nvPr>
        </p:nvGraphicFramePr>
        <p:xfrm>
          <a:off x="1332751" y="4678997"/>
          <a:ext cx="10021048" cy="1578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4873">
                  <a:extLst>
                    <a:ext uri="{9D8B030D-6E8A-4147-A177-3AD203B41FA5}">
                      <a16:colId xmlns:a16="http://schemas.microsoft.com/office/drawing/2014/main" val="1555576657"/>
                    </a:ext>
                  </a:extLst>
                </a:gridCol>
                <a:gridCol w="7956175">
                  <a:extLst>
                    <a:ext uri="{9D8B030D-6E8A-4147-A177-3AD203B41FA5}">
                      <a16:colId xmlns:a16="http://schemas.microsoft.com/office/drawing/2014/main" val="615760016"/>
                    </a:ext>
                  </a:extLst>
                </a:gridCol>
              </a:tblGrid>
              <a:tr h="4187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672380"/>
                  </a:ext>
                </a:extLst>
              </a:tr>
              <a:tr h="418750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リスクの回避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新製品の設計によるリスクが大きいため、新製品の設計を中止する。</a:t>
                      </a:r>
                      <a:endParaRPr kumimoji="1" lang="en-US" altLang="ja-JP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622198"/>
                  </a:ext>
                </a:extLst>
              </a:tr>
              <a:tr h="740866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リスクの採取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新製品の設計結果のメリットが大きいため、関連するリスクを受け入れる。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906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64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tx2"/>
          </a:solidFill>
          <a:ln w="38100">
            <a:noFill/>
          </a:ln>
        </p:spPr>
        <p:txBody>
          <a:bodyPr>
            <a:normAutofit/>
          </a:bodyPr>
          <a:lstStyle/>
          <a:p>
            <a:r>
              <a:rPr lang="en-US" altLang="ja-JP" sz="3000" b="1" dirty="0">
                <a:solidFill>
                  <a:schemeClr val="bg1"/>
                </a:solidFill>
              </a:rPr>
              <a:t>6.1</a:t>
            </a:r>
            <a:r>
              <a:rPr lang="ja-JP" altLang="en-US" sz="3000" b="1" dirty="0">
                <a:solidFill>
                  <a:schemeClr val="bg1"/>
                </a:solidFill>
              </a:rPr>
              <a:t>　リスク及び機会への取組み</a:t>
            </a:r>
            <a:endParaRPr kumimoji="1" lang="ja-JP" altLang="en-US" sz="30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表 9">
            <a:extLst>
              <a:ext uri="{FF2B5EF4-FFF2-40B4-BE49-F238E27FC236}">
                <a16:creationId xmlns:a16="http://schemas.microsoft.com/office/drawing/2014/main" id="{CF6D850F-FD8F-4B0C-A3F5-06C589146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363323"/>
              </p:ext>
            </p:extLst>
          </p:nvPr>
        </p:nvGraphicFramePr>
        <p:xfrm>
          <a:off x="1332752" y="1524000"/>
          <a:ext cx="10021048" cy="3352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4873">
                  <a:extLst>
                    <a:ext uri="{9D8B030D-6E8A-4147-A177-3AD203B41FA5}">
                      <a16:colId xmlns:a16="http://schemas.microsoft.com/office/drawing/2014/main" val="1555576657"/>
                    </a:ext>
                  </a:extLst>
                </a:gridCol>
                <a:gridCol w="7956175">
                  <a:extLst>
                    <a:ext uri="{9D8B030D-6E8A-4147-A177-3AD203B41FA5}">
                      <a16:colId xmlns:a16="http://schemas.microsoft.com/office/drawing/2014/main" val="615760016"/>
                    </a:ext>
                  </a:extLst>
                </a:gridCol>
              </a:tblGrid>
              <a:tr h="4151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区分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672380"/>
                  </a:ext>
                </a:extLst>
              </a:tr>
              <a:tr h="734423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リスク源の除去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新製品の設計によるリスク発生の原因を対策、除去し、リスクが発生しないようにする。</a:t>
                      </a:r>
                      <a:endParaRPr kumimoji="1" lang="en-US" altLang="ja-JP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622198"/>
                  </a:ext>
                </a:extLst>
              </a:tr>
              <a:tr h="734423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リスク結果の低減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新製品の設計によるリスク発生の確率又は影響を低減する。例えば、ＦＭＥＡの故障発生頻度（Ｏ）又は故障影響（Ｓ）の低減を行う。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906062"/>
                  </a:ext>
                </a:extLst>
              </a:tr>
              <a:tr h="734423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リスクの共有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新製品の設計によるリスクを共有する。例えば、保険に加入して、新製品に伴う損害を低減する。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461938"/>
                  </a:ext>
                </a:extLst>
              </a:tr>
              <a:tr h="734423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リスクの保有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新製品の設計によるリスクは小さいため、リスクをそのまま受け入れて、設計を継続する。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357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5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  <a:ln w="12700">
            <a:noFill/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ja-JP" altLang="en-US" sz="2400" dirty="0"/>
              <a:t>リスク及び機会への取組みフロー。</a:t>
            </a:r>
            <a:endParaRPr lang="en-US" altLang="ja-JP" sz="24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tx2"/>
          </a:solidFill>
          <a:ln w="38100">
            <a:noFill/>
          </a:ln>
        </p:spPr>
        <p:txBody>
          <a:bodyPr>
            <a:normAutofit/>
          </a:bodyPr>
          <a:lstStyle/>
          <a:p>
            <a:r>
              <a:rPr lang="en-US" altLang="ja-JP" sz="3000" b="1" dirty="0">
                <a:solidFill>
                  <a:schemeClr val="bg1"/>
                </a:solidFill>
              </a:rPr>
              <a:t>6.1</a:t>
            </a:r>
            <a:r>
              <a:rPr lang="ja-JP" altLang="en-US" sz="3000" b="1" dirty="0">
                <a:solidFill>
                  <a:schemeClr val="bg1"/>
                </a:solidFill>
              </a:rPr>
              <a:t>　リスク及び機会への取組み</a:t>
            </a:r>
            <a:endParaRPr kumimoji="1" lang="ja-JP" altLang="en-US" sz="3000" b="1" dirty="0">
              <a:solidFill>
                <a:schemeClr val="bg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79707AF-697B-4705-AEE2-D5345B982CB8}"/>
              </a:ext>
            </a:extLst>
          </p:cNvPr>
          <p:cNvSpPr/>
          <p:nvPr/>
        </p:nvSpPr>
        <p:spPr>
          <a:xfrm>
            <a:off x="838200" y="2139315"/>
            <a:ext cx="4739640" cy="4673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①：組織の状況（内外の課題）　</a:t>
            </a:r>
            <a:r>
              <a:rPr kumimoji="1" lang="en-US" altLang="ja-JP" dirty="0">
                <a:solidFill>
                  <a:schemeClr val="tx1"/>
                </a:solidFill>
              </a:rPr>
              <a:t>4.1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5E21FE2-8EF3-49B1-9CE1-C3C98D7C1490}"/>
              </a:ext>
            </a:extLst>
          </p:cNvPr>
          <p:cNvSpPr/>
          <p:nvPr/>
        </p:nvSpPr>
        <p:spPr>
          <a:xfrm>
            <a:off x="6614162" y="2139315"/>
            <a:ext cx="4739640" cy="4673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②：利害関係者のニーズ期待　</a:t>
            </a:r>
            <a:r>
              <a:rPr kumimoji="1" lang="en-US" altLang="ja-JP" dirty="0">
                <a:solidFill>
                  <a:schemeClr val="tx1"/>
                </a:solidFill>
              </a:rPr>
              <a:t>4.2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1A0B014-46ED-4867-8402-8D38B39BB51D}"/>
              </a:ext>
            </a:extLst>
          </p:cNvPr>
          <p:cNvSpPr/>
          <p:nvPr/>
        </p:nvSpPr>
        <p:spPr>
          <a:xfrm>
            <a:off x="1814830" y="2865755"/>
            <a:ext cx="8562340" cy="4673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➂：①</a:t>
            </a:r>
            <a:r>
              <a:rPr kumimoji="1" lang="ja-JP" altLang="en-US" dirty="0">
                <a:solidFill>
                  <a:schemeClr val="tx1"/>
                </a:solidFill>
              </a:rPr>
              <a:t>及び②を達成するためのリスク及び機会の決定　</a:t>
            </a:r>
            <a:r>
              <a:rPr kumimoji="1" lang="en-US" altLang="ja-JP" dirty="0">
                <a:solidFill>
                  <a:schemeClr val="tx1"/>
                </a:solidFill>
              </a:rPr>
              <a:t>6.1.1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DD2C82F-BCA9-487E-B000-BA4C99AD9863}"/>
              </a:ext>
            </a:extLst>
          </p:cNvPr>
          <p:cNvSpPr/>
          <p:nvPr/>
        </p:nvSpPr>
        <p:spPr>
          <a:xfrm>
            <a:off x="1814830" y="3587115"/>
            <a:ext cx="8562340" cy="4673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➃：リスク及び機会への取組み計画作成　</a:t>
            </a:r>
            <a:r>
              <a:rPr kumimoji="1" lang="en-US" altLang="ja-JP" dirty="0">
                <a:solidFill>
                  <a:schemeClr val="tx1"/>
                </a:solidFill>
              </a:rPr>
              <a:t>6.1.2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0C0A4AF-EB9F-4F5B-B05A-C32206ABB30D}"/>
              </a:ext>
            </a:extLst>
          </p:cNvPr>
          <p:cNvSpPr/>
          <p:nvPr/>
        </p:nvSpPr>
        <p:spPr>
          <a:xfrm>
            <a:off x="1814830" y="4313555"/>
            <a:ext cx="8562340" cy="4673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➄：➃のＱＭＳプロセスへの統合　</a:t>
            </a:r>
            <a:r>
              <a:rPr kumimoji="1" lang="en-US" altLang="ja-JP" dirty="0">
                <a:solidFill>
                  <a:schemeClr val="tx1"/>
                </a:solidFill>
              </a:rPr>
              <a:t>6.1.2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66394CA-B912-4452-BE7B-E9AD5A59AF16}"/>
              </a:ext>
            </a:extLst>
          </p:cNvPr>
          <p:cNvSpPr/>
          <p:nvPr/>
        </p:nvSpPr>
        <p:spPr>
          <a:xfrm>
            <a:off x="1814830" y="5035550"/>
            <a:ext cx="8562340" cy="4673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⑥：➄の実施　</a:t>
            </a:r>
            <a:r>
              <a:rPr kumimoji="1" lang="en-US" altLang="ja-JP" dirty="0">
                <a:solidFill>
                  <a:schemeClr val="tx1"/>
                </a:solidFill>
              </a:rPr>
              <a:t>4.4.1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33F0C29-ADC0-478B-BA1A-62DF9F98E93E}"/>
              </a:ext>
            </a:extLst>
          </p:cNvPr>
          <p:cNvSpPr/>
          <p:nvPr/>
        </p:nvSpPr>
        <p:spPr>
          <a:xfrm>
            <a:off x="1814830" y="5757545"/>
            <a:ext cx="8562340" cy="4673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⑦：⑥の有効性の評価　</a:t>
            </a:r>
            <a:r>
              <a:rPr kumimoji="1" lang="en-US" altLang="ja-JP" dirty="0">
                <a:solidFill>
                  <a:schemeClr val="tx1"/>
                </a:solidFill>
              </a:rPr>
              <a:t>6.1.2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2B3AF30F-417A-4D56-8394-0CC484653242}"/>
              </a:ext>
            </a:extLst>
          </p:cNvPr>
          <p:cNvSpPr/>
          <p:nvPr/>
        </p:nvSpPr>
        <p:spPr>
          <a:xfrm>
            <a:off x="3352800" y="2606675"/>
            <a:ext cx="685800" cy="25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4F031B0D-CD87-46CB-B5EB-B6502AD924FA}"/>
              </a:ext>
            </a:extLst>
          </p:cNvPr>
          <p:cNvSpPr/>
          <p:nvPr/>
        </p:nvSpPr>
        <p:spPr>
          <a:xfrm>
            <a:off x="5753100" y="5507355"/>
            <a:ext cx="685800" cy="25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下 24">
            <a:extLst>
              <a:ext uri="{FF2B5EF4-FFF2-40B4-BE49-F238E27FC236}">
                <a16:creationId xmlns:a16="http://schemas.microsoft.com/office/drawing/2014/main" id="{5A9555CA-3207-4F00-9FDE-F4DC01F203DE}"/>
              </a:ext>
            </a:extLst>
          </p:cNvPr>
          <p:cNvSpPr/>
          <p:nvPr/>
        </p:nvSpPr>
        <p:spPr>
          <a:xfrm>
            <a:off x="5753100" y="4785360"/>
            <a:ext cx="685800" cy="25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下 26">
            <a:extLst>
              <a:ext uri="{FF2B5EF4-FFF2-40B4-BE49-F238E27FC236}">
                <a16:creationId xmlns:a16="http://schemas.microsoft.com/office/drawing/2014/main" id="{491A9B3C-C0A7-4139-B073-797346ECE18A}"/>
              </a:ext>
            </a:extLst>
          </p:cNvPr>
          <p:cNvSpPr/>
          <p:nvPr/>
        </p:nvSpPr>
        <p:spPr>
          <a:xfrm>
            <a:off x="5753100" y="4034155"/>
            <a:ext cx="685800" cy="25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58378514-4549-4A1B-B140-B3116F52319E}"/>
              </a:ext>
            </a:extLst>
          </p:cNvPr>
          <p:cNvSpPr/>
          <p:nvPr/>
        </p:nvSpPr>
        <p:spPr>
          <a:xfrm>
            <a:off x="5753100" y="3337560"/>
            <a:ext cx="685800" cy="25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7C9A12B3-7E19-4D5E-9C14-3113DEF13DA9}"/>
              </a:ext>
            </a:extLst>
          </p:cNvPr>
          <p:cNvSpPr/>
          <p:nvPr/>
        </p:nvSpPr>
        <p:spPr>
          <a:xfrm>
            <a:off x="8001002" y="2606675"/>
            <a:ext cx="685800" cy="25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59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28335</TotalTime>
  <Words>365</Words>
  <Application>Microsoft Office PowerPoint</Application>
  <PresentationFormat>ワイド画面</PresentationFormat>
  <Paragraphs>52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新細明體</vt:lpstr>
      <vt:lpstr>游ゴシック</vt:lpstr>
      <vt:lpstr>游ゴシック Light</vt:lpstr>
      <vt:lpstr>Arial</vt:lpstr>
      <vt:lpstr>Office テーマ</vt:lpstr>
      <vt:lpstr>6.1　リスク及び機会への取組み</vt:lpstr>
      <vt:lpstr>6.1　リスク及び機会への取組み</vt:lpstr>
      <vt:lpstr>6.1　リスク及び機会への取組み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1253</cp:revision>
  <cp:lastPrinted>2020-10-21T02:47:23Z</cp:lastPrinted>
  <dcterms:created xsi:type="dcterms:W3CDTF">2019-02-14T08:34:57Z</dcterms:created>
  <dcterms:modified xsi:type="dcterms:W3CDTF">2023-05-28T22:40:57Z</dcterms:modified>
</cp:coreProperties>
</file>