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870" r:id="rId2"/>
    <p:sldId id="340" r:id="rId3"/>
    <p:sldId id="836" r:id="rId4"/>
    <p:sldId id="837" r:id="rId5"/>
    <p:sldId id="850" r:id="rId6"/>
    <p:sldId id="341" r:id="rId7"/>
    <p:sldId id="342" r:id="rId8"/>
    <p:sldId id="343" r:id="rId9"/>
    <p:sldId id="344" r:id="rId10"/>
    <p:sldId id="345" r:id="rId11"/>
    <p:sldId id="346" r:id="rId12"/>
    <p:sldId id="347" r:id="rId13"/>
    <p:sldId id="348" r:id="rId14"/>
    <p:sldId id="349" r:id="rId15"/>
    <p:sldId id="871" r:id="rId16"/>
    <p:sldId id="872" r:id="rId17"/>
    <p:sldId id="351" r:id="rId18"/>
    <p:sldId id="352" r:id="rId19"/>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3775" autoAdjust="0"/>
  </p:normalViewPr>
  <p:slideViewPr>
    <p:cSldViewPr snapToGrid="0">
      <p:cViewPr varScale="1">
        <p:scale>
          <a:sx n="70" d="100"/>
          <a:sy n="70" d="100"/>
        </p:scale>
        <p:origin x="486" y="66"/>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766001E1-60F6-40DF-B0B3-EDB3E139B0C2}"/>
              </a:ext>
            </a:extLst>
          </p:cNvPr>
          <p:cNvSpPr>
            <a:spLocks noGrp="1"/>
          </p:cNvSpPr>
          <p:nvPr>
            <p:ph idx="1"/>
          </p:nvPr>
        </p:nvSpPr>
        <p:spPr>
          <a:xfrm>
            <a:off x="1318437" y="701750"/>
            <a:ext cx="9494876" cy="5654600"/>
          </a:xfrm>
        </p:spPr>
        <p:txBody>
          <a:bodyPr>
            <a:normAutofit/>
          </a:bodyPr>
          <a:lstStyle/>
          <a:p>
            <a:pPr marL="0" indent="0">
              <a:buNone/>
            </a:pPr>
            <a:r>
              <a:rPr kumimoji="1" lang="ja-JP" altLang="en-US" sz="2400" dirty="0">
                <a:solidFill>
                  <a:schemeClr val="tx2"/>
                </a:solidFill>
              </a:rPr>
              <a:t>０．序文</a:t>
            </a:r>
            <a:endParaRPr kumimoji="1" lang="en-US" altLang="ja-JP" sz="2400" dirty="0">
              <a:solidFill>
                <a:schemeClr val="tx2"/>
              </a:solidFill>
            </a:endParaRPr>
          </a:p>
          <a:p>
            <a:pPr marL="0" indent="0">
              <a:buNone/>
            </a:pPr>
            <a:r>
              <a:rPr lang="ja-JP" altLang="en-US" sz="2400" dirty="0">
                <a:solidFill>
                  <a:schemeClr val="tx2"/>
                </a:solidFill>
              </a:rPr>
              <a:t>１．適用範囲</a:t>
            </a:r>
            <a:endParaRPr lang="en-US" altLang="ja-JP" sz="2400" dirty="0">
              <a:solidFill>
                <a:schemeClr val="tx2"/>
              </a:solidFill>
            </a:endParaRPr>
          </a:p>
          <a:p>
            <a:pPr marL="0" indent="0">
              <a:buNone/>
            </a:pPr>
            <a:r>
              <a:rPr kumimoji="1" lang="ja-JP" altLang="en-US" sz="2400" dirty="0">
                <a:solidFill>
                  <a:schemeClr val="tx2"/>
                </a:solidFill>
              </a:rPr>
              <a:t>２．引用規格</a:t>
            </a:r>
            <a:endParaRPr kumimoji="1" lang="en-US" altLang="ja-JP" sz="2400" dirty="0">
              <a:solidFill>
                <a:schemeClr val="tx2"/>
              </a:solidFill>
            </a:endParaRPr>
          </a:p>
          <a:p>
            <a:pPr marL="0" indent="0">
              <a:buNone/>
            </a:pPr>
            <a:r>
              <a:rPr lang="ja-JP" altLang="en-US" sz="2400" dirty="0">
                <a:solidFill>
                  <a:schemeClr val="tx2"/>
                </a:solidFill>
              </a:rPr>
              <a:t>３．用語及び定義</a:t>
            </a:r>
            <a:endParaRPr lang="en-US" altLang="ja-JP" sz="2400" dirty="0">
              <a:solidFill>
                <a:schemeClr val="tx2"/>
              </a:solidFill>
            </a:endParaRPr>
          </a:p>
          <a:p>
            <a:pPr marL="0" indent="0">
              <a:buNone/>
            </a:pPr>
            <a:r>
              <a:rPr kumimoji="1" lang="ja-JP" altLang="en-US" sz="2400" dirty="0">
                <a:solidFill>
                  <a:schemeClr val="tx2"/>
                </a:solidFill>
              </a:rPr>
              <a:t>４．組織の状況</a:t>
            </a:r>
            <a:endParaRPr kumimoji="1" lang="en-US" altLang="ja-JP" sz="2400" dirty="0">
              <a:solidFill>
                <a:schemeClr val="tx2"/>
              </a:solidFill>
            </a:endParaRPr>
          </a:p>
          <a:p>
            <a:pPr marL="0" indent="0">
              <a:buNone/>
            </a:pPr>
            <a:r>
              <a:rPr lang="ja-JP" altLang="en-US" sz="2400" dirty="0">
                <a:solidFill>
                  <a:schemeClr val="tx2"/>
                </a:solidFill>
              </a:rPr>
              <a:t>５．リーダーシップ</a:t>
            </a:r>
            <a:endParaRPr lang="en-US" altLang="ja-JP" sz="2400" dirty="0">
              <a:solidFill>
                <a:schemeClr val="tx2"/>
              </a:solidFill>
            </a:endParaRPr>
          </a:p>
          <a:p>
            <a:pPr marL="0" indent="0">
              <a:buNone/>
            </a:pPr>
            <a:r>
              <a:rPr kumimoji="1" lang="ja-JP" altLang="en-US" sz="4400" b="1" u="sng" dirty="0">
                <a:solidFill>
                  <a:schemeClr val="tx2"/>
                </a:solidFill>
                <a:effectLst>
                  <a:outerShdw blurRad="38100" dist="38100" dir="2700000" algn="tl">
                    <a:srgbClr val="000000">
                      <a:alpha val="43137"/>
                    </a:srgbClr>
                  </a:outerShdw>
                </a:effectLst>
              </a:rPr>
              <a:t>６．計画</a:t>
            </a:r>
            <a:endParaRPr kumimoji="1" lang="en-US" altLang="ja-JP" sz="4400" b="1" u="sng" dirty="0">
              <a:solidFill>
                <a:schemeClr val="tx2"/>
              </a:solidFill>
              <a:effectLst>
                <a:outerShdw blurRad="38100" dist="38100" dir="2700000" algn="tl">
                  <a:srgbClr val="000000">
                    <a:alpha val="43137"/>
                  </a:srgbClr>
                </a:outerShdw>
              </a:effectLst>
            </a:endParaRPr>
          </a:p>
          <a:p>
            <a:pPr marL="0" indent="0">
              <a:buNone/>
            </a:pPr>
            <a:r>
              <a:rPr lang="ja-JP" altLang="en-US" sz="2400" dirty="0">
                <a:solidFill>
                  <a:schemeClr val="tx2"/>
                </a:solidFill>
              </a:rPr>
              <a:t>７．支援</a:t>
            </a:r>
            <a:endParaRPr lang="en-US" altLang="ja-JP" sz="2400" dirty="0">
              <a:solidFill>
                <a:schemeClr val="tx2"/>
              </a:solidFill>
            </a:endParaRPr>
          </a:p>
          <a:p>
            <a:pPr marL="0" indent="0">
              <a:buNone/>
            </a:pPr>
            <a:r>
              <a:rPr kumimoji="1" lang="ja-JP" altLang="en-US" sz="2400" dirty="0">
                <a:solidFill>
                  <a:schemeClr val="tx2"/>
                </a:solidFill>
              </a:rPr>
              <a:t>８．運用</a:t>
            </a:r>
            <a:endParaRPr kumimoji="1" lang="en-US" altLang="ja-JP" sz="2400" dirty="0">
              <a:solidFill>
                <a:schemeClr val="tx2"/>
              </a:solidFill>
            </a:endParaRPr>
          </a:p>
          <a:p>
            <a:pPr marL="0" indent="0">
              <a:buNone/>
            </a:pPr>
            <a:r>
              <a:rPr lang="ja-JP" altLang="en-US" sz="2400" dirty="0">
                <a:solidFill>
                  <a:schemeClr val="tx2"/>
                </a:solidFill>
              </a:rPr>
              <a:t>９．パフォーマンス評価</a:t>
            </a:r>
            <a:endParaRPr lang="en-US" altLang="ja-JP" sz="2400" dirty="0">
              <a:solidFill>
                <a:schemeClr val="tx2"/>
              </a:solidFill>
            </a:endParaRPr>
          </a:p>
          <a:p>
            <a:pPr marL="0" indent="0">
              <a:buNone/>
            </a:pPr>
            <a:r>
              <a:rPr kumimoji="1" lang="ja-JP" altLang="en-US" sz="2400" dirty="0">
                <a:solidFill>
                  <a:schemeClr val="tx2"/>
                </a:solidFill>
              </a:rPr>
              <a:t>１０．改善</a:t>
            </a:r>
          </a:p>
        </p:txBody>
      </p:sp>
    </p:spTree>
    <p:extLst>
      <p:ext uri="{BB962C8B-B14F-4D97-AF65-F5344CB8AC3E}">
        <p14:creationId xmlns:p14="http://schemas.microsoft.com/office/powerpoint/2010/main" val="913502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10</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☑組織は、次の事項を実施しなければならない。</a:t>
            </a:r>
            <a:endParaRPr lang="en-US" altLang="ja-JP" sz="2000" dirty="0"/>
          </a:p>
          <a:p>
            <a:pPr marL="800100" lvl="1" indent="-342900">
              <a:lnSpc>
                <a:spcPct val="100000"/>
              </a:lnSpc>
              <a:buFont typeface="+mj-lt"/>
              <a:buAutoNum type="alphaLcPeriod"/>
            </a:pPr>
            <a:r>
              <a:rPr lang="ja-JP" altLang="en-US" sz="2000" dirty="0"/>
              <a:t>顧客要求事項が満たされることを確実にし、生産からのアウトプットを維持するのに不可欠な全ての製造工程及びインフラストラクチャの設備に対する</a:t>
            </a:r>
            <a:r>
              <a:rPr lang="ja-JP" altLang="en-US" sz="2000" u="sng" dirty="0"/>
              <a:t>内部及び外部のリスクを特定し評価する。</a:t>
            </a:r>
            <a:endParaRPr lang="en-US" altLang="ja-JP" sz="2000" u="sng" dirty="0"/>
          </a:p>
          <a:p>
            <a:pPr marL="800100" lvl="1" indent="-342900">
              <a:lnSpc>
                <a:spcPct val="100000"/>
              </a:lnSpc>
              <a:buFont typeface="+mj-lt"/>
              <a:buAutoNum type="alphaLcPeriod"/>
            </a:pPr>
            <a:r>
              <a:rPr lang="ja-JP" altLang="en-US" sz="2000" u="sng" dirty="0"/>
              <a:t>顧客へのリスク及び影響に従って、緊急事態対応計画を定める。</a:t>
            </a:r>
            <a:endParaRPr lang="en-US" altLang="ja-JP" sz="2000" u="sng" dirty="0"/>
          </a:p>
          <a:p>
            <a:pPr marL="800100" lvl="1" indent="-342900">
              <a:lnSpc>
                <a:spcPct val="100000"/>
              </a:lnSpc>
              <a:buFont typeface="+mj-lt"/>
              <a:buAutoNum type="alphaLcPeriod"/>
            </a:pPr>
            <a:r>
              <a:rPr lang="ja-JP" altLang="en-US" sz="2000" dirty="0"/>
              <a:t>次の事態において、供給の継続のために緊急事態対応計画を準備する。</a:t>
            </a:r>
            <a:r>
              <a:rPr lang="ja-JP" altLang="en-US" sz="2000" dirty="0">
                <a:solidFill>
                  <a:srgbClr val="FF0000"/>
                </a:solidFill>
              </a:rPr>
              <a:t>しかし、そ れに限定されない。</a:t>
            </a:r>
            <a:r>
              <a:rPr lang="ja-JP" altLang="en-US" sz="2000" u="sng" dirty="0"/>
              <a:t>主要設備の故障（</a:t>
            </a:r>
            <a:r>
              <a:rPr lang="en-US" altLang="ja-JP" sz="2000" u="sng" dirty="0"/>
              <a:t>8.5.6.1.1</a:t>
            </a:r>
            <a:r>
              <a:rPr lang="ja-JP" altLang="en-US" sz="2000" u="sng" dirty="0"/>
              <a:t>も参照）、外部から提供される製品、プロセス、及びサービスの中断、繰り返し発生する自然災害、火事、ユーティリティの停止、情報技術システムに対するサイバー攻撃、労働力不足、又はインフラストラクチャ障害</a:t>
            </a:r>
            <a:endParaRPr lang="en-US" altLang="ja-JP" sz="2000" u="sng" dirty="0"/>
          </a:p>
          <a:p>
            <a:pPr marL="800100" lvl="1" indent="-342900">
              <a:lnSpc>
                <a:spcPct val="100000"/>
              </a:lnSpc>
              <a:buFont typeface="+mj-lt"/>
              <a:buAutoNum type="alphaLcPeriod"/>
            </a:pPr>
            <a:r>
              <a:rPr lang="ja-JP" altLang="en-US" sz="2000" dirty="0"/>
              <a:t>顧客の操業に影響するいかなる状況も、その程度及び期間に対して、</a:t>
            </a:r>
            <a:r>
              <a:rPr lang="ja-JP" altLang="en-US" sz="2000" u="sng" dirty="0"/>
              <a:t>顧客及び他の利害関係者への通知プロセス</a:t>
            </a:r>
            <a:r>
              <a:rPr lang="ja-JP" altLang="en-US" sz="2000" dirty="0"/>
              <a:t>を、緊急事態対応計画の補完として含める。</a:t>
            </a:r>
            <a:endParaRPr lang="en-US" altLang="ja-JP" sz="2000" dirty="0"/>
          </a:p>
          <a:p>
            <a:pPr marL="800100" lvl="1" indent="-342900">
              <a:lnSpc>
                <a:spcPct val="100000"/>
              </a:lnSpc>
              <a:buFont typeface="+mj-lt"/>
              <a:buAutoNum type="alphaLcPeriod"/>
            </a:pPr>
            <a:r>
              <a:rPr lang="ja-JP" altLang="en-US" sz="2000" dirty="0"/>
              <a:t>有効性（例　必要に応じて、シミュレーション）について、</a:t>
            </a:r>
            <a:r>
              <a:rPr lang="ja-JP" altLang="en-US" sz="2000" u="sng" dirty="0"/>
              <a:t>定期的に緊急事態対応計画をテストする。</a:t>
            </a:r>
            <a:endParaRPr lang="en-US" altLang="ja-JP" sz="2000" u="sng"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6.1.2.3</a:t>
            </a:r>
            <a:r>
              <a:rPr lang="ja-JP" altLang="en-US" sz="3000" b="1" dirty="0">
                <a:solidFill>
                  <a:schemeClr val="tx2"/>
                </a:solidFill>
              </a:rPr>
              <a:t>　緊急事態対応計画</a:t>
            </a:r>
            <a:endParaRPr kumimoji="1" lang="ja-JP" altLang="en-US" sz="3000" b="1" dirty="0">
              <a:solidFill>
                <a:schemeClr val="tx2"/>
              </a:solidFill>
            </a:endParaRPr>
          </a:p>
        </p:txBody>
      </p:sp>
    </p:spTree>
    <p:extLst>
      <p:ext uri="{BB962C8B-B14F-4D97-AF65-F5344CB8AC3E}">
        <p14:creationId xmlns:p14="http://schemas.microsoft.com/office/powerpoint/2010/main" val="1737677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2" indent="0">
              <a:lnSpc>
                <a:spcPct val="100000"/>
              </a:lnSpc>
              <a:buNone/>
            </a:pPr>
            <a:r>
              <a:rPr lang="ja-JP" altLang="en-US" dirty="0"/>
              <a:t>サイバーセキュリティテストの実施には、サイバーアタックのシミュレーション、　　特定の脅威に対する定期的監視、依存性の特定、及び脆弱性の優先順位付けを含むであろう。テストの実施は関連する顧客操業中断リスクに見合うものとする。</a:t>
            </a:r>
          </a:p>
          <a:p>
            <a:pPr marL="914400" lvl="2" indent="0">
              <a:lnSpc>
                <a:spcPct val="100000"/>
              </a:lnSpc>
              <a:buNone/>
            </a:pPr>
            <a:r>
              <a:rPr lang="ja-JP" altLang="en-US" dirty="0"/>
              <a:t>注記： </a:t>
            </a:r>
            <a:r>
              <a:rPr lang="ja-JP" altLang="en-US" u="sng" dirty="0"/>
              <a:t>サイバーセキュリティテストの実施は</a:t>
            </a:r>
            <a:r>
              <a:rPr lang="ja-JP" altLang="en-US" dirty="0"/>
              <a:t>、適宜、組織によって内部的に運用されるか、</a:t>
            </a:r>
            <a:r>
              <a:rPr lang="ja-JP" altLang="en-US" u="sng" dirty="0"/>
              <a:t>外注されるであろう。</a:t>
            </a:r>
            <a:endParaRPr lang="en-US" altLang="ja-JP" u="sng" dirty="0"/>
          </a:p>
          <a:p>
            <a:pPr marL="914400" lvl="1" indent="-457200">
              <a:lnSpc>
                <a:spcPct val="100000"/>
              </a:lnSpc>
              <a:buFont typeface="+mj-lt"/>
              <a:buAutoNum type="alphaLcPeriod" startAt="6"/>
            </a:pPr>
            <a:r>
              <a:rPr lang="ja-JP" altLang="en-US" sz="2000" dirty="0"/>
              <a:t>トップマネジメントを含む</a:t>
            </a:r>
            <a:r>
              <a:rPr lang="ja-JP" altLang="en-US" sz="2000" b="1" u="sng" dirty="0"/>
              <a:t>部門横断チーム</a:t>
            </a:r>
            <a:r>
              <a:rPr lang="ja-JP" altLang="en-US" sz="2000" u="sng" dirty="0"/>
              <a:t>によって</a:t>
            </a:r>
            <a:r>
              <a:rPr lang="ja-JP" altLang="en-US" sz="2000" dirty="0"/>
              <a:t>、緊急事態対応計画のレビューを行い（最低限、年次で）、</a:t>
            </a:r>
            <a:r>
              <a:rPr lang="ja-JP" altLang="en-US" sz="2000" u="sng" dirty="0"/>
              <a:t>必要に応じて更新する。</a:t>
            </a:r>
          </a:p>
          <a:p>
            <a:pPr marL="914400" lvl="1" indent="-457200">
              <a:lnSpc>
                <a:spcPct val="100000"/>
              </a:lnSpc>
              <a:buFont typeface="+mj-lt"/>
              <a:buAutoNum type="alphaLcPeriod" startAt="6"/>
            </a:pPr>
            <a:r>
              <a:rPr lang="ja-JP" altLang="en-US" sz="2000" b="1" dirty="0"/>
              <a:t>緊急事態対応計画を文書化</a:t>
            </a:r>
            <a:r>
              <a:rPr lang="ja-JP" altLang="en-US" sz="2000" dirty="0"/>
              <a:t>し、また、変更を正式許可した人を含む、いかなる改訂をも記述した</a:t>
            </a:r>
            <a:r>
              <a:rPr lang="ja-JP" altLang="en-US" sz="2000" b="1" dirty="0"/>
              <a:t>文書化した情報を保持</a:t>
            </a:r>
            <a:r>
              <a:rPr lang="ja-JP" altLang="en-US" sz="2000" dirty="0"/>
              <a:t>する。</a:t>
            </a:r>
            <a:endParaRPr lang="en-US" altLang="ja-JP" sz="2000" dirty="0"/>
          </a:p>
          <a:p>
            <a:pPr marL="914400" lvl="1" indent="-457200">
              <a:lnSpc>
                <a:spcPct val="100000"/>
              </a:lnSpc>
              <a:buFont typeface="+mj-lt"/>
              <a:buAutoNum type="alphaLcPeriod" startAt="6"/>
            </a:pPr>
            <a:r>
              <a:rPr lang="ja-JP" altLang="en-US" sz="2000" dirty="0">
                <a:solidFill>
                  <a:srgbClr val="FF0000"/>
                </a:solidFill>
              </a:rPr>
              <a:t>緊急事態対応計画に、適切な従業員の教育訓練及び認識の開発及び実施を含める。</a:t>
            </a:r>
            <a:endParaRPr lang="en-US" altLang="ja-JP" sz="2000" dirty="0">
              <a:solidFill>
                <a:srgbClr val="FF0000"/>
              </a:solidFill>
            </a:endParaRPr>
          </a:p>
          <a:p>
            <a:pPr marL="0" indent="0">
              <a:lnSpc>
                <a:spcPct val="100000"/>
              </a:lnSpc>
              <a:buNone/>
            </a:pPr>
            <a:r>
              <a:rPr lang="ja-JP" altLang="en-US" sz="2000" dirty="0"/>
              <a:t>☑緊急事態対応計画には、生産が停止した緊急事態の後で生産を再稼働したとき及び正規のシャットダウンプロセスがとられなかった場合、</a:t>
            </a:r>
            <a:r>
              <a:rPr lang="ja-JP" altLang="en-US" sz="2000" u="sng" dirty="0"/>
              <a:t>製造された製品が引き続き顧客仕様を満たすことの妥当性確認条項を含めなければならない。</a:t>
            </a:r>
            <a:endParaRPr lang="en-US" altLang="ja-JP" sz="2000" u="sng"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6.1.2.3</a:t>
            </a:r>
            <a:r>
              <a:rPr lang="ja-JP" altLang="en-US" sz="3000" b="1" dirty="0">
                <a:solidFill>
                  <a:schemeClr val="tx2"/>
                </a:solidFill>
              </a:rPr>
              <a:t>　緊急事態対応計画</a:t>
            </a:r>
            <a:endParaRPr kumimoji="1" lang="ja-JP" altLang="en-US" sz="3000" b="1" dirty="0">
              <a:solidFill>
                <a:schemeClr val="tx2"/>
              </a:solidFill>
            </a:endParaRPr>
          </a:p>
        </p:txBody>
      </p:sp>
      <p:sp>
        <p:nvSpPr>
          <p:cNvPr id="2" name="四角形: 角を丸くする 1">
            <a:extLst>
              <a:ext uri="{FF2B5EF4-FFF2-40B4-BE49-F238E27FC236}">
                <a16:creationId xmlns:a16="http://schemas.microsoft.com/office/drawing/2014/main" id="{0F166CFF-5A31-46DE-9718-410555D8C8EE}"/>
              </a:ext>
            </a:extLst>
          </p:cNvPr>
          <p:cNvSpPr/>
          <p:nvPr/>
        </p:nvSpPr>
        <p:spPr>
          <a:xfrm>
            <a:off x="10200640" y="741680"/>
            <a:ext cx="1153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3</a:t>
            </a:r>
            <a:r>
              <a:rPr kumimoji="1" lang="ja-JP" altLang="en-US" sz="1600" dirty="0">
                <a:solidFill>
                  <a:schemeClr val="tx1"/>
                </a:solidFill>
              </a:rPr>
              <a:t>・</a:t>
            </a:r>
            <a:r>
              <a:rPr kumimoji="1" lang="en-US" altLang="ja-JP" sz="1600" dirty="0">
                <a:solidFill>
                  <a:schemeClr val="tx1"/>
                </a:solidFill>
              </a:rPr>
              <a:t>17</a:t>
            </a:r>
          </a:p>
        </p:txBody>
      </p:sp>
    </p:spTree>
    <p:extLst>
      <p:ext uri="{BB962C8B-B14F-4D97-AF65-F5344CB8AC3E}">
        <p14:creationId xmlns:p14="http://schemas.microsoft.com/office/powerpoint/2010/main" val="230535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lnSpcReduction="10000"/>
          </a:bodyPr>
          <a:lstStyle/>
          <a:p>
            <a:pPr marL="457200" indent="-457200">
              <a:buFont typeface="+mj-lt"/>
              <a:buAutoNum type="arabicPeriod"/>
            </a:pPr>
            <a:r>
              <a:rPr lang="ja-JP" altLang="en-US" sz="2400" dirty="0"/>
              <a:t>ここでの緊急事態　➠　</a:t>
            </a:r>
            <a:r>
              <a:rPr lang="ja-JP" altLang="en-US" sz="2400" dirty="0">
                <a:solidFill>
                  <a:srgbClr val="FF0000"/>
                </a:solidFill>
                <a:effectLst>
                  <a:outerShdw blurRad="38100" dist="38100" dir="2700000" algn="tl">
                    <a:srgbClr val="000000">
                      <a:alpha val="43137"/>
                    </a:srgbClr>
                  </a:outerShdw>
                </a:effectLst>
              </a:rPr>
              <a:t>顧客に部品を予定通りに出荷できなくなる</a:t>
            </a:r>
            <a:r>
              <a:rPr lang="ja-JP" altLang="en-US" sz="2400" dirty="0"/>
              <a:t>こと。</a:t>
            </a:r>
            <a:endParaRPr lang="en-US" altLang="ja-JP" sz="2400" dirty="0"/>
          </a:p>
          <a:p>
            <a:pPr marL="457200" indent="-457200">
              <a:buFont typeface="+mj-lt"/>
              <a:buAutoNum type="arabicPeriod"/>
            </a:pPr>
            <a:r>
              <a:rPr lang="ja-JP" altLang="en-US" sz="2400" dirty="0"/>
              <a:t>要求事項の基本的流れ。</a:t>
            </a:r>
            <a:endParaRPr lang="en-US" altLang="ja-JP" sz="2400" dirty="0"/>
          </a:p>
          <a:p>
            <a:pPr marL="914400" lvl="1" indent="-457200">
              <a:buFont typeface="+mj-ea"/>
              <a:buAutoNum type="circleNumDbPlain"/>
            </a:pPr>
            <a:r>
              <a:rPr lang="ja-JP" altLang="en-US" dirty="0"/>
              <a:t>製造及びインフラ設備がもつリスクの</a:t>
            </a:r>
            <a:r>
              <a:rPr lang="ja-JP" altLang="en-US" dirty="0">
                <a:solidFill>
                  <a:srgbClr val="FF0000"/>
                </a:solidFill>
                <a:effectLst>
                  <a:outerShdw blurRad="38100" dist="38100" dir="2700000" algn="tl">
                    <a:srgbClr val="000000">
                      <a:alpha val="43137"/>
                    </a:srgbClr>
                  </a:outerShdw>
                </a:effectLst>
              </a:rPr>
              <a:t>洗い出しと重大性ランク付け。</a:t>
            </a:r>
            <a:r>
              <a:rPr lang="ja-JP" altLang="en-US" dirty="0"/>
              <a:t>（自然災害、ユーティリティ停止、火災、外部提供の停止、情報システム障害などを含め）</a:t>
            </a:r>
            <a:endParaRPr lang="en-US" altLang="ja-JP" dirty="0"/>
          </a:p>
          <a:p>
            <a:pPr marL="914400" lvl="1" indent="-457200">
              <a:buFont typeface="+mj-ea"/>
              <a:buAutoNum type="circleNumDbPlain"/>
            </a:pPr>
            <a:r>
              <a:rPr lang="ja-JP" altLang="en-US" dirty="0"/>
              <a:t>①の結果に従い</a:t>
            </a:r>
            <a:r>
              <a:rPr lang="ja-JP" altLang="en-US" dirty="0">
                <a:solidFill>
                  <a:srgbClr val="FF0000"/>
                </a:solidFill>
                <a:effectLst>
                  <a:outerShdw blurRad="38100" dist="38100" dir="2700000" algn="tl">
                    <a:srgbClr val="000000">
                      <a:alpha val="43137"/>
                    </a:srgbClr>
                  </a:outerShdw>
                </a:effectLst>
              </a:rPr>
              <a:t>緊急事態対応計画（手順含め）を決定</a:t>
            </a:r>
            <a:r>
              <a:rPr lang="ja-JP" altLang="en-US" dirty="0"/>
              <a:t>する。（</a:t>
            </a:r>
            <a:r>
              <a:rPr lang="en-US" altLang="ja-JP" dirty="0"/>
              <a:t>TPM</a:t>
            </a:r>
            <a:r>
              <a:rPr lang="ja-JP" altLang="en-US" dirty="0"/>
              <a:t>要求事項（</a:t>
            </a:r>
            <a:r>
              <a:rPr lang="en-US" altLang="ja-JP" dirty="0"/>
              <a:t>8.5.1.5</a:t>
            </a:r>
            <a:r>
              <a:rPr lang="ja-JP" altLang="en-US" dirty="0"/>
              <a:t>）による予防管理も考慮）</a:t>
            </a:r>
            <a:endParaRPr lang="en-US" altLang="ja-JP" dirty="0"/>
          </a:p>
          <a:p>
            <a:pPr marL="914400" lvl="1" indent="-457200">
              <a:buFont typeface="+mj-ea"/>
              <a:buAutoNum type="circleNumDbPlain"/>
            </a:pPr>
            <a:r>
              <a:rPr lang="ja-JP" altLang="en-US" dirty="0"/>
              <a:t>緊急事態発生時の</a:t>
            </a:r>
            <a:r>
              <a:rPr lang="ja-JP" altLang="en-US" dirty="0">
                <a:solidFill>
                  <a:srgbClr val="FF0000"/>
                </a:solidFill>
                <a:effectLst>
                  <a:outerShdw blurRad="38100" dist="38100" dir="2700000" algn="tl">
                    <a:srgbClr val="000000">
                      <a:alpha val="43137"/>
                    </a:srgbClr>
                  </a:outerShdw>
                </a:effectLst>
              </a:rPr>
              <a:t>顧客への連絡プロセス</a:t>
            </a:r>
            <a:r>
              <a:rPr lang="ja-JP" altLang="en-US" dirty="0"/>
              <a:t>を計画に含める。</a:t>
            </a:r>
            <a:endParaRPr lang="en-US" altLang="ja-JP" dirty="0"/>
          </a:p>
          <a:p>
            <a:pPr marL="914400" lvl="1" indent="-457200">
              <a:buFont typeface="+mj-ea"/>
              <a:buAutoNum type="circleNumDbPlain"/>
            </a:pPr>
            <a:r>
              <a:rPr lang="ja-JP" altLang="en-US" dirty="0"/>
              <a:t>決定した計画を</a:t>
            </a:r>
            <a:r>
              <a:rPr lang="ja-JP" altLang="en-US" dirty="0">
                <a:solidFill>
                  <a:srgbClr val="FF0000"/>
                </a:solidFill>
                <a:effectLst>
                  <a:outerShdw blurRad="38100" dist="38100" dir="2700000" algn="tl">
                    <a:srgbClr val="000000">
                      <a:alpha val="43137"/>
                    </a:srgbClr>
                  </a:outerShdw>
                </a:effectLst>
              </a:rPr>
              <a:t>テスト</a:t>
            </a:r>
            <a:r>
              <a:rPr lang="ja-JP" altLang="en-US" dirty="0"/>
              <a:t>し、計画の有効性を含め</a:t>
            </a:r>
            <a:r>
              <a:rPr lang="ja-JP" altLang="en-US" dirty="0">
                <a:solidFill>
                  <a:srgbClr val="FF0000"/>
                </a:solidFill>
                <a:effectLst>
                  <a:outerShdw blurRad="38100" dist="38100" dir="2700000" algn="tl">
                    <a:srgbClr val="000000">
                      <a:alpha val="43137"/>
                    </a:srgbClr>
                  </a:outerShdw>
                </a:effectLst>
              </a:rPr>
              <a:t>組織全体で見直す。</a:t>
            </a:r>
            <a:endParaRPr lang="en-US" altLang="ja-JP" dirty="0">
              <a:solidFill>
                <a:srgbClr val="FF0000"/>
              </a:solidFill>
              <a:effectLst>
                <a:outerShdw blurRad="38100" dist="38100" dir="2700000" algn="tl">
                  <a:srgbClr val="000000">
                    <a:alpha val="43137"/>
                  </a:srgbClr>
                </a:outerShdw>
              </a:effectLst>
            </a:endParaRPr>
          </a:p>
          <a:p>
            <a:pPr marL="914400" lvl="1" indent="-457200">
              <a:buFont typeface="+mj-ea"/>
              <a:buAutoNum type="circleNumDbPlain"/>
            </a:pPr>
            <a:r>
              <a:rPr lang="ja-JP" altLang="en-US" dirty="0"/>
              <a:t>計画及びテストなどの結果を文書化する。</a:t>
            </a:r>
            <a:endParaRPr lang="en-US" altLang="ja-JP" dirty="0"/>
          </a:p>
          <a:p>
            <a:pPr marL="457200" indent="-457200">
              <a:buFont typeface="+mj-ea"/>
              <a:buAutoNum type="arabicPeriod"/>
            </a:pPr>
            <a:r>
              <a:rPr lang="ja-JP" altLang="en-US" sz="2400" dirty="0"/>
              <a:t>緊急停止でも、予め手順が決めてあれば、それは正規のシャットダウンプロセスとなる。➠　緊急停止時のシャットダウン手順（</a:t>
            </a:r>
            <a:r>
              <a:rPr lang="en-US" altLang="ja-JP" sz="2400" dirty="0"/>
              <a:t>8.5.1.4</a:t>
            </a:r>
            <a:r>
              <a:rPr lang="ja-JP" altLang="en-US" sz="2400" dirty="0"/>
              <a:t>）を定めるべき。</a:t>
            </a:r>
            <a:endParaRPr lang="en-US" altLang="ja-JP" sz="2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spTree>
    <p:extLst>
      <p:ext uri="{BB962C8B-B14F-4D97-AF65-F5344CB8AC3E}">
        <p14:creationId xmlns:p14="http://schemas.microsoft.com/office/powerpoint/2010/main" val="810351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graphicFrame>
        <p:nvGraphicFramePr>
          <p:cNvPr id="6" name="表 5">
            <a:extLst>
              <a:ext uri="{FF2B5EF4-FFF2-40B4-BE49-F238E27FC236}">
                <a16:creationId xmlns:a16="http://schemas.microsoft.com/office/drawing/2014/main" id="{30A060B8-4DAA-4ED8-ABCC-E12EA4818BC6}"/>
              </a:ext>
            </a:extLst>
          </p:cNvPr>
          <p:cNvGraphicFramePr>
            <a:graphicFrameLocks noGrp="1"/>
          </p:cNvGraphicFramePr>
          <p:nvPr>
            <p:extLst>
              <p:ext uri="{D42A27DB-BD31-4B8C-83A1-F6EECF244321}">
                <p14:modId xmlns:p14="http://schemas.microsoft.com/office/powerpoint/2010/main" val="2131529595"/>
              </p:ext>
            </p:extLst>
          </p:nvPr>
        </p:nvGraphicFramePr>
        <p:xfrm>
          <a:off x="838200" y="2090490"/>
          <a:ext cx="10515600" cy="4168430"/>
        </p:xfrm>
        <a:graphic>
          <a:graphicData uri="http://schemas.openxmlformats.org/drawingml/2006/table">
            <a:tbl>
              <a:tblPr firstRow="1" bandRow="1">
                <a:tableStyleId>{5940675A-B579-460E-94D1-54222C63F5DA}</a:tableStyleId>
              </a:tblPr>
              <a:tblGrid>
                <a:gridCol w="715179">
                  <a:extLst>
                    <a:ext uri="{9D8B030D-6E8A-4147-A177-3AD203B41FA5}">
                      <a16:colId xmlns:a16="http://schemas.microsoft.com/office/drawing/2014/main" val="3164818878"/>
                    </a:ext>
                  </a:extLst>
                </a:gridCol>
                <a:gridCol w="1288974">
                  <a:extLst>
                    <a:ext uri="{9D8B030D-6E8A-4147-A177-3AD203B41FA5}">
                      <a16:colId xmlns:a16="http://schemas.microsoft.com/office/drawing/2014/main" val="2522297722"/>
                    </a:ext>
                  </a:extLst>
                </a:gridCol>
                <a:gridCol w="1355075">
                  <a:extLst>
                    <a:ext uri="{9D8B030D-6E8A-4147-A177-3AD203B41FA5}">
                      <a16:colId xmlns:a16="http://schemas.microsoft.com/office/drawing/2014/main" val="1684268303"/>
                    </a:ext>
                  </a:extLst>
                </a:gridCol>
                <a:gridCol w="1355073">
                  <a:extLst>
                    <a:ext uri="{9D8B030D-6E8A-4147-A177-3AD203B41FA5}">
                      <a16:colId xmlns:a16="http://schemas.microsoft.com/office/drawing/2014/main" val="2358446649"/>
                    </a:ext>
                  </a:extLst>
                </a:gridCol>
                <a:gridCol w="782199">
                  <a:extLst>
                    <a:ext uri="{9D8B030D-6E8A-4147-A177-3AD203B41FA5}">
                      <a16:colId xmlns:a16="http://schemas.microsoft.com/office/drawing/2014/main" val="3787247906"/>
                    </a:ext>
                  </a:extLst>
                </a:gridCol>
                <a:gridCol w="804231">
                  <a:extLst>
                    <a:ext uri="{9D8B030D-6E8A-4147-A177-3AD203B41FA5}">
                      <a16:colId xmlns:a16="http://schemas.microsoft.com/office/drawing/2014/main" val="1814699541"/>
                    </a:ext>
                  </a:extLst>
                </a:gridCol>
                <a:gridCol w="3205909">
                  <a:extLst>
                    <a:ext uri="{9D8B030D-6E8A-4147-A177-3AD203B41FA5}">
                      <a16:colId xmlns:a16="http://schemas.microsoft.com/office/drawing/2014/main" val="3210892926"/>
                    </a:ext>
                  </a:extLst>
                </a:gridCol>
                <a:gridCol w="1008960">
                  <a:extLst>
                    <a:ext uri="{9D8B030D-6E8A-4147-A177-3AD203B41FA5}">
                      <a16:colId xmlns:a16="http://schemas.microsoft.com/office/drawing/2014/main" val="3620772700"/>
                    </a:ext>
                  </a:extLst>
                </a:gridCol>
              </a:tblGrid>
              <a:tr h="657442">
                <a:tc gridSpan="2">
                  <a:txBody>
                    <a:bodyPr/>
                    <a:lstStyle/>
                    <a:p>
                      <a:r>
                        <a:rPr kumimoji="1" lang="ja-JP" altLang="en-US" sz="1400" dirty="0"/>
                        <a:t>緊急事態</a:t>
                      </a:r>
                    </a:p>
                  </a:txBody>
                  <a:tcPr anchor="ctr" anchorCtr="1">
                    <a:solidFill>
                      <a:schemeClr val="tx2">
                        <a:lumMod val="40000"/>
                        <a:lumOff val="60000"/>
                      </a:schemeClr>
                    </a:solidFill>
                  </a:tcPr>
                </a:tc>
                <a:tc hMerge="1">
                  <a:txBody>
                    <a:bodyPr/>
                    <a:lstStyle/>
                    <a:p>
                      <a:endParaRPr kumimoji="1" lang="ja-JP" altLang="en-US" dirty="0"/>
                    </a:p>
                  </a:txBody>
                  <a:tcPr anchor="ctr"/>
                </a:tc>
                <a:tc rowSpan="2">
                  <a:txBody>
                    <a:bodyPr/>
                    <a:lstStyle/>
                    <a:p>
                      <a:r>
                        <a:rPr kumimoji="1" lang="ja-JP" altLang="en-US" sz="1400" dirty="0"/>
                        <a:t>製品への影響</a:t>
                      </a:r>
                    </a:p>
                  </a:txBody>
                  <a:tcPr anchor="ctr" anchorCtr="1">
                    <a:solidFill>
                      <a:schemeClr val="tx2">
                        <a:lumMod val="40000"/>
                        <a:lumOff val="60000"/>
                      </a:schemeClr>
                    </a:solidFill>
                  </a:tcPr>
                </a:tc>
                <a:tc rowSpan="2">
                  <a:txBody>
                    <a:bodyPr/>
                    <a:lstStyle/>
                    <a:p>
                      <a:r>
                        <a:rPr kumimoji="1" lang="ja-JP" altLang="en-US" sz="1400" dirty="0"/>
                        <a:t>建屋・設備への影響</a:t>
                      </a:r>
                    </a:p>
                  </a:txBody>
                  <a:tcPr anchor="ctr" anchorCtr="1">
                    <a:solidFill>
                      <a:schemeClr val="tx2">
                        <a:lumMod val="40000"/>
                        <a:lumOff val="60000"/>
                      </a:schemeClr>
                    </a:solidFill>
                  </a:tcPr>
                </a:tc>
                <a:tc rowSpan="2">
                  <a:txBody>
                    <a:bodyPr/>
                    <a:lstStyle/>
                    <a:p>
                      <a:r>
                        <a:rPr kumimoji="1" lang="ja-JP" altLang="en-US" sz="1400" dirty="0"/>
                        <a:t>影響</a:t>
                      </a:r>
                      <a:endParaRPr kumimoji="1" lang="en-US" altLang="ja-JP" sz="1400" dirty="0"/>
                    </a:p>
                    <a:p>
                      <a:r>
                        <a:rPr kumimoji="1" lang="ja-JP" altLang="en-US" sz="1400" dirty="0"/>
                        <a:t>期間</a:t>
                      </a:r>
                    </a:p>
                  </a:txBody>
                  <a:tcPr anchor="ctr" anchorCtr="1">
                    <a:solidFill>
                      <a:schemeClr val="tx2">
                        <a:lumMod val="40000"/>
                        <a:lumOff val="60000"/>
                      </a:schemeClr>
                    </a:solidFill>
                  </a:tcPr>
                </a:tc>
                <a:tc gridSpan="2">
                  <a:txBody>
                    <a:bodyPr/>
                    <a:lstStyle/>
                    <a:p>
                      <a:r>
                        <a:rPr kumimoji="1" lang="ja-JP" altLang="en-US" sz="1400" dirty="0"/>
                        <a:t>対応計画</a:t>
                      </a:r>
                    </a:p>
                  </a:txBody>
                  <a:tcPr anchor="ctr" anchorCtr="1">
                    <a:solidFill>
                      <a:schemeClr val="tx2">
                        <a:lumMod val="40000"/>
                        <a:lumOff val="60000"/>
                      </a:schemeClr>
                    </a:solidFill>
                  </a:tcPr>
                </a:tc>
                <a:tc hMerge="1">
                  <a:txBody>
                    <a:bodyPr/>
                    <a:lstStyle/>
                    <a:p>
                      <a:endParaRPr kumimoji="1" lang="ja-JP" altLang="en-US" dirty="0"/>
                    </a:p>
                  </a:txBody>
                  <a:tcPr anchor="ctr"/>
                </a:tc>
                <a:tc rowSpan="2">
                  <a:txBody>
                    <a:bodyPr/>
                    <a:lstStyle/>
                    <a:p>
                      <a:r>
                        <a:rPr kumimoji="1" lang="ja-JP" altLang="en-US" sz="1400" dirty="0"/>
                        <a:t>手順</a:t>
                      </a:r>
                    </a:p>
                  </a:txBody>
                  <a:tcPr anchor="ctr" anchorCtr="1">
                    <a:solidFill>
                      <a:schemeClr val="tx2">
                        <a:lumMod val="40000"/>
                        <a:lumOff val="60000"/>
                      </a:schemeClr>
                    </a:solidFill>
                  </a:tcPr>
                </a:tc>
                <a:extLst>
                  <a:ext uri="{0D108BD9-81ED-4DB2-BD59-A6C34878D82A}">
                    <a16:rowId xmlns:a16="http://schemas.microsoft.com/office/drawing/2014/main" val="4154122287"/>
                  </a:ext>
                </a:extLst>
              </a:tr>
              <a:tr h="616945">
                <a:tc>
                  <a:txBody>
                    <a:bodyPr/>
                    <a:lstStyle/>
                    <a:p>
                      <a:r>
                        <a:rPr kumimoji="1" lang="ja-JP" altLang="en-US" sz="1400"/>
                        <a:t>区分</a:t>
                      </a:r>
                      <a:endParaRPr kumimoji="1" lang="ja-JP" altLang="en-US" sz="1400" dirty="0"/>
                    </a:p>
                  </a:txBody>
                  <a:tcPr anchor="ctr" anchorCtr="1">
                    <a:solidFill>
                      <a:schemeClr val="tx2">
                        <a:lumMod val="40000"/>
                        <a:lumOff val="60000"/>
                      </a:schemeClr>
                    </a:solidFill>
                  </a:tcPr>
                </a:tc>
                <a:tc>
                  <a:txBody>
                    <a:bodyPr/>
                    <a:lstStyle/>
                    <a:p>
                      <a:r>
                        <a:rPr kumimoji="1" lang="ja-JP" altLang="en-US" sz="1400" dirty="0"/>
                        <a:t>事象</a:t>
                      </a:r>
                    </a:p>
                  </a:txBody>
                  <a:tcPr anchor="ctr" anchorCtr="1">
                    <a:solidFill>
                      <a:schemeClr val="tx2">
                        <a:lumMod val="40000"/>
                        <a:lumOff val="60000"/>
                      </a:schemeClr>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400" dirty="0"/>
                        <a:t>責任者</a:t>
                      </a:r>
                    </a:p>
                  </a:txBody>
                  <a:tcPr anchor="ctr" anchorCtr="1">
                    <a:solidFill>
                      <a:schemeClr val="tx2">
                        <a:lumMod val="40000"/>
                        <a:lumOff val="60000"/>
                      </a:schemeClr>
                    </a:solidFill>
                  </a:tcPr>
                </a:tc>
                <a:tc>
                  <a:txBody>
                    <a:bodyPr/>
                    <a:lstStyle/>
                    <a:p>
                      <a:r>
                        <a:rPr kumimoji="1" lang="ja-JP" altLang="en-US" sz="1400" dirty="0"/>
                        <a:t>対応</a:t>
                      </a:r>
                    </a:p>
                  </a:txBody>
                  <a:tcPr anchor="ctr" anchorCtr="1">
                    <a:solidFill>
                      <a:schemeClr val="tx2">
                        <a:lumMod val="40000"/>
                        <a:lumOff val="60000"/>
                      </a:schemeClr>
                    </a:solidFill>
                  </a:tcPr>
                </a:tc>
                <a:tc vMerge="1">
                  <a:txBody>
                    <a:bodyPr/>
                    <a:lstStyle/>
                    <a:p>
                      <a:endParaRPr kumimoji="1" lang="ja-JP" altLang="en-US"/>
                    </a:p>
                  </a:txBody>
                  <a:tcPr/>
                </a:tc>
                <a:extLst>
                  <a:ext uri="{0D108BD9-81ED-4DB2-BD59-A6C34878D82A}">
                    <a16:rowId xmlns:a16="http://schemas.microsoft.com/office/drawing/2014/main" val="4137729528"/>
                  </a:ext>
                </a:extLst>
              </a:tr>
              <a:tr h="738130">
                <a:tc rowSpan="2">
                  <a:txBody>
                    <a:bodyPr/>
                    <a:lstStyle/>
                    <a:p>
                      <a:r>
                        <a:rPr kumimoji="1" lang="ja-JP" altLang="en-US" sz="1400" dirty="0"/>
                        <a:t>地震</a:t>
                      </a:r>
                    </a:p>
                  </a:txBody>
                  <a:tcPr anchor="ctr"/>
                </a:tc>
                <a:tc rowSpan="2">
                  <a:txBody>
                    <a:bodyPr/>
                    <a:lstStyle/>
                    <a:p>
                      <a:r>
                        <a:rPr kumimoji="1" lang="ja-JP" altLang="en-US" sz="1400" dirty="0"/>
                        <a:t>震度６クラス</a:t>
                      </a:r>
                    </a:p>
                  </a:txBody>
                  <a:tcPr anchor="ctr"/>
                </a:tc>
                <a:tc>
                  <a:txBody>
                    <a:bodyPr/>
                    <a:lstStyle/>
                    <a:p>
                      <a:r>
                        <a:rPr kumimoji="1" lang="ja-JP" altLang="en-US" sz="1400" dirty="0"/>
                        <a:t>製品の落下、加工中の停電</a:t>
                      </a:r>
                    </a:p>
                  </a:txBody>
                  <a:tcPr anchor="ctr"/>
                </a:tc>
                <a:tc>
                  <a:txBody>
                    <a:bodyPr/>
                    <a:lstStyle/>
                    <a:p>
                      <a:pPr algn="ctr"/>
                      <a:r>
                        <a:rPr kumimoji="1" lang="ja-JP" altLang="en-US" sz="1400" dirty="0"/>
                        <a:t>－</a:t>
                      </a:r>
                    </a:p>
                  </a:txBody>
                  <a:tcPr anchor="ctr"/>
                </a:tc>
                <a:tc>
                  <a:txBody>
                    <a:bodyPr/>
                    <a:lstStyle/>
                    <a:p>
                      <a:r>
                        <a:rPr kumimoji="1" lang="en-US" altLang="ja-JP" sz="1400" dirty="0"/>
                        <a:t>1</a:t>
                      </a:r>
                      <a:r>
                        <a:rPr kumimoji="1" lang="ja-JP" altLang="en-US" sz="1400" dirty="0"/>
                        <a:t>週間</a:t>
                      </a:r>
                    </a:p>
                  </a:txBody>
                  <a:tcPr anchor="ctr"/>
                </a:tc>
                <a:tc>
                  <a:txBody>
                    <a:bodyPr/>
                    <a:lstStyle/>
                    <a:p>
                      <a:r>
                        <a:rPr kumimoji="1" lang="ja-JP" altLang="en-US" sz="1400" dirty="0"/>
                        <a:t>工場長</a:t>
                      </a:r>
                    </a:p>
                  </a:txBody>
                  <a:tcPr anchor="ctr"/>
                </a:tc>
                <a:tc>
                  <a:txBody>
                    <a:bodyPr/>
                    <a:lstStyle/>
                    <a:p>
                      <a:r>
                        <a:rPr kumimoji="1" lang="ja-JP" altLang="en-US" sz="1400" dirty="0"/>
                        <a:t>・製品の整理、損傷全数選別</a:t>
                      </a:r>
                      <a:endParaRPr kumimoji="1" lang="en-US" altLang="ja-JP" sz="1400" dirty="0"/>
                    </a:p>
                    <a:p>
                      <a:r>
                        <a:rPr kumimoji="1" lang="ja-JP" altLang="en-US" sz="1400" dirty="0"/>
                        <a:t>・転倒防止等の対策実施</a:t>
                      </a:r>
                    </a:p>
                  </a:txBody>
                  <a:tcPr anchor="ctr"/>
                </a:tc>
                <a:tc>
                  <a:txBody>
                    <a:bodyPr/>
                    <a:lstStyle/>
                    <a:p>
                      <a:r>
                        <a:rPr kumimoji="1" lang="ja-JP" altLang="en-US" sz="1400" dirty="0"/>
                        <a:t>製造部手順書</a:t>
                      </a:r>
                    </a:p>
                  </a:txBody>
                  <a:tcPr anchor="ctr"/>
                </a:tc>
                <a:extLst>
                  <a:ext uri="{0D108BD9-81ED-4DB2-BD59-A6C34878D82A}">
                    <a16:rowId xmlns:a16="http://schemas.microsoft.com/office/drawing/2014/main" val="3225685412"/>
                  </a:ext>
                </a:extLst>
              </a:tr>
              <a:tr h="738130">
                <a:tc vMerge="1">
                  <a:txBody>
                    <a:bodyPr/>
                    <a:lstStyle/>
                    <a:p>
                      <a:endParaRPr kumimoji="1" lang="ja-JP" altLang="en-US" sz="1400" dirty="0"/>
                    </a:p>
                  </a:txBody>
                  <a:tcPr anchor="ctr"/>
                </a:tc>
                <a:tc vMerge="1">
                  <a:txBody>
                    <a:bodyPr/>
                    <a:lstStyle/>
                    <a:p>
                      <a:endParaRPr kumimoji="1" lang="ja-JP" altLang="en-US" sz="1400" dirty="0"/>
                    </a:p>
                  </a:txBody>
                  <a:tcPr anchor="ctr"/>
                </a:tc>
                <a:tc>
                  <a:txBody>
                    <a:bodyPr/>
                    <a:lstStyle/>
                    <a:p>
                      <a:pPr algn="ctr"/>
                      <a:r>
                        <a:rPr kumimoji="1" lang="ja-JP" altLang="en-US" sz="1400" dirty="0"/>
                        <a:t>－</a:t>
                      </a:r>
                    </a:p>
                  </a:txBody>
                  <a:tcPr anchor="ctr"/>
                </a:tc>
                <a:tc>
                  <a:txBody>
                    <a:bodyPr/>
                    <a:lstStyle/>
                    <a:p>
                      <a:r>
                        <a:rPr kumimoji="1" lang="ja-JP" altLang="en-US" sz="1400" dirty="0"/>
                        <a:t>設備の位置ずれ</a:t>
                      </a:r>
                      <a:endParaRPr kumimoji="1" lang="en-US" altLang="ja-JP" sz="1400" dirty="0"/>
                    </a:p>
                    <a:p>
                      <a:r>
                        <a:rPr kumimoji="1" lang="ja-JP" altLang="en-US" sz="1400" dirty="0"/>
                        <a:t>電力、水の停止</a:t>
                      </a:r>
                    </a:p>
                  </a:txBody>
                  <a:tcPr anchor="ctr"/>
                </a:tc>
                <a:tc>
                  <a:txBody>
                    <a:bodyPr/>
                    <a:lstStyle/>
                    <a:p>
                      <a:r>
                        <a:rPr kumimoji="1" lang="en-US" altLang="ja-JP" sz="1400" dirty="0"/>
                        <a:t>3</a:t>
                      </a:r>
                      <a:r>
                        <a:rPr kumimoji="1" lang="ja-JP" altLang="en-US" sz="1400" dirty="0"/>
                        <a:t>日間</a:t>
                      </a:r>
                    </a:p>
                  </a:txBody>
                  <a:tcPr anchor="ctr"/>
                </a:tc>
                <a:tc>
                  <a:txBody>
                    <a:bodyPr/>
                    <a:lstStyle/>
                    <a:p>
                      <a:r>
                        <a:rPr kumimoji="1" lang="ja-JP" altLang="en-US" sz="1400" dirty="0"/>
                        <a:t>社長</a:t>
                      </a:r>
                    </a:p>
                  </a:txBody>
                  <a:tcPr anchor="ctr"/>
                </a:tc>
                <a:tc>
                  <a:txBody>
                    <a:bodyPr/>
                    <a:lstStyle/>
                    <a:p>
                      <a:r>
                        <a:rPr kumimoji="1" lang="ja-JP" altLang="en-US" sz="1400" dirty="0"/>
                        <a:t>・対処チームを立ち上げ、被害の調査と復旧計画</a:t>
                      </a:r>
                      <a:endParaRPr kumimoji="1" lang="en-US" altLang="ja-JP" sz="1400" dirty="0"/>
                    </a:p>
                    <a:p>
                      <a:r>
                        <a:rPr kumimoji="1" lang="ja-JP" altLang="en-US" sz="1400" dirty="0"/>
                        <a:t>・他の工場又は外注先にて代替生産計画</a:t>
                      </a:r>
                      <a:endParaRPr kumimoji="1" lang="en-US" altLang="ja-JP" sz="1400" dirty="0"/>
                    </a:p>
                    <a:p>
                      <a:r>
                        <a:rPr kumimoji="1" lang="ja-JP" altLang="en-US" sz="1400" dirty="0"/>
                        <a:t>・地震を想定した訓練の実施</a:t>
                      </a:r>
                    </a:p>
                  </a:txBody>
                  <a:tcPr anchor="ctr"/>
                </a:tc>
                <a:tc>
                  <a:txBody>
                    <a:bodyPr/>
                    <a:lstStyle/>
                    <a:p>
                      <a:r>
                        <a:rPr kumimoji="1" lang="ja-JP" altLang="en-US" sz="1400" dirty="0"/>
                        <a:t>緊急事態対応手順書</a:t>
                      </a:r>
                    </a:p>
                  </a:txBody>
                  <a:tcPr anchor="ctr"/>
                </a:tc>
                <a:extLst>
                  <a:ext uri="{0D108BD9-81ED-4DB2-BD59-A6C34878D82A}">
                    <a16:rowId xmlns:a16="http://schemas.microsoft.com/office/drawing/2014/main" val="2922002416"/>
                  </a:ext>
                </a:extLst>
              </a:tr>
              <a:tr h="997673">
                <a:tc>
                  <a:txBody>
                    <a:bodyPr/>
                    <a:lstStyle/>
                    <a:p>
                      <a:r>
                        <a:rPr kumimoji="1" lang="ja-JP" altLang="en-US" sz="1400" dirty="0"/>
                        <a:t>供給者</a:t>
                      </a:r>
                    </a:p>
                  </a:txBody>
                  <a:tcPr anchor="ctr"/>
                </a:tc>
                <a:tc>
                  <a:txBody>
                    <a:bodyPr/>
                    <a:lstStyle/>
                    <a:p>
                      <a:r>
                        <a:rPr kumimoji="1" lang="ja-JP" altLang="en-US" sz="1400" dirty="0"/>
                        <a:t>金型製作先の倒産、縮小</a:t>
                      </a:r>
                    </a:p>
                  </a:txBody>
                  <a:tcPr anchor="ctr"/>
                </a:tc>
                <a:tc>
                  <a:txBody>
                    <a:bodyPr/>
                    <a:lstStyle/>
                    <a:p>
                      <a:r>
                        <a:rPr kumimoji="1" lang="ja-JP" altLang="en-US" sz="1400" dirty="0"/>
                        <a:t>新規及び更新金型供給不足</a:t>
                      </a:r>
                    </a:p>
                  </a:txBody>
                  <a:tcPr anchor="ctr"/>
                </a:tc>
                <a:tc>
                  <a:txBody>
                    <a:bodyPr/>
                    <a:lstStyle/>
                    <a:p>
                      <a:pPr algn="ctr"/>
                      <a:r>
                        <a:rPr kumimoji="1" lang="ja-JP" altLang="en-US" sz="1400" dirty="0"/>
                        <a:t>－</a:t>
                      </a:r>
                    </a:p>
                  </a:txBody>
                  <a:tcPr anchor="ctr"/>
                </a:tc>
                <a:tc>
                  <a:txBody>
                    <a:bodyPr/>
                    <a:lstStyle/>
                    <a:p>
                      <a:r>
                        <a:rPr kumimoji="1" lang="en-US" altLang="ja-JP" sz="1400" dirty="0"/>
                        <a:t>1</a:t>
                      </a:r>
                      <a:r>
                        <a:rPr kumimoji="1" lang="ja-JP" altLang="en-US" sz="1400" dirty="0"/>
                        <a:t>ヶ月</a:t>
                      </a:r>
                    </a:p>
                  </a:txBody>
                  <a:tcPr anchor="ctr"/>
                </a:tc>
                <a:tc>
                  <a:txBody>
                    <a:bodyPr/>
                    <a:lstStyle/>
                    <a:p>
                      <a:r>
                        <a:rPr kumimoji="1" lang="ja-JP" altLang="en-US" sz="1400" dirty="0"/>
                        <a:t>社長</a:t>
                      </a:r>
                    </a:p>
                  </a:txBody>
                  <a:tcPr anchor="ctr"/>
                </a:tc>
                <a:tc>
                  <a:txBody>
                    <a:bodyPr/>
                    <a:lstStyle/>
                    <a:p>
                      <a:r>
                        <a:rPr kumimoji="1" lang="ja-JP" altLang="en-US" sz="1400" dirty="0"/>
                        <a:t>・発生前の２社供給模索</a:t>
                      </a:r>
                      <a:endParaRPr kumimoji="1" lang="en-US" altLang="ja-JP" sz="1400" dirty="0"/>
                    </a:p>
                    <a:p>
                      <a:r>
                        <a:rPr kumimoji="1" lang="ja-JP" altLang="en-US" sz="1400" dirty="0"/>
                        <a:t>・２社監査による経営状況の把握</a:t>
                      </a:r>
                    </a:p>
                  </a:txBody>
                  <a:tcPr anchor="ctr"/>
                </a:tc>
                <a:tc>
                  <a:txBody>
                    <a:bodyPr/>
                    <a:lstStyle/>
                    <a:p>
                      <a:r>
                        <a:rPr kumimoji="1" lang="ja-JP" altLang="en-US" sz="1400" dirty="0"/>
                        <a:t>予防活動のみ</a:t>
                      </a:r>
                    </a:p>
                  </a:txBody>
                  <a:tcPr anchor="ctr"/>
                </a:tc>
                <a:extLst>
                  <a:ext uri="{0D108BD9-81ED-4DB2-BD59-A6C34878D82A}">
                    <a16:rowId xmlns:a16="http://schemas.microsoft.com/office/drawing/2014/main" val="2843132530"/>
                  </a:ext>
                </a:extLst>
              </a:tr>
            </a:tbl>
          </a:graphicData>
        </a:graphic>
      </p:graphicFrame>
      <p:sp>
        <p:nvSpPr>
          <p:cNvPr id="8" name="コンテンツ プレースホルダー 2">
            <a:extLst>
              <a:ext uri="{FF2B5EF4-FFF2-40B4-BE49-F238E27FC236}">
                <a16:creationId xmlns:a16="http://schemas.microsoft.com/office/drawing/2014/main" id="{58A0F1DA-402D-492C-B269-206E0E6EE399}"/>
              </a:ext>
            </a:extLst>
          </p:cNvPr>
          <p:cNvSpPr>
            <a:spLocks noGrp="1"/>
          </p:cNvSpPr>
          <p:nvPr>
            <p:ph idx="1"/>
          </p:nvPr>
        </p:nvSpPr>
        <p:spPr>
          <a:xfrm>
            <a:off x="838200" y="1555100"/>
            <a:ext cx="10515600" cy="535390"/>
          </a:xfrm>
          <a:ln w="12700">
            <a:noFill/>
          </a:ln>
        </p:spPr>
        <p:txBody>
          <a:bodyPr>
            <a:normAutofit/>
          </a:bodyPr>
          <a:lstStyle/>
          <a:p>
            <a:pPr marL="0" indent="0">
              <a:buNone/>
            </a:pPr>
            <a:r>
              <a:rPr lang="ja-JP" altLang="en-US" sz="2400" dirty="0"/>
              <a:t>計画の一事例</a:t>
            </a:r>
          </a:p>
          <a:p>
            <a:pPr>
              <a:buFont typeface="Wingdings" panose="05000000000000000000" pitchFamily="2" charset="2"/>
              <a:buChar char="u"/>
            </a:pPr>
            <a:endParaRPr lang="en-US" altLang="ja-JP" dirty="0"/>
          </a:p>
        </p:txBody>
      </p:sp>
    </p:spTree>
    <p:extLst>
      <p:ext uri="{BB962C8B-B14F-4D97-AF65-F5344CB8AC3E}">
        <p14:creationId xmlns:p14="http://schemas.microsoft.com/office/powerpoint/2010/main" val="2547818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14</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365125"/>
          </a:xfrm>
          <a:ln w="12700">
            <a:noFill/>
          </a:ln>
        </p:spPr>
        <p:txBody>
          <a:bodyPr>
            <a:normAutofit fontScale="92500" lnSpcReduction="10000"/>
          </a:bodyPr>
          <a:lstStyle/>
          <a:p>
            <a:pPr marL="0" indent="0">
              <a:buNone/>
            </a:pPr>
            <a:r>
              <a:rPr lang="en-US" altLang="ja-JP" sz="2400" dirty="0"/>
              <a:t>BCP</a:t>
            </a:r>
            <a:r>
              <a:rPr lang="ja-JP" altLang="en-US" sz="2400" dirty="0"/>
              <a:t>自己チェックリスト（一部抜粋）</a:t>
            </a:r>
            <a:r>
              <a:rPr lang="en-US" altLang="ja-JP" sz="1400" dirty="0"/>
              <a:t>※</a:t>
            </a:r>
            <a:r>
              <a:rPr lang="ja-JP" altLang="en-US" sz="1400" dirty="0"/>
              <a:t>参考資料：中小企業</a:t>
            </a:r>
            <a:r>
              <a:rPr lang="en-US" altLang="ja-JP" sz="1400" dirty="0"/>
              <a:t>BCP</a:t>
            </a:r>
            <a:r>
              <a:rPr lang="ja-JP" altLang="en-US" sz="1400" dirty="0"/>
              <a:t>策定運用指針～経済産業省中小企業庁～</a:t>
            </a:r>
            <a:endParaRPr lang="en-US" altLang="ja-JP" sz="1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kumimoji="1" lang="en-US" altLang="ja-JP" sz="3000" b="1" dirty="0">
                <a:solidFill>
                  <a:schemeClr val="bg1"/>
                </a:solidFill>
              </a:rPr>
              <a:t>6.1.2.3</a:t>
            </a:r>
            <a:r>
              <a:rPr kumimoji="1" lang="ja-JP" altLang="en-US" sz="3000" b="1" dirty="0">
                <a:solidFill>
                  <a:schemeClr val="bg1"/>
                </a:solidFill>
              </a:rPr>
              <a:t>　緊急事態対応計画</a:t>
            </a:r>
          </a:p>
        </p:txBody>
      </p:sp>
      <p:graphicFrame>
        <p:nvGraphicFramePr>
          <p:cNvPr id="2" name="表 1">
            <a:extLst>
              <a:ext uri="{FF2B5EF4-FFF2-40B4-BE49-F238E27FC236}">
                <a16:creationId xmlns:a16="http://schemas.microsoft.com/office/drawing/2014/main" id="{ACBFBE1B-565A-4DC5-9F94-ACB1970BBE71}"/>
              </a:ext>
            </a:extLst>
          </p:cNvPr>
          <p:cNvGraphicFramePr>
            <a:graphicFrameLocks noGrp="1"/>
          </p:cNvGraphicFramePr>
          <p:nvPr>
            <p:extLst>
              <p:ext uri="{D42A27DB-BD31-4B8C-83A1-F6EECF244321}">
                <p14:modId xmlns:p14="http://schemas.microsoft.com/office/powerpoint/2010/main" val="2259251945"/>
              </p:ext>
            </p:extLst>
          </p:nvPr>
        </p:nvGraphicFramePr>
        <p:xfrm>
          <a:off x="838199" y="1969452"/>
          <a:ext cx="10515600" cy="4386896"/>
        </p:xfrm>
        <a:graphic>
          <a:graphicData uri="http://schemas.openxmlformats.org/drawingml/2006/table">
            <a:tbl>
              <a:tblPr firstRow="1" bandRow="1">
                <a:tableStyleId>{5940675A-B579-460E-94D1-54222C63F5DA}</a:tableStyleId>
              </a:tblPr>
              <a:tblGrid>
                <a:gridCol w="1288056">
                  <a:extLst>
                    <a:ext uri="{9D8B030D-6E8A-4147-A177-3AD203B41FA5}">
                      <a16:colId xmlns:a16="http://schemas.microsoft.com/office/drawing/2014/main" val="3288587114"/>
                    </a:ext>
                  </a:extLst>
                </a:gridCol>
                <a:gridCol w="9227544">
                  <a:extLst>
                    <a:ext uri="{9D8B030D-6E8A-4147-A177-3AD203B41FA5}">
                      <a16:colId xmlns:a16="http://schemas.microsoft.com/office/drawing/2014/main" val="1083994942"/>
                    </a:ext>
                  </a:extLst>
                </a:gridCol>
              </a:tblGrid>
              <a:tr h="402316">
                <a:tc>
                  <a:txBody>
                    <a:bodyPr/>
                    <a:lstStyle/>
                    <a:p>
                      <a:pPr algn="ctr"/>
                      <a:r>
                        <a:rPr kumimoji="1" lang="ja-JP" altLang="en-US" sz="1800" dirty="0"/>
                        <a:t>資源</a:t>
                      </a:r>
                    </a:p>
                  </a:txBody>
                  <a:tcPr>
                    <a:solidFill>
                      <a:schemeClr val="tx2">
                        <a:lumMod val="40000"/>
                        <a:lumOff val="60000"/>
                      </a:schemeClr>
                    </a:solidFill>
                  </a:tcPr>
                </a:tc>
                <a:tc>
                  <a:txBody>
                    <a:bodyPr/>
                    <a:lstStyle/>
                    <a:p>
                      <a:pPr algn="ctr"/>
                      <a:r>
                        <a:rPr kumimoji="1" lang="ja-JP" altLang="en-US" sz="1800" dirty="0"/>
                        <a:t>チェック項目</a:t>
                      </a:r>
                    </a:p>
                  </a:txBody>
                  <a:tcPr>
                    <a:solidFill>
                      <a:schemeClr val="tx2">
                        <a:lumMod val="40000"/>
                        <a:lumOff val="60000"/>
                      </a:schemeClr>
                    </a:solidFill>
                  </a:tcPr>
                </a:tc>
                <a:extLst>
                  <a:ext uri="{0D108BD9-81ED-4DB2-BD59-A6C34878D82A}">
                    <a16:rowId xmlns:a16="http://schemas.microsoft.com/office/drawing/2014/main" val="3882255959"/>
                  </a:ext>
                </a:extLst>
              </a:tr>
              <a:tr h="694408">
                <a:tc rowSpan="3">
                  <a:txBody>
                    <a:bodyPr/>
                    <a:lstStyle/>
                    <a:p>
                      <a:r>
                        <a:rPr kumimoji="1" lang="ja-JP" altLang="en-US" sz="1800" dirty="0"/>
                        <a:t>人的資源</a:t>
                      </a:r>
                    </a:p>
                  </a:txBody>
                  <a:tcPr/>
                </a:tc>
                <a:tc>
                  <a:txBody>
                    <a:bodyPr/>
                    <a:lstStyle/>
                    <a:p>
                      <a:r>
                        <a:rPr kumimoji="1" lang="ja-JP" altLang="en-US" sz="1800" dirty="0"/>
                        <a:t>緊急事態発生時に、支援が到着するまでの従業員の安全や健康を確保するための災害対応計画を作成していますか</a:t>
                      </a:r>
                      <a:r>
                        <a:rPr kumimoji="1" lang="en-US" altLang="ja-JP" sz="1800" dirty="0"/>
                        <a:t>? </a:t>
                      </a:r>
                      <a:endParaRPr kumimoji="1" lang="ja-JP" altLang="en-US" sz="1800" dirty="0"/>
                    </a:p>
                  </a:txBody>
                  <a:tcPr/>
                </a:tc>
                <a:extLst>
                  <a:ext uri="{0D108BD9-81ED-4DB2-BD59-A6C34878D82A}">
                    <a16:rowId xmlns:a16="http://schemas.microsoft.com/office/drawing/2014/main" val="316698010"/>
                  </a:ext>
                </a:extLst>
              </a:tr>
              <a:tr h="694408">
                <a:tc vMerge="1">
                  <a:txBody>
                    <a:bodyPr/>
                    <a:lstStyle/>
                    <a:p>
                      <a:endParaRPr kumimoji="1" lang="ja-JP" altLang="en-US" dirty="0"/>
                    </a:p>
                  </a:txBody>
                  <a:tcPr/>
                </a:tc>
                <a:tc>
                  <a:txBody>
                    <a:bodyPr/>
                    <a:lstStyle/>
                    <a:p>
                      <a:r>
                        <a:rPr kumimoji="1" lang="ja-JP" altLang="en-US" sz="1800" dirty="0"/>
                        <a:t>災害が勤務時間中に起こった場合、勤務時間外に起こった場合、あなたの会社は従業員と連絡を取り合うことができますか</a:t>
                      </a:r>
                      <a:r>
                        <a:rPr kumimoji="1" lang="en-US" altLang="ja-JP" sz="1800" dirty="0"/>
                        <a:t>? </a:t>
                      </a:r>
                      <a:endParaRPr kumimoji="1" lang="ja-JP" altLang="en-US" sz="1800" dirty="0"/>
                    </a:p>
                  </a:txBody>
                  <a:tcPr/>
                </a:tc>
                <a:extLst>
                  <a:ext uri="{0D108BD9-81ED-4DB2-BD59-A6C34878D82A}">
                    <a16:rowId xmlns:a16="http://schemas.microsoft.com/office/drawing/2014/main" val="715486230"/>
                  </a:ext>
                </a:extLst>
              </a:tr>
              <a:tr h="402316">
                <a:tc vMerge="1">
                  <a:txBody>
                    <a:bodyPr/>
                    <a:lstStyle/>
                    <a:p>
                      <a:endParaRPr kumimoji="1" lang="ja-JP" altLang="en-US" dirty="0"/>
                    </a:p>
                  </a:txBody>
                  <a:tcPr/>
                </a:tc>
                <a:tc>
                  <a:txBody>
                    <a:bodyPr/>
                    <a:lstStyle/>
                    <a:p>
                      <a:r>
                        <a:rPr kumimoji="1" lang="ja-JP" altLang="en-US" sz="1800" dirty="0"/>
                        <a:t>緊急時に必要な従業員が出社できない場合に、代行できる従業員を育成していますか？</a:t>
                      </a:r>
                    </a:p>
                  </a:txBody>
                  <a:tcPr/>
                </a:tc>
                <a:extLst>
                  <a:ext uri="{0D108BD9-81ED-4DB2-BD59-A6C34878D82A}">
                    <a16:rowId xmlns:a16="http://schemas.microsoft.com/office/drawing/2014/main" val="1159986570"/>
                  </a:ext>
                </a:extLst>
              </a:tr>
              <a:tr h="694408">
                <a:tc rowSpan="2">
                  <a:txBody>
                    <a:bodyPr/>
                    <a:lstStyle/>
                    <a:p>
                      <a:r>
                        <a:rPr kumimoji="1" lang="ja-JP" altLang="en-US" sz="1800" dirty="0"/>
                        <a:t>物的資源 </a:t>
                      </a:r>
                    </a:p>
                  </a:txBody>
                  <a:tcPr/>
                </a:tc>
                <a:tc>
                  <a:txBody>
                    <a:bodyPr/>
                    <a:lstStyle/>
                    <a:p>
                      <a:r>
                        <a:rPr kumimoji="1" lang="ja-JP" altLang="en-US" sz="1800" dirty="0"/>
                        <a:t>あなたの会社のビルや工場は地震や風水害に耐えることができますか</a:t>
                      </a:r>
                      <a:r>
                        <a:rPr kumimoji="1" lang="en-US" altLang="ja-JP" sz="1800" dirty="0"/>
                        <a:t>? </a:t>
                      </a:r>
                      <a:r>
                        <a:rPr kumimoji="1" lang="ja-JP" altLang="en-US" sz="1800" dirty="0"/>
                        <a:t>そして、ビル内や工場内にある設備は地震や風水害から保護されますか</a:t>
                      </a:r>
                      <a:r>
                        <a:rPr kumimoji="1" lang="en-US" altLang="ja-JP" sz="1800" dirty="0"/>
                        <a:t>? </a:t>
                      </a:r>
                      <a:endParaRPr kumimoji="1" lang="ja-JP" altLang="en-US" sz="1800" dirty="0"/>
                    </a:p>
                  </a:txBody>
                  <a:tcPr/>
                </a:tc>
                <a:extLst>
                  <a:ext uri="{0D108BD9-81ED-4DB2-BD59-A6C34878D82A}">
                    <a16:rowId xmlns:a16="http://schemas.microsoft.com/office/drawing/2014/main" val="1371228160"/>
                  </a:ext>
                </a:extLst>
              </a:tr>
              <a:tr h="402316">
                <a:tc vMerge="1">
                  <a:txBody>
                    <a:bodyPr/>
                    <a:lstStyle/>
                    <a:p>
                      <a:endParaRPr kumimoji="1" lang="ja-JP" altLang="en-US" sz="1600" dirty="0"/>
                    </a:p>
                  </a:txBody>
                  <a:tcPr/>
                </a:tc>
                <a:tc>
                  <a:txBody>
                    <a:bodyPr/>
                    <a:lstStyle/>
                    <a:p>
                      <a:r>
                        <a:rPr kumimoji="1" lang="ja-JP" altLang="en-US" sz="1800" dirty="0"/>
                        <a:t>あなたの会社周辺の地震や風水害の被害に関する危険性を把握していますか？</a:t>
                      </a:r>
                    </a:p>
                  </a:txBody>
                  <a:tcPr/>
                </a:tc>
                <a:extLst>
                  <a:ext uri="{0D108BD9-81ED-4DB2-BD59-A6C34878D82A}">
                    <a16:rowId xmlns:a16="http://schemas.microsoft.com/office/drawing/2014/main" val="483580412"/>
                  </a:ext>
                </a:extLst>
              </a:tr>
              <a:tr h="402316">
                <a:tc rowSpan="2">
                  <a:txBody>
                    <a:bodyPr/>
                    <a:lstStyle/>
                    <a:p>
                      <a:r>
                        <a:rPr kumimoji="1" lang="ja-JP" altLang="en-US" sz="1800" dirty="0"/>
                        <a:t>情報資源</a:t>
                      </a:r>
                    </a:p>
                  </a:txBody>
                  <a:tcPr/>
                </a:tc>
                <a:tc>
                  <a:txBody>
                    <a:bodyPr/>
                    <a:lstStyle/>
                    <a:p>
                      <a:r>
                        <a:rPr kumimoji="1" lang="ja-JP" altLang="en-US" sz="1800" dirty="0"/>
                        <a:t>情報のコピー又はバックアップをとっていますか</a:t>
                      </a:r>
                      <a:r>
                        <a:rPr kumimoji="1" lang="en-US" altLang="ja-JP" sz="1800" dirty="0"/>
                        <a:t>? </a:t>
                      </a:r>
                      <a:endParaRPr kumimoji="1" lang="ja-JP" altLang="en-US" sz="1800" dirty="0"/>
                    </a:p>
                  </a:txBody>
                  <a:tcPr/>
                </a:tc>
                <a:extLst>
                  <a:ext uri="{0D108BD9-81ED-4DB2-BD59-A6C34878D82A}">
                    <a16:rowId xmlns:a16="http://schemas.microsoft.com/office/drawing/2014/main" val="3784468533"/>
                  </a:ext>
                </a:extLst>
              </a:tr>
              <a:tr h="694408">
                <a:tc vMerge="1">
                  <a:txBody>
                    <a:bodyPr/>
                    <a:lstStyle/>
                    <a:p>
                      <a:endParaRPr kumimoji="1" lang="ja-JP" altLang="en-US" sz="1600" dirty="0"/>
                    </a:p>
                  </a:txBody>
                  <a:tcPr/>
                </a:tc>
                <a:tc>
                  <a:txBody>
                    <a:bodyPr/>
                    <a:lstStyle/>
                    <a:p>
                      <a:r>
                        <a:rPr kumimoji="1" lang="ja-JP" altLang="en-US" sz="1800" dirty="0"/>
                        <a:t>操業に不可欠な </a:t>
                      </a:r>
                      <a:r>
                        <a:rPr kumimoji="1" lang="en-US" altLang="ja-JP" sz="1800" dirty="0"/>
                        <a:t>IT </a:t>
                      </a:r>
                      <a:r>
                        <a:rPr kumimoji="1" lang="ja-JP" altLang="en-US" sz="1800" dirty="0"/>
                        <a:t>機器システムが故障等で使用できない場合の代替方法があります か？</a:t>
                      </a:r>
                    </a:p>
                  </a:txBody>
                  <a:tcPr/>
                </a:tc>
                <a:extLst>
                  <a:ext uri="{0D108BD9-81ED-4DB2-BD59-A6C34878D82A}">
                    <a16:rowId xmlns:a16="http://schemas.microsoft.com/office/drawing/2014/main" val="181448448"/>
                  </a:ext>
                </a:extLst>
              </a:tr>
            </a:tbl>
          </a:graphicData>
        </a:graphic>
      </p:graphicFrame>
    </p:spTree>
    <p:extLst>
      <p:ext uri="{BB962C8B-B14F-4D97-AF65-F5344CB8AC3E}">
        <p14:creationId xmlns:p14="http://schemas.microsoft.com/office/powerpoint/2010/main" val="226568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15</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fontScale="55000" lnSpcReduction="20000"/>
          </a:bodyPr>
          <a:lstStyle/>
          <a:p>
            <a:pPr marL="0" indent="0">
              <a:buNone/>
            </a:pPr>
            <a:r>
              <a:rPr lang="ja-JP" altLang="en-US" dirty="0" smtClean="0"/>
              <a:t>①品質目標を、下記において策定する</a:t>
            </a:r>
            <a:endParaRPr lang="en-US" altLang="ja-JP" dirty="0" smtClean="0"/>
          </a:p>
          <a:p>
            <a:pPr marL="0" indent="0">
              <a:buNone/>
            </a:pPr>
            <a:r>
              <a:rPr lang="ja-JP" altLang="en-US" dirty="0" smtClean="0"/>
              <a:t>・品質マネジメントシステムの機能、階層、プロセス</a:t>
            </a:r>
            <a:endParaRPr lang="en-US" altLang="ja-JP" dirty="0" smtClean="0"/>
          </a:p>
          <a:p>
            <a:pPr marL="0" indent="0">
              <a:buNone/>
            </a:pPr>
            <a:r>
              <a:rPr lang="ja-JP" altLang="en-US" dirty="0" smtClean="0"/>
              <a:t>②品質目標は、次の事項を満たすものとする。</a:t>
            </a:r>
            <a:endParaRPr lang="en-US" altLang="ja-JP" dirty="0" smtClean="0"/>
          </a:p>
          <a:p>
            <a:pPr marL="0" indent="0">
              <a:buNone/>
            </a:pPr>
            <a:r>
              <a:rPr lang="en-US" altLang="ja-JP" dirty="0" smtClean="0"/>
              <a:t>a)</a:t>
            </a:r>
            <a:r>
              <a:rPr lang="ja-JP" altLang="en-US" dirty="0" smtClean="0"/>
              <a:t>品質方針と整合している</a:t>
            </a:r>
            <a:endParaRPr lang="en-US" altLang="ja-JP" dirty="0" smtClean="0"/>
          </a:p>
          <a:p>
            <a:pPr marL="0" indent="0">
              <a:buNone/>
            </a:pPr>
            <a:r>
              <a:rPr lang="en-US" altLang="ja-JP" dirty="0" smtClean="0"/>
              <a:t>b)</a:t>
            </a:r>
            <a:r>
              <a:rPr lang="ja-JP" altLang="en-US" dirty="0" smtClean="0"/>
              <a:t>測定可能である</a:t>
            </a:r>
            <a:endParaRPr lang="en-US" altLang="ja-JP" dirty="0" smtClean="0"/>
          </a:p>
          <a:p>
            <a:pPr marL="0" indent="0">
              <a:buNone/>
            </a:pPr>
            <a:r>
              <a:rPr lang="en-US" altLang="ja-JP" dirty="0" smtClean="0"/>
              <a:t>c)</a:t>
            </a:r>
            <a:r>
              <a:rPr lang="ja-JP" altLang="en-US" dirty="0" smtClean="0"/>
              <a:t>適用される要求事項を考慮に入れる</a:t>
            </a:r>
            <a:endParaRPr lang="en-US" altLang="ja-JP" dirty="0" smtClean="0"/>
          </a:p>
          <a:p>
            <a:pPr marL="0" indent="0">
              <a:buNone/>
            </a:pPr>
            <a:r>
              <a:rPr lang="en-US" altLang="ja-JP" dirty="0" smtClean="0"/>
              <a:t>d)</a:t>
            </a:r>
            <a:r>
              <a:rPr lang="ja-JP" altLang="en-US" dirty="0" smtClean="0"/>
              <a:t>製品・サービス適合、および顧客満足の向上に関連する。</a:t>
            </a:r>
            <a:endParaRPr lang="en-US" altLang="ja-JP" dirty="0" smtClean="0"/>
          </a:p>
          <a:p>
            <a:pPr marL="0" indent="0">
              <a:buNone/>
            </a:pPr>
            <a:r>
              <a:rPr lang="en-US" altLang="ja-JP" dirty="0" smtClean="0"/>
              <a:t>e)</a:t>
            </a:r>
            <a:r>
              <a:rPr lang="ja-JP" altLang="en-US" dirty="0" smtClean="0"/>
              <a:t>監視する</a:t>
            </a:r>
            <a:endParaRPr lang="en-US" altLang="ja-JP" dirty="0" smtClean="0"/>
          </a:p>
          <a:p>
            <a:pPr marL="0" indent="0">
              <a:buNone/>
            </a:pPr>
            <a:r>
              <a:rPr lang="en-US" altLang="ja-JP" dirty="0" smtClean="0"/>
              <a:t>f)</a:t>
            </a:r>
            <a:r>
              <a:rPr lang="ja-JP" altLang="en-US" dirty="0" smtClean="0"/>
              <a:t>伝達する</a:t>
            </a:r>
            <a:endParaRPr lang="en-US" altLang="ja-JP" dirty="0" smtClean="0"/>
          </a:p>
          <a:p>
            <a:pPr marL="0" indent="0">
              <a:buNone/>
            </a:pPr>
            <a:r>
              <a:rPr lang="en-US" altLang="ja-JP" dirty="0" smtClean="0"/>
              <a:t>g)</a:t>
            </a:r>
            <a:r>
              <a:rPr lang="ja-JP" altLang="en-US" dirty="0" smtClean="0"/>
              <a:t>更新する（必要に応じて）</a:t>
            </a:r>
            <a:endParaRPr lang="en-US" altLang="ja-JP" dirty="0" smtClean="0"/>
          </a:p>
          <a:p>
            <a:pPr marL="0" indent="0">
              <a:buNone/>
            </a:pPr>
            <a:r>
              <a:rPr lang="ja-JP" altLang="en-US" dirty="0" smtClean="0"/>
              <a:t>③品質目標に関する文書化した情報を維持する。</a:t>
            </a:r>
            <a:endParaRPr lang="en-US" altLang="ja-JP" dirty="0" smtClean="0"/>
          </a:p>
          <a:p>
            <a:pPr marL="0" indent="0">
              <a:buNone/>
            </a:pPr>
            <a:r>
              <a:rPr lang="en-US" altLang="ja-JP" dirty="0"/>
              <a:t>[</a:t>
            </a:r>
            <a:r>
              <a:rPr lang="ja-JP" altLang="en-US" dirty="0"/>
              <a:t>要求事項の解説</a:t>
            </a:r>
            <a:r>
              <a:rPr lang="en-US" altLang="ja-JP" dirty="0"/>
              <a:t>]</a:t>
            </a:r>
          </a:p>
          <a:p>
            <a:pPr marL="0" indent="0">
              <a:buNone/>
            </a:pPr>
            <a:r>
              <a:rPr lang="ja-JP" altLang="en-US" dirty="0"/>
              <a:t>関連する機能、階層、プロセスにおいて、品質目標を策定し、達成することを意図しています。</a:t>
            </a:r>
            <a:endParaRPr lang="en-US" altLang="ja-JP" dirty="0"/>
          </a:p>
          <a:p>
            <a:pPr marL="0" indent="0">
              <a:buNone/>
            </a:pPr>
            <a:r>
              <a:rPr lang="ja-JP" altLang="en-US" dirty="0"/>
              <a:t>①は、品質目標を作成する対象について述べています。品質マネジメントシステムの機能（部門）・階層以外に、プロセスが追加されています。</a:t>
            </a:r>
            <a:endParaRPr lang="en-US" altLang="ja-JP" dirty="0"/>
          </a:p>
          <a:p>
            <a:pPr marL="0" indent="0">
              <a:buNone/>
            </a:pPr>
            <a:r>
              <a:rPr lang="ja-JP" altLang="en-US" dirty="0"/>
              <a:t>②</a:t>
            </a:r>
            <a:r>
              <a:rPr lang="en-US" altLang="ja-JP" dirty="0"/>
              <a:t>b)</a:t>
            </a:r>
            <a:r>
              <a:rPr lang="ja-JP" altLang="en-US" dirty="0"/>
              <a:t>では、品質目標は、測定可能にすることを述べています。従って、品質目標は、項目の設定以外に、目標値を数値化するなど、達成度が判定できるようにすることが必要です。</a:t>
            </a:r>
            <a:endParaRPr lang="en-US" altLang="ja-JP" dirty="0"/>
          </a:p>
          <a:p>
            <a:pPr marL="0" indent="0">
              <a:buNone/>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smtClean="0">
                <a:solidFill>
                  <a:schemeClr val="tx2"/>
                </a:solidFill>
              </a:rPr>
              <a:t>6.2.1</a:t>
            </a:r>
            <a:r>
              <a:rPr lang="ja-JP" altLang="en-US" sz="3000" b="1" dirty="0">
                <a:solidFill>
                  <a:schemeClr val="tx2"/>
                </a:solidFill>
              </a:rPr>
              <a:t>　</a:t>
            </a:r>
            <a:r>
              <a:rPr lang="ja-JP" altLang="en-US" sz="3000" b="1" dirty="0" smtClean="0">
                <a:solidFill>
                  <a:schemeClr val="tx2"/>
                </a:solidFill>
              </a:rPr>
              <a:t>品質目標の策定　（岩波氏）</a:t>
            </a:r>
            <a:endParaRPr kumimoji="1" lang="ja-JP" altLang="en-US" sz="3000" b="1" dirty="0">
              <a:solidFill>
                <a:schemeClr val="tx2"/>
              </a:solidFill>
            </a:endParaRPr>
          </a:p>
        </p:txBody>
      </p:sp>
    </p:spTree>
    <p:extLst>
      <p:ext uri="{BB962C8B-B14F-4D97-AF65-F5344CB8AC3E}">
        <p14:creationId xmlns:p14="http://schemas.microsoft.com/office/powerpoint/2010/main" val="1019788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16</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fontScale="62500" lnSpcReduction="20000"/>
          </a:bodyPr>
          <a:lstStyle/>
          <a:p>
            <a:pPr marL="0" indent="0">
              <a:buNone/>
            </a:pPr>
            <a:r>
              <a:rPr lang="ja-JP" altLang="en-US" dirty="0" smtClean="0"/>
              <a:t>④次の事項を含めた、品質目標を達成するための計画を策定する。</a:t>
            </a:r>
            <a:endParaRPr lang="en-US" altLang="ja-JP" dirty="0" smtClean="0"/>
          </a:p>
          <a:p>
            <a:pPr marL="0" indent="0">
              <a:buNone/>
            </a:pPr>
            <a:r>
              <a:rPr lang="en-US" altLang="ja-JP" dirty="0" smtClean="0"/>
              <a:t>a)</a:t>
            </a:r>
            <a:r>
              <a:rPr lang="ja-JP" altLang="en-US" dirty="0" smtClean="0"/>
              <a:t>実施事項</a:t>
            </a:r>
            <a:endParaRPr lang="en-US" altLang="ja-JP" dirty="0" smtClean="0"/>
          </a:p>
          <a:p>
            <a:pPr marL="0" indent="0">
              <a:buNone/>
            </a:pPr>
            <a:r>
              <a:rPr lang="en-US" altLang="ja-JP" dirty="0" smtClean="0"/>
              <a:t>b)</a:t>
            </a:r>
            <a:r>
              <a:rPr lang="ja-JP" altLang="en-US" dirty="0" smtClean="0"/>
              <a:t>必要な資源</a:t>
            </a:r>
            <a:endParaRPr lang="en-US" altLang="ja-JP" dirty="0" smtClean="0"/>
          </a:p>
          <a:p>
            <a:pPr marL="0" indent="0">
              <a:buNone/>
            </a:pPr>
            <a:r>
              <a:rPr lang="en-US" altLang="ja-JP" dirty="0" smtClean="0"/>
              <a:t>c)</a:t>
            </a:r>
            <a:r>
              <a:rPr lang="ja-JP" altLang="en-US" dirty="0"/>
              <a:t>責任者</a:t>
            </a:r>
            <a:endParaRPr lang="en-US" altLang="ja-JP" dirty="0" smtClean="0"/>
          </a:p>
          <a:p>
            <a:pPr marL="0" indent="0">
              <a:buNone/>
            </a:pPr>
            <a:r>
              <a:rPr lang="en-US" altLang="ja-JP" dirty="0" smtClean="0"/>
              <a:t>d)</a:t>
            </a:r>
            <a:r>
              <a:rPr lang="ja-JP" altLang="en-US" dirty="0" smtClean="0"/>
              <a:t>実施事項の完了時期</a:t>
            </a:r>
            <a:endParaRPr lang="en-US" altLang="ja-JP" dirty="0" smtClean="0"/>
          </a:p>
          <a:p>
            <a:pPr marL="0" indent="0">
              <a:buNone/>
            </a:pPr>
            <a:r>
              <a:rPr lang="en-US" altLang="ja-JP" dirty="0" smtClean="0"/>
              <a:t>e)</a:t>
            </a:r>
            <a:r>
              <a:rPr lang="ja-JP" altLang="en-US" dirty="0" smtClean="0"/>
              <a:t>結果の評価方法</a:t>
            </a:r>
            <a:endParaRPr lang="en-US" altLang="ja-JP" dirty="0" smtClean="0"/>
          </a:p>
          <a:p>
            <a:pPr marL="0" indent="0">
              <a:buNone/>
            </a:pPr>
            <a:r>
              <a:rPr lang="en-US" altLang="ja-JP" dirty="0" smtClean="0"/>
              <a:t>[</a:t>
            </a:r>
            <a:r>
              <a:rPr lang="ja-JP" altLang="en-US" dirty="0" smtClean="0"/>
              <a:t>要求事項の解説</a:t>
            </a:r>
            <a:r>
              <a:rPr lang="en-US" altLang="ja-JP" dirty="0" smtClean="0"/>
              <a:t>]</a:t>
            </a:r>
          </a:p>
          <a:p>
            <a:pPr marL="0" indent="0">
              <a:buNone/>
            </a:pPr>
            <a:r>
              <a:rPr lang="en-US" altLang="ja-JP" dirty="0" smtClean="0"/>
              <a:t>ATF16949</a:t>
            </a:r>
            <a:r>
              <a:rPr lang="ja-JP" altLang="en-US" dirty="0" smtClean="0"/>
              <a:t>では、顧客固有要求事項に関する品質目標に含めることが必要です。品質目標の例を</a:t>
            </a:r>
            <a:r>
              <a:rPr lang="ja-JP" altLang="en-US" dirty="0"/>
              <a:t>下記</a:t>
            </a:r>
            <a:r>
              <a:rPr lang="ja-JP" altLang="en-US" dirty="0" smtClean="0"/>
              <a:t>に示します。</a:t>
            </a:r>
            <a:endParaRPr lang="en-US" altLang="ja-JP" dirty="0" smtClean="0"/>
          </a:p>
          <a:p>
            <a:pPr marL="0" indent="0">
              <a:buNone/>
            </a:pPr>
            <a:r>
              <a:rPr lang="ja-JP" altLang="en-US" dirty="0" smtClean="0"/>
              <a:t>品質目標：顧客満足度向上、目標達成基準：顧客クレーム月</a:t>
            </a:r>
            <a:r>
              <a:rPr lang="en-US" altLang="ja-JP" dirty="0" smtClean="0"/>
              <a:t>10</a:t>
            </a:r>
            <a:r>
              <a:rPr lang="ja-JP" altLang="en-US" dirty="0" smtClean="0"/>
              <a:t>件以下　  、実績：クレーム実績月平均</a:t>
            </a:r>
            <a:r>
              <a:rPr lang="en-US" altLang="ja-JP" dirty="0" smtClean="0"/>
              <a:t>5</a:t>
            </a:r>
            <a:r>
              <a:rPr lang="ja-JP" altLang="en-US" dirty="0" smtClean="0"/>
              <a:t>件</a:t>
            </a:r>
            <a:endParaRPr lang="en-US" altLang="ja-JP" dirty="0" smtClean="0"/>
          </a:p>
          <a:p>
            <a:pPr marL="0" indent="0">
              <a:buNone/>
            </a:pPr>
            <a:r>
              <a:rPr lang="ja-JP" altLang="en-US" dirty="0" smtClean="0"/>
              <a:t>品質目標：検査不良低減、　目標達成基準：検査不良率</a:t>
            </a:r>
            <a:r>
              <a:rPr lang="en-US" altLang="ja-JP" dirty="0" smtClean="0"/>
              <a:t>10</a:t>
            </a:r>
            <a:r>
              <a:rPr lang="ja-JP" altLang="en-US" dirty="0" smtClean="0"/>
              <a:t>％以下　　  　、実績：製造不良率実績</a:t>
            </a:r>
            <a:r>
              <a:rPr lang="en-US" altLang="ja-JP" dirty="0" smtClean="0"/>
              <a:t>5%</a:t>
            </a:r>
          </a:p>
          <a:p>
            <a:pPr marL="0" indent="0">
              <a:buNone/>
            </a:pPr>
            <a:r>
              <a:rPr lang="ja-JP" altLang="en-US" dirty="0" smtClean="0"/>
              <a:t>品質目標：納期遵守、　　　目標達成基準：納期達成率</a:t>
            </a:r>
            <a:r>
              <a:rPr lang="en-US" altLang="ja-JP" dirty="0" smtClean="0"/>
              <a:t>95%</a:t>
            </a:r>
            <a:r>
              <a:rPr lang="ja-JP" altLang="en-US" dirty="0" smtClean="0"/>
              <a:t>以上　　  　、実績：納期達成率実績</a:t>
            </a:r>
            <a:r>
              <a:rPr lang="en-US" altLang="ja-JP" dirty="0" smtClean="0"/>
              <a:t>93%</a:t>
            </a:r>
          </a:p>
          <a:p>
            <a:pPr marL="0" indent="0">
              <a:buNone/>
            </a:pPr>
            <a:r>
              <a:rPr lang="ja-JP" altLang="en-US" dirty="0" smtClean="0"/>
              <a:t>品質目標：在庫管理、　　　目標達成基準：棚卸資産前年度比</a:t>
            </a:r>
            <a:r>
              <a:rPr lang="en-US" altLang="ja-JP" dirty="0" smtClean="0"/>
              <a:t>5%</a:t>
            </a:r>
            <a:r>
              <a:rPr lang="ja-JP" altLang="en-US" dirty="0" smtClean="0"/>
              <a:t>低減　、実績：棚卸資産前年度比</a:t>
            </a:r>
            <a:r>
              <a:rPr lang="en-US" altLang="ja-JP" dirty="0" smtClean="0"/>
              <a:t>10%</a:t>
            </a:r>
            <a:r>
              <a:rPr lang="ja-JP" altLang="en-US" dirty="0" smtClean="0"/>
              <a:t>低減</a:t>
            </a:r>
            <a:endParaRPr lang="en-US" altLang="ja-JP" dirty="0" smtClean="0"/>
          </a:p>
          <a:p>
            <a:pPr marL="0" indent="0">
              <a:buNone/>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smtClean="0">
                <a:solidFill>
                  <a:schemeClr val="tx2"/>
                </a:solidFill>
              </a:rPr>
              <a:t>6.2.2</a:t>
            </a:r>
            <a:r>
              <a:rPr lang="ja-JP" altLang="en-US" sz="3000" b="1" dirty="0">
                <a:solidFill>
                  <a:schemeClr val="tx2"/>
                </a:solidFill>
              </a:rPr>
              <a:t>　</a:t>
            </a:r>
            <a:r>
              <a:rPr lang="ja-JP" altLang="en-US" sz="3000" b="1" dirty="0" smtClean="0">
                <a:solidFill>
                  <a:schemeClr val="tx2"/>
                </a:solidFill>
              </a:rPr>
              <a:t>品質目標達成計画の策定　（岩波氏）</a:t>
            </a:r>
            <a:endParaRPr kumimoji="1" lang="ja-JP" altLang="en-US" sz="3000" b="1" dirty="0">
              <a:solidFill>
                <a:schemeClr val="tx2"/>
              </a:solidFill>
            </a:endParaRPr>
          </a:p>
        </p:txBody>
      </p:sp>
    </p:spTree>
    <p:extLst>
      <p:ext uri="{BB962C8B-B14F-4D97-AF65-F5344CB8AC3E}">
        <p14:creationId xmlns:p14="http://schemas.microsoft.com/office/powerpoint/2010/main" val="2854216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dirty="0"/>
              <a:t>TKG</a:t>
            </a:r>
            <a:r>
              <a:rPr kumimoji="1" lang="ja-JP" altLang="en-US" dirty="0"/>
              <a:t>　</a:t>
            </a:r>
            <a:r>
              <a:rPr kumimoji="1" lang="en-US" altLang="ja-JP" dirty="0"/>
              <a:t>IATF16949</a:t>
            </a:r>
            <a:endParaRPr kumimoji="1" lang="ja-JP" altLang="en-US" dirty="0"/>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17</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99141"/>
            <a:ext cx="10515600" cy="2302525"/>
          </a:xfrm>
          <a:ln w="12700">
            <a:solidFill>
              <a:schemeClr val="tx2"/>
            </a:solidFill>
          </a:ln>
        </p:spPr>
        <p:txBody>
          <a:bodyPr>
            <a:noAutofit/>
          </a:bodyPr>
          <a:lstStyle/>
          <a:p>
            <a:pPr marL="0" indent="0">
              <a:lnSpc>
                <a:spcPct val="100000"/>
              </a:lnSpc>
              <a:buNone/>
            </a:pPr>
            <a:r>
              <a:rPr lang="ja-JP" altLang="en-US" sz="2000" dirty="0"/>
              <a:t>☑トップマネジメントは、組織全体にわたって、関連する機能、プロセス及び階層において、</a:t>
            </a:r>
            <a:r>
              <a:rPr lang="ja-JP" altLang="en-US" sz="2000" u="sng" dirty="0"/>
              <a:t>顧客要求事項を満たす品質目標を定め、確立し及び維持することを確実にしなければならない。</a:t>
            </a:r>
            <a:endParaRPr lang="en-US" altLang="ja-JP" sz="2000" u="sng" dirty="0"/>
          </a:p>
          <a:p>
            <a:pPr marL="0" indent="0">
              <a:lnSpc>
                <a:spcPct val="100000"/>
              </a:lnSpc>
              <a:buNone/>
            </a:pPr>
            <a:r>
              <a:rPr lang="ja-JP" altLang="en-US" sz="2000" dirty="0"/>
              <a:t>☑利害関係者及びその関連する要求事項に関する組織のレビューの結果は、組織が最低限、年次の品質目標及び関係するパフォーマンス目標（内部及び外部）を確立する際に、考慮しなければならない。</a:t>
            </a: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6.2.2.1</a:t>
            </a:r>
            <a:r>
              <a:rPr lang="ja-JP" altLang="en-US" sz="3000" b="1" dirty="0">
                <a:solidFill>
                  <a:schemeClr val="tx2"/>
                </a:solidFill>
              </a:rPr>
              <a:t>　品質目標及びそれを達成するための計画策定－補足</a:t>
            </a:r>
            <a:endParaRPr kumimoji="1" lang="ja-JP" altLang="en-US" sz="3000" b="1" dirty="0">
              <a:solidFill>
                <a:schemeClr val="tx2"/>
              </a:solidFill>
            </a:endParaRPr>
          </a:p>
        </p:txBody>
      </p:sp>
      <p:sp>
        <p:nvSpPr>
          <p:cNvPr id="6" name="タイトル 1">
            <a:extLst>
              <a:ext uri="{FF2B5EF4-FFF2-40B4-BE49-F238E27FC236}">
                <a16:creationId xmlns:a16="http://schemas.microsoft.com/office/drawing/2014/main" id="{9914E99F-7848-4A00-9EB6-D706CBF0F552}"/>
              </a:ext>
            </a:extLst>
          </p:cNvPr>
          <p:cNvSpPr txBox="1">
            <a:spLocks/>
          </p:cNvSpPr>
          <p:nvPr/>
        </p:nvSpPr>
        <p:spPr>
          <a:xfrm>
            <a:off x="838200" y="3816312"/>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6.2.2.1</a:t>
            </a:r>
            <a:r>
              <a:rPr lang="ja-JP" altLang="en-US" sz="3000" b="1" dirty="0">
                <a:solidFill>
                  <a:schemeClr val="bg1"/>
                </a:solidFill>
              </a:rPr>
              <a:t>　品質目標及びそれを達成するための計画策定－補足</a:t>
            </a:r>
          </a:p>
        </p:txBody>
      </p:sp>
      <p:sp>
        <p:nvSpPr>
          <p:cNvPr id="8" name="コンテンツ プレースホルダー 2">
            <a:extLst>
              <a:ext uri="{FF2B5EF4-FFF2-40B4-BE49-F238E27FC236}">
                <a16:creationId xmlns:a16="http://schemas.microsoft.com/office/drawing/2014/main" id="{EEB3763D-86DC-492E-832D-788DCD7FF545}"/>
              </a:ext>
            </a:extLst>
          </p:cNvPr>
          <p:cNvSpPr txBox="1">
            <a:spLocks/>
          </p:cNvSpPr>
          <p:nvPr/>
        </p:nvSpPr>
        <p:spPr>
          <a:xfrm>
            <a:off x="838200" y="4968607"/>
            <a:ext cx="10515600" cy="1387743"/>
          </a:xfrm>
          <a:prstGeom prst="rect">
            <a:avLst/>
          </a:prstGeom>
          <a:ln w="127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2200" dirty="0"/>
              <a:t>基本的には</a:t>
            </a:r>
            <a:r>
              <a:rPr lang="en-US" altLang="ja-JP" sz="2200" dirty="0"/>
              <a:t>ISO9001:2015</a:t>
            </a:r>
            <a:r>
              <a:rPr lang="ja-JP" altLang="en-US" sz="2200" dirty="0"/>
              <a:t>に対する対応で充足する。</a:t>
            </a:r>
            <a:endParaRPr lang="en-US" altLang="ja-JP" sz="2200" dirty="0"/>
          </a:p>
          <a:p>
            <a:pPr lvl="1">
              <a:buFont typeface="Wingdings" panose="05000000000000000000" pitchFamily="2" charset="2"/>
              <a:buChar char="Ø"/>
            </a:pPr>
            <a:r>
              <a:rPr lang="ja-JP" altLang="en-US" sz="2200" dirty="0">
                <a:solidFill>
                  <a:srgbClr val="FF0000"/>
                </a:solidFill>
                <a:effectLst>
                  <a:outerShdw blurRad="38100" dist="38100" dir="2700000" algn="tl">
                    <a:srgbClr val="000000">
                      <a:alpha val="43137"/>
                    </a:srgbClr>
                  </a:outerShdw>
                </a:effectLst>
              </a:rPr>
              <a:t>顧客要求事項を満たす目標</a:t>
            </a:r>
            <a:r>
              <a:rPr lang="ja-JP" altLang="en-US" sz="2200" dirty="0"/>
              <a:t>は必須。</a:t>
            </a:r>
            <a:endParaRPr lang="en-US" altLang="ja-JP" sz="2200" dirty="0"/>
          </a:p>
          <a:p>
            <a:pPr lvl="1">
              <a:buFont typeface="Wingdings" panose="05000000000000000000" pitchFamily="2" charset="2"/>
              <a:buChar char="Ø"/>
            </a:pPr>
            <a:r>
              <a:rPr lang="ja-JP" altLang="en-US" sz="2200" dirty="0"/>
              <a:t>トップマネジメントへの要求であることの念押し。➠　経営戦略</a:t>
            </a:r>
            <a:endParaRPr lang="en-US" altLang="ja-JP" sz="2200" dirty="0"/>
          </a:p>
          <a:p>
            <a:pPr lvl="1">
              <a:buFont typeface="Wingdings" panose="05000000000000000000" pitchFamily="2" charset="2"/>
              <a:buChar char="Ø"/>
            </a:pPr>
            <a:r>
              <a:rPr lang="ja-JP" altLang="en-US" sz="2200" dirty="0"/>
              <a:t>利害関係者要求事項を考慮することの重要性。</a:t>
            </a:r>
            <a:endParaRPr lang="en-US" altLang="ja-JP" sz="2200" dirty="0"/>
          </a:p>
        </p:txBody>
      </p:sp>
    </p:spTree>
    <p:extLst>
      <p:ext uri="{BB962C8B-B14F-4D97-AF65-F5344CB8AC3E}">
        <p14:creationId xmlns:p14="http://schemas.microsoft.com/office/powerpoint/2010/main" val="247841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18</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514120"/>
          </a:xfrm>
          <a:ln w="12700">
            <a:noFill/>
          </a:ln>
        </p:spPr>
        <p:txBody>
          <a:bodyPr>
            <a:normAutofit/>
          </a:bodyPr>
          <a:lstStyle/>
          <a:p>
            <a:pPr marL="0" indent="0">
              <a:buNone/>
            </a:pPr>
            <a:r>
              <a:rPr lang="ja-JP" altLang="en-US" sz="2400" dirty="0"/>
              <a:t>方針展開</a:t>
            </a:r>
            <a:endParaRPr lang="en-US" altLang="ja-JP" sz="2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6.2.2.1</a:t>
            </a:r>
            <a:r>
              <a:rPr lang="ja-JP" altLang="en-US" sz="3000" b="1" dirty="0">
                <a:solidFill>
                  <a:schemeClr val="bg1"/>
                </a:solidFill>
              </a:rPr>
              <a:t>　品質目標及びそれを達成するための計画策定－補足</a:t>
            </a:r>
          </a:p>
        </p:txBody>
      </p:sp>
      <p:sp>
        <p:nvSpPr>
          <p:cNvPr id="2" name="フレーム 1">
            <a:extLst>
              <a:ext uri="{FF2B5EF4-FFF2-40B4-BE49-F238E27FC236}">
                <a16:creationId xmlns:a16="http://schemas.microsoft.com/office/drawing/2014/main" id="{5CF12452-DCBE-41D2-8303-D9AE144950FC}"/>
              </a:ext>
            </a:extLst>
          </p:cNvPr>
          <p:cNvSpPr/>
          <p:nvPr/>
        </p:nvSpPr>
        <p:spPr>
          <a:xfrm>
            <a:off x="838200" y="2009660"/>
            <a:ext cx="1961003" cy="882919"/>
          </a:xfrm>
          <a:prstGeom prst="frame">
            <a:avLst/>
          </a:prstGeom>
          <a:gradFill>
            <a:gsLst>
              <a:gs pos="0">
                <a:schemeClr val="accent1">
                  <a:lumMod val="5000"/>
                  <a:lumOff val="95000"/>
                </a:schemeClr>
              </a:gs>
              <a:gs pos="0">
                <a:schemeClr val="tx2">
                  <a:lumMod val="100000"/>
                </a:schemeClr>
              </a:gs>
              <a:gs pos="74000">
                <a:schemeClr val="accent1">
                  <a:lumMod val="45000"/>
                  <a:lumOff val="55000"/>
                </a:schemeClr>
              </a:gs>
              <a:gs pos="100000">
                <a:schemeClr val="accent1">
                  <a:lumMod val="30000"/>
                  <a:lumOff val="70000"/>
                </a:schemeClr>
              </a:gs>
            </a:gsLst>
            <a:lin ang="54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経営戦略</a:t>
            </a:r>
          </a:p>
        </p:txBody>
      </p:sp>
      <p:sp>
        <p:nvSpPr>
          <p:cNvPr id="6" name="四角形: メモ 5">
            <a:extLst>
              <a:ext uri="{FF2B5EF4-FFF2-40B4-BE49-F238E27FC236}">
                <a16:creationId xmlns:a16="http://schemas.microsoft.com/office/drawing/2014/main" id="{1BC4D310-D8F3-4466-9042-B6DC07D62CC7}"/>
              </a:ext>
            </a:extLst>
          </p:cNvPr>
          <p:cNvSpPr/>
          <p:nvPr/>
        </p:nvSpPr>
        <p:spPr>
          <a:xfrm>
            <a:off x="838200" y="2995816"/>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dirty="0">
                <a:solidFill>
                  <a:schemeClr val="tx1"/>
                </a:solidFill>
              </a:rPr>
              <a:t>会社品質方針</a:t>
            </a:r>
          </a:p>
        </p:txBody>
      </p:sp>
      <p:sp>
        <p:nvSpPr>
          <p:cNvPr id="8" name="四角形: メモ 7">
            <a:extLst>
              <a:ext uri="{FF2B5EF4-FFF2-40B4-BE49-F238E27FC236}">
                <a16:creationId xmlns:a16="http://schemas.microsoft.com/office/drawing/2014/main" id="{6A5E9512-82B3-41DA-8CF1-D46272DE6C8A}"/>
              </a:ext>
            </a:extLst>
          </p:cNvPr>
          <p:cNvSpPr/>
          <p:nvPr/>
        </p:nvSpPr>
        <p:spPr>
          <a:xfrm>
            <a:off x="8610600" y="3723200"/>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dirty="0">
                <a:solidFill>
                  <a:schemeClr val="tx1"/>
                </a:solidFill>
              </a:rPr>
              <a:t>実施計画</a:t>
            </a:r>
          </a:p>
        </p:txBody>
      </p:sp>
      <p:sp>
        <p:nvSpPr>
          <p:cNvPr id="10" name="四角形: メモ 9">
            <a:extLst>
              <a:ext uri="{FF2B5EF4-FFF2-40B4-BE49-F238E27FC236}">
                <a16:creationId xmlns:a16="http://schemas.microsoft.com/office/drawing/2014/main" id="{B1D00CB7-B911-4E2A-8B34-F4C280D49F62}"/>
              </a:ext>
            </a:extLst>
          </p:cNvPr>
          <p:cNvSpPr/>
          <p:nvPr/>
        </p:nvSpPr>
        <p:spPr>
          <a:xfrm>
            <a:off x="4724400" y="3719909"/>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dirty="0">
                <a:solidFill>
                  <a:schemeClr val="tx1"/>
                </a:solidFill>
              </a:rPr>
              <a:t>実施計画</a:t>
            </a:r>
          </a:p>
        </p:txBody>
      </p:sp>
      <p:sp>
        <p:nvSpPr>
          <p:cNvPr id="11" name="四角形: メモ 10">
            <a:extLst>
              <a:ext uri="{FF2B5EF4-FFF2-40B4-BE49-F238E27FC236}">
                <a16:creationId xmlns:a16="http://schemas.microsoft.com/office/drawing/2014/main" id="{BB9D9567-3F65-4F77-96A1-55CE9359F412}"/>
              </a:ext>
            </a:extLst>
          </p:cNvPr>
          <p:cNvSpPr/>
          <p:nvPr/>
        </p:nvSpPr>
        <p:spPr>
          <a:xfrm>
            <a:off x="838200" y="3719909"/>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ja-JP" altLang="en-US" dirty="0">
                <a:solidFill>
                  <a:schemeClr val="tx1"/>
                </a:solidFill>
              </a:rPr>
              <a:t>全社</a:t>
            </a:r>
            <a:r>
              <a:rPr kumimoji="1" lang="ja-JP" altLang="en-US" dirty="0">
                <a:solidFill>
                  <a:schemeClr val="tx1"/>
                </a:solidFill>
              </a:rPr>
              <a:t>品質目標</a:t>
            </a:r>
          </a:p>
        </p:txBody>
      </p:sp>
      <p:sp>
        <p:nvSpPr>
          <p:cNvPr id="12" name="四角形: メモ 11">
            <a:extLst>
              <a:ext uri="{FF2B5EF4-FFF2-40B4-BE49-F238E27FC236}">
                <a16:creationId xmlns:a16="http://schemas.microsoft.com/office/drawing/2014/main" id="{DDA96444-2164-4DAA-B5E1-14EF3B57534F}"/>
              </a:ext>
            </a:extLst>
          </p:cNvPr>
          <p:cNvSpPr/>
          <p:nvPr/>
        </p:nvSpPr>
        <p:spPr>
          <a:xfrm>
            <a:off x="4724400" y="3006681"/>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dirty="0">
                <a:solidFill>
                  <a:schemeClr val="tx1"/>
                </a:solidFill>
              </a:rPr>
              <a:t>部門品質目標</a:t>
            </a:r>
          </a:p>
        </p:txBody>
      </p:sp>
      <p:sp>
        <p:nvSpPr>
          <p:cNvPr id="13" name="四角形: メモ 12">
            <a:extLst>
              <a:ext uri="{FF2B5EF4-FFF2-40B4-BE49-F238E27FC236}">
                <a16:creationId xmlns:a16="http://schemas.microsoft.com/office/drawing/2014/main" id="{BF36873D-DC70-4F09-ABB0-FAF3AB91618F}"/>
              </a:ext>
            </a:extLst>
          </p:cNvPr>
          <p:cNvSpPr/>
          <p:nvPr/>
        </p:nvSpPr>
        <p:spPr>
          <a:xfrm>
            <a:off x="8610600" y="2995815"/>
            <a:ext cx="2743200" cy="64341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dirty="0">
                <a:solidFill>
                  <a:schemeClr val="tx1"/>
                </a:solidFill>
              </a:rPr>
              <a:t>課品質目標</a:t>
            </a:r>
          </a:p>
        </p:txBody>
      </p:sp>
      <p:sp>
        <p:nvSpPr>
          <p:cNvPr id="7" name="矢印: 五方向 6">
            <a:extLst>
              <a:ext uri="{FF2B5EF4-FFF2-40B4-BE49-F238E27FC236}">
                <a16:creationId xmlns:a16="http://schemas.microsoft.com/office/drawing/2014/main" id="{C77259ED-0280-4244-9EBF-944B6B89874E}"/>
              </a:ext>
            </a:extLst>
          </p:cNvPr>
          <p:cNvSpPr/>
          <p:nvPr/>
        </p:nvSpPr>
        <p:spPr>
          <a:xfrm>
            <a:off x="3690652" y="2816298"/>
            <a:ext cx="1033748" cy="643413"/>
          </a:xfrm>
          <a:prstGeom prst="homePlate">
            <a:avLst>
              <a:gd name="adj" fmla="val 3801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展開</a:t>
            </a:r>
          </a:p>
        </p:txBody>
      </p:sp>
      <p:sp>
        <p:nvSpPr>
          <p:cNvPr id="14" name="矢印: 五方向 13">
            <a:extLst>
              <a:ext uri="{FF2B5EF4-FFF2-40B4-BE49-F238E27FC236}">
                <a16:creationId xmlns:a16="http://schemas.microsoft.com/office/drawing/2014/main" id="{D76D7414-E56D-4E0C-BF9B-395F74CA451C}"/>
              </a:ext>
            </a:extLst>
          </p:cNvPr>
          <p:cNvSpPr/>
          <p:nvPr/>
        </p:nvSpPr>
        <p:spPr>
          <a:xfrm>
            <a:off x="7231657" y="2814454"/>
            <a:ext cx="1033748" cy="643413"/>
          </a:xfrm>
          <a:prstGeom prst="homePlate">
            <a:avLst>
              <a:gd name="adj" fmla="val 3801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展開</a:t>
            </a:r>
          </a:p>
        </p:txBody>
      </p:sp>
      <p:sp>
        <p:nvSpPr>
          <p:cNvPr id="15" name="矢印: 五方向 14">
            <a:extLst>
              <a:ext uri="{FF2B5EF4-FFF2-40B4-BE49-F238E27FC236}">
                <a16:creationId xmlns:a16="http://schemas.microsoft.com/office/drawing/2014/main" id="{91E8D17A-C19F-4DE1-9ABE-051249B76BB7}"/>
              </a:ext>
            </a:extLst>
          </p:cNvPr>
          <p:cNvSpPr/>
          <p:nvPr/>
        </p:nvSpPr>
        <p:spPr>
          <a:xfrm rot="10800000">
            <a:off x="3853149" y="3971348"/>
            <a:ext cx="1033748" cy="643413"/>
          </a:xfrm>
          <a:prstGeom prst="homePlate">
            <a:avLst>
              <a:gd name="adj" fmla="val 3801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五方向 15">
            <a:extLst>
              <a:ext uri="{FF2B5EF4-FFF2-40B4-BE49-F238E27FC236}">
                <a16:creationId xmlns:a16="http://schemas.microsoft.com/office/drawing/2014/main" id="{7386DA44-48E7-447E-8DB2-556372DA68DC}"/>
              </a:ext>
            </a:extLst>
          </p:cNvPr>
          <p:cNvSpPr/>
          <p:nvPr/>
        </p:nvSpPr>
        <p:spPr>
          <a:xfrm rot="10800000">
            <a:off x="7799026" y="3962003"/>
            <a:ext cx="1033748" cy="643413"/>
          </a:xfrm>
          <a:prstGeom prst="homePlate">
            <a:avLst>
              <a:gd name="adj" fmla="val 3801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ACBC8AC8-9478-4A82-A2C9-0E704BC0C927}"/>
              </a:ext>
            </a:extLst>
          </p:cNvPr>
          <p:cNvSpPr/>
          <p:nvPr/>
        </p:nvSpPr>
        <p:spPr>
          <a:xfrm>
            <a:off x="7748531" y="4079295"/>
            <a:ext cx="1134738" cy="442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レビュー</a:t>
            </a:r>
          </a:p>
        </p:txBody>
      </p:sp>
      <p:sp>
        <p:nvSpPr>
          <p:cNvPr id="18" name="正方形/長方形 17">
            <a:extLst>
              <a:ext uri="{FF2B5EF4-FFF2-40B4-BE49-F238E27FC236}">
                <a16:creationId xmlns:a16="http://schemas.microsoft.com/office/drawing/2014/main" id="{53E3CC61-7DA0-4245-ABFB-F4A570F48D7E}"/>
              </a:ext>
            </a:extLst>
          </p:cNvPr>
          <p:cNvSpPr/>
          <p:nvPr/>
        </p:nvSpPr>
        <p:spPr>
          <a:xfrm>
            <a:off x="3853149" y="4073029"/>
            <a:ext cx="1134738" cy="442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レビュー</a:t>
            </a:r>
          </a:p>
        </p:txBody>
      </p:sp>
      <p:sp>
        <p:nvSpPr>
          <p:cNvPr id="19" name="四角形: メモ 18">
            <a:extLst>
              <a:ext uri="{FF2B5EF4-FFF2-40B4-BE49-F238E27FC236}">
                <a16:creationId xmlns:a16="http://schemas.microsoft.com/office/drawing/2014/main" id="{FCD79066-5836-4248-A35A-49A95388F1F2}"/>
              </a:ext>
            </a:extLst>
          </p:cNvPr>
          <p:cNvSpPr/>
          <p:nvPr/>
        </p:nvSpPr>
        <p:spPr>
          <a:xfrm>
            <a:off x="838200" y="4515586"/>
            <a:ext cx="4493964" cy="1840763"/>
          </a:xfrm>
          <a:prstGeom prst="foldedCorner">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kumimoji="1" lang="en-US" altLang="ja-JP" dirty="0">
                <a:solidFill>
                  <a:schemeClr val="tx1"/>
                </a:solidFill>
              </a:rPr>
              <a:t>【</a:t>
            </a:r>
            <a:r>
              <a:rPr kumimoji="1" lang="ja-JP" altLang="en-US" dirty="0">
                <a:solidFill>
                  <a:schemeClr val="tx1"/>
                </a:solidFill>
              </a:rPr>
              <a:t>品質方針</a:t>
            </a:r>
            <a:r>
              <a:rPr kumimoji="1" lang="en-US" altLang="ja-JP" dirty="0">
                <a:solidFill>
                  <a:schemeClr val="tx1"/>
                </a:solidFill>
              </a:rPr>
              <a:t>】</a:t>
            </a:r>
          </a:p>
          <a:p>
            <a:r>
              <a:rPr lang="ja-JP" altLang="en-US" dirty="0">
                <a:solidFill>
                  <a:schemeClr val="tx1"/>
                </a:solidFill>
              </a:rPr>
              <a:t>・顧客満足　</a:t>
            </a:r>
            <a:r>
              <a:rPr kumimoji="1" lang="ja-JP" altLang="en-US" dirty="0">
                <a:solidFill>
                  <a:schemeClr val="tx1"/>
                </a:solidFill>
              </a:rPr>
              <a:t>・</a:t>
            </a:r>
            <a:r>
              <a:rPr kumimoji="1" lang="en-US" altLang="ja-JP" dirty="0">
                <a:solidFill>
                  <a:schemeClr val="tx1"/>
                </a:solidFill>
              </a:rPr>
              <a:t>QMS</a:t>
            </a:r>
            <a:r>
              <a:rPr kumimoji="1" lang="ja-JP" altLang="en-US" dirty="0">
                <a:solidFill>
                  <a:schemeClr val="tx1"/>
                </a:solidFill>
              </a:rPr>
              <a:t>の継続的改善</a:t>
            </a:r>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品質目標</a:t>
            </a:r>
            <a:r>
              <a:rPr kumimoji="1" lang="en-US" altLang="ja-JP" dirty="0">
                <a:solidFill>
                  <a:schemeClr val="tx1"/>
                </a:solidFill>
              </a:rPr>
              <a:t>】</a:t>
            </a:r>
          </a:p>
          <a:p>
            <a:r>
              <a:rPr lang="ja-JP" altLang="en-US" dirty="0">
                <a:solidFill>
                  <a:schemeClr val="tx1"/>
                </a:solidFill>
              </a:rPr>
              <a:t>・利益体質への点検　</a:t>
            </a:r>
            <a:r>
              <a:rPr kumimoji="1" lang="ja-JP" altLang="en-US" dirty="0">
                <a:solidFill>
                  <a:schemeClr val="tx1"/>
                </a:solidFill>
              </a:rPr>
              <a:t>・在庫回転率</a:t>
            </a:r>
          </a:p>
        </p:txBody>
      </p:sp>
      <p:sp>
        <p:nvSpPr>
          <p:cNvPr id="20" name="矢印: 下 19">
            <a:extLst>
              <a:ext uri="{FF2B5EF4-FFF2-40B4-BE49-F238E27FC236}">
                <a16:creationId xmlns:a16="http://schemas.microsoft.com/office/drawing/2014/main" id="{AD3BCD02-31D3-4390-AE9E-33DADF308A71}"/>
              </a:ext>
            </a:extLst>
          </p:cNvPr>
          <p:cNvSpPr/>
          <p:nvPr/>
        </p:nvSpPr>
        <p:spPr>
          <a:xfrm>
            <a:off x="1438619" y="2756290"/>
            <a:ext cx="760163" cy="360407"/>
          </a:xfrm>
          <a:prstGeom prst="downArrow">
            <a:avLst>
              <a:gd name="adj1" fmla="val 7029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メモ 20">
            <a:extLst>
              <a:ext uri="{FF2B5EF4-FFF2-40B4-BE49-F238E27FC236}">
                <a16:creationId xmlns:a16="http://schemas.microsoft.com/office/drawing/2014/main" id="{A3CBF2E6-3928-4DB9-8466-C63D3490C1A1}"/>
              </a:ext>
            </a:extLst>
          </p:cNvPr>
          <p:cNvSpPr/>
          <p:nvPr/>
        </p:nvSpPr>
        <p:spPr>
          <a:xfrm>
            <a:off x="6859838" y="4515585"/>
            <a:ext cx="4493964" cy="1879667"/>
          </a:xfrm>
          <a:prstGeom prst="foldedCorner">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kumimoji="1" lang="en-US" altLang="ja-JP" dirty="0">
                <a:solidFill>
                  <a:schemeClr val="tx1"/>
                </a:solidFill>
              </a:rPr>
              <a:t>【</a:t>
            </a:r>
            <a:r>
              <a:rPr kumimoji="1" lang="ja-JP" altLang="en-US" dirty="0">
                <a:solidFill>
                  <a:schemeClr val="tx1"/>
                </a:solidFill>
              </a:rPr>
              <a:t>品質目標</a:t>
            </a:r>
            <a:r>
              <a:rPr kumimoji="1" lang="en-US" altLang="ja-JP" dirty="0">
                <a:solidFill>
                  <a:schemeClr val="tx1"/>
                </a:solidFill>
              </a:rPr>
              <a:t>】</a:t>
            </a:r>
          </a:p>
          <a:p>
            <a:r>
              <a:rPr lang="ja-JP" altLang="en-US" dirty="0">
                <a:solidFill>
                  <a:schemeClr val="tx1"/>
                </a:solidFill>
              </a:rPr>
              <a:t>・クレーム削減：</a:t>
            </a:r>
            <a:r>
              <a:rPr lang="en-US" altLang="ja-JP" dirty="0">
                <a:solidFill>
                  <a:schemeClr val="tx1"/>
                </a:solidFill>
              </a:rPr>
              <a:t>10</a:t>
            </a:r>
            <a:r>
              <a:rPr lang="ja-JP" altLang="en-US" dirty="0">
                <a:solidFill>
                  <a:schemeClr val="tx1"/>
                </a:solidFill>
              </a:rPr>
              <a:t>件以下</a:t>
            </a:r>
            <a:endParaRPr lang="en-US" altLang="ja-JP" dirty="0">
              <a:solidFill>
                <a:schemeClr val="tx1"/>
              </a:solidFill>
            </a:endParaRPr>
          </a:p>
          <a:p>
            <a:r>
              <a:rPr lang="ja-JP" altLang="en-US" dirty="0">
                <a:solidFill>
                  <a:schemeClr val="tx1"/>
                </a:solidFill>
              </a:rPr>
              <a:t>・不良率低減</a:t>
            </a:r>
            <a:r>
              <a:rPr lang="en-US" altLang="ja-JP" dirty="0">
                <a:solidFill>
                  <a:schemeClr val="tx1"/>
                </a:solidFill>
              </a:rPr>
              <a:t>2ppm</a:t>
            </a:r>
            <a:r>
              <a:rPr lang="ja-JP" altLang="en-US" dirty="0">
                <a:solidFill>
                  <a:schemeClr val="tx1"/>
                </a:solidFill>
              </a:rPr>
              <a:t>以下</a:t>
            </a:r>
            <a:endParaRPr lang="en-US" altLang="ja-JP" dirty="0">
              <a:solidFill>
                <a:schemeClr val="tx1"/>
              </a:solidFill>
            </a:endParaRPr>
          </a:p>
          <a:p>
            <a:r>
              <a:rPr lang="ja-JP" altLang="en-US" dirty="0">
                <a:solidFill>
                  <a:schemeClr val="tx1"/>
                </a:solidFill>
              </a:rPr>
              <a:t>・外注先品質向上：監査結果</a:t>
            </a:r>
            <a:r>
              <a:rPr lang="en-US" altLang="ja-JP" dirty="0">
                <a:solidFill>
                  <a:schemeClr val="tx1"/>
                </a:solidFill>
              </a:rPr>
              <a:t>80</a:t>
            </a:r>
            <a:r>
              <a:rPr lang="ja-JP" altLang="en-US" dirty="0">
                <a:solidFill>
                  <a:schemeClr val="tx1"/>
                </a:solidFill>
              </a:rPr>
              <a:t>点以上</a:t>
            </a:r>
            <a:endParaRPr lang="en-US" altLang="ja-JP" dirty="0">
              <a:solidFill>
                <a:schemeClr val="tx1"/>
              </a:solidFill>
            </a:endParaRPr>
          </a:p>
          <a:p>
            <a:r>
              <a:rPr lang="ja-JP" altLang="en-US" dirty="0">
                <a:solidFill>
                  <a:schemeClr val="tx1"/>
                </a:solidFill>
              </a:rPr>
              <a:t>・多能工化率：</a:t>
            </a:r>
            <a:r>
              <a:rPr lang="en-US" altLang="ja-JP" dirty="0">
                <a:solidFill>
                  <a:schemeClr val="tx1"/>
                </a:solidFill>
              </a:rPr>
              <a:t>75%</a:t>
            </a:r>
            <a:r>
              <a:rPr lang="ja-JP" altLang="en-US" dirty="0">
                <a:solidFill>
                  <a:schemeClr val="tx1"/>
                </a:solidFill>
              </a:rPr>
              <a:t>以上</a:t>
            </a:r>
            <a:endParaRPr lang="en-US" altLang="ja-JP" dirty="0">
              <a:solidFill>
                <a:schemeClr val="tx1"/>
              </a:solidFill>
            </a:endParaRPr>
          </a:p>
        </p:txBody>
      </p:sp>
    </p:spTree>
    <p:extLst>
      <p:ext uri="{BB962C8B-B14F-4D97-AF65-F5344CB8AC3E}">
        <p14:creationId xmlns:p14="http://schemas.microsoft.com/office/powerpoint/2010/main" val="2177312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メモ 11">
            <a:extLst>
              <a:ext uri="{FF2B5EF4-FFF2-40B4-BE49-F238E27FC236}">
                <a16:creationId xmlns:a16="http://schemas.microsoft.com/office/drawing/2014/main" id="{98213EBB-542A-4018-894A-BC7E7EE0A2C6}"/>
              </a:ext>
            </a:extLst>
          </p:cNvPr>
          <p:cNvSpPr/>
          <p:nvPr/>
        </p:nvSpPr>
        <p:spPr>
          <a:xfrm>
            <a:off x="4455294" y="1939707"/>
            <a:ext cx="3281412" cy="3434316"/>
          </a:xfrm>
          <a:prstGeom prst="foldedCorne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r>
              <a:rPr lang="en-US" altLang="ja-JP" sz="2000" dirty="0"/>
              <a:t>6.2.2.1</a:t>
            </a:r>
            <a:r>
              <a:rPr lang="ja-JP" altLang="en-US" sz="2000" dirty="0"/>
              <a:t>　品質目標及びそれを達成するための計画策定－補足</a:t>
            </a:r>
            <a:endParaRPr lang="en-US" altLang="ja-JP" sz="20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7" name="タイトル 1">
            <a:extLst>
              <a:ext uri="{FF2B5EF4-FFF2-40B4-BE49-F238E27FC236}">
                <a16:creationId xmlns:a16="http://schemas.microsoft.com/office/drawing/2014/main" id="{E2B58C6C-218E-4FFC-936A-2C7E892C4C86}"/>
              </a:ext>
            </a:extLst>
          </p:cNvPr>
          <p:cNvSpPr>
            <a:spLocks noGrp="1"/>
          </p:cNvSpPr>
          <p:nvPr>
            <p:ph type="title"/>
          </p:nvPr>
        </p:nvSpPr>
        <p:spPr>
          <a:xfrm>
            <a:off x="838200" y="365126"/>
            <a:ext cx="10515600" cy="854074"/>
          </a:xfrm>
          <a:solidFill>
            <a:schemeClr val="tx2"/>
          </a:solidFill>
        </p:spPr>
        <p:txBody>
          <a:bodyPr>
            <a:normAutofit/>
          </a:bodyPr>
          <a:lstStyle/>
          <a:p>
            <a:r>
              <a:rPr kumimoji="1" lang="ja-JP" altLang="en-US" sz="3600" dirty="0">
                <a:solidFill>
                  <a:schemeClr val="bg1"/>
                </a:solidFill>
              </a:rPr>
              <a:t>６．計画</a:t>
            </a:r>
          </a:p>
        </p:txBody>
      </p:sp>
      <p:sp>
        <p:nvSpPr>
          <p:cNvPr id="9" name="フローチャート: 書類 8">
            <a:extLst>
              <a:ext uri="{FF2B5EF4-FFF2-40B4-BE49-F238E27FC236}">
                <a16:creationId xmlns:a16="http://schemas.microsoft.com/office/drawing/2014/main" id="{48AA47D7-E260-4650-9B53-8CB6AC5DBDE6}"/>
              </a:ext>
            </a:extLst>
          </p:cNvPr>
          <p:cNvSpPr/>
          <p:nvPr/>
        </p:nvSpPr>
        <p:spPr>
          <a:xfrm>
            <a:off x="4455293" y="1822747"/>
            <a:ext cx="3281413" cy="1690577"/>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2000" b="1" dirty="0">
                <a:solidFill>
                  <a:schemeClr val="tx1"/>
                </a:solidFill>
              </a:rPr>
              <a:t>6.2</a:t>
            </a:r>
            <a:r>
              <a:rPr lang="ja-JP" altLang="en-US" sz="2000" b="1" dirty="0">
                <a:solidFill>
                  <a:schemeClr val="tx1"/>
                </a:solidFill>
              </a:rPr>
              <a:t>　品質目標及びそれを達成するための計画策定</a:t>
            </a:r>
            <a:endParaRPr lang="en-US" altLang="ja-JP" sz="2000" b="1" dirty="0">
              <a:solidFill>
                <a:schemeClr val="tx1"/>
              </a:solidFill>
            </a:endParaRPr>
          </a:p>
          <a:p>
            <a:r>
              <a:rPr lang="en-US" altLang="ja-JP" sz="2000" dirty="0">
                <a:solidFill>
                  <a:schemeClr val="tx1"/>
                </a:solidFill>
              </a:rPr>
              <a:t>6.2.1</a:t>
            </a:r>
          </a:p>
          <a:p>
            <a:r>
              <a:rPr kumimoji="1" lang="en-US" altLang="ja-JP" sz="2000" dirty="0">
                <a:solidFill>
                  <a:schemeClr val="tx1"/>
                </a:solidFill>
              </a:rPr>
              <a:t>6.2.2</a:t>
            </a:r>
          </a:p>
        </p:txBody>
      </p:sp>
      <p:sp>
        <p:nvSpPr>
          <p:cNvPr id="8" name="四角形: メモ 7">
            <a:extLst>
              <a:ext uri="{FF2B5EF4-FFF2-40B4-BE49-F238E27FC236}">
                <a16:creationId xmlns:a16="http://schemas.microsoft.com/office/drawing/2014/main" id="{587A77C3-48F8-4CD9-A00C-389D21826757}"/>
              </a:ext>
            </a:extLst>
          </p:cNvPr>
          <p:cNvSpPr/>
          <p:nvPr/>
        </p:nvSpPr>
        <p:spPr>
          <a:xfrm>
            <a:off x="838202" y="1939707"/>
            <a:ext cx="3281412" cy="3434316"/>
          </a:xfrm>
          <a:prstGeom prst="foldedCorne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2000" dirty="0"/>
          </a:p>
          <a:p>
            <a:endParaRPr lang="en-US" altLang="ja-JP" sz="2000" dirty="0"/>
          </a:p>
          <a:p>
            <a:endParaRPr kumimoji="1" lang="en-US" altLang="ja-JP" sz="2000" dirty="0"/>
          </a:p>
          <a:p>
            <a:endParaRPr lang="en-US" altLang="ja-JP" sz="2000" dirty="0"/>
          </a:p>
          <a:p>
            <a:endParaRPr lang="en-US" altLang="ja-JP" sz="2000" dirty="0"/>
          </a:p>
          <a:p>
            <a:r>
              <a:rPr lang="en-US" altLang="ja-JP" sz="2000" dirty="0"/>
              <a:t>6.1.2.1</a:t>
            </a:r>
            <a:r>
              <a:rPr lang="ja-JP" altLang="en-US" sz="2000" dirty="0"/>
              <a:t>　リスク分析</a:t>
            </a:r>
            <a:endParaRPr lang="en-US" altLang="ja-JP" sz="2000" dirty="0"/>
          </a:p>
          <a:p>
            <a:r>
              <a:rPr lang="en-US" altLang="ja-JP" sz="2000" dirty="0"/>
              <a:t>6.1.2.2</a:t>
            </a:r>
            <a:r>
              <a:rPr lang="ja-JP" altLang="en-US" sz="2000" dirty="0"/>
              <a:t>　予防処置</a:t>
            </a:r>
            <a:endParaRPr lang="en-US" altLang="ja-JP" sz="2000" dirty="0"/>
          </a:p>
          <a:p>
            <a:r>
              <a:rPr lang="en-US" altLang="ja-JP" sz="2000" dirty="0"/>
              <a:t>6.1.2.3</a:t>
            </a:r>
            <a:r>
              <a:rPr lang="ja-JP" altLang="en-US" sz="2000" dirty="0"/>
              <a:t>　緊急事態対応計画</a:t>
            </a:r>
            <a:endParaRPr lang="en-US" altLang="ja-JP" sz="2000" dirty="0"/>
          </a:p>
        </p:txBody>
      </p:sp>
      <p:sp>
        <p:nvSpPr>
          <p:cNvPr id="11" name="フローチャート: 書類 10">
            <a:extLst>
              <a:ext uri="{FF2B5EF4-FFF2-40B4-BE49-F238E27FC236}">
                <a16:creationId xmlns:a16="http://schemas.microsoft.com/office/drawing/2014/main" id="{EB6D8318-EDC8-4898-9544-734215E3885E}"/>
              </a:ext>
            </a:extLst>
          </p:cNvPr>
          <p:cNvSpPr/>
          <p:nvPr/>
        </p:nvSpPr>
        <p:spPr>
          <a:xfrm>
            <a:off x="838201" y="1822747"/>
            <a:ext cx="3281413" cy="1606251"/>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2000" b="1" dirty="0">
                <a:solidFill>
                  <a:schemeClr val="tx1"/>
                </a:solidFill>
              </a:rPr>
              <a:t>6.1</a:t>
            </a:r>
            <a:r>
              <a:rPr lang="ja-JP" altLang="en-US" sz="2000" b="1" dirty="0">
                <a:solidFill>
                  <a:schemeClr val="tx1"/>
                </a:solidFill>
              </a:rPr>
              <a:t>　リスク及び機会への取組み</a:t>
            </a:r>
            <a:endParaRPr lang="en-US" altLang="ja-JP" sz="2000" b="1" dirty="0">
              <a:solidFill>
                <a:schemeClr val="tx1"/>
              </a:solidFill>
            </a:endParaRPr>
          </a:p>
          <a:p>
            <a:r>
              <a:rPr lang="en-US" altLang="ja-JP" sz="2000" dirty="0">
                <a:solidFill>
                  <a:schemeClr val="tx1"/>
                </a:solidFill>
              </a:rPr>
              <a:t>6.1.1</a:t>
            </a:r>
            <a:endParaRPr kumimoji="1" lang="en-US" altLang="ja-JP" sz="2000" dirty="0">
              <a:solidFill>
                <a:schemeClr val="tx1"/>
              </a:solidFill>
            </a:endParaRPr>
          </a:p>
          <a:p>
            <a:r>
              <a:rPr kumimoji="1" lang="en-US" altLang="ja-JP" sz="2000" dirty="0">
                <a:solidFill>
                  <a:schemeClr val="tx1"/>
                </a:solidFill>
              </a:rPr>
              <a:t>6.1.2</a:t>
            </a:r>
            <a:r>
              <a:rPr kumimoji="1" lang="ja-JP" altLang="en-US" sz="2000" b="1" dirty="0">
                <a:solidFill>
                  <a:schemeClr val="tx1"/>
                </a:solidFill>
              </a:rPr>
              <a:t>　</a:t>
            </a:r>
          </a:p>
        </p:txBody>
      </p:sp>
      <p:sp>
        <p:nvSpPr>
          <p:cNvPr id="13" name="フローチャート: 書類 12">
            <a:extLst>
              <a:ext uri="{FF2B5EF4-FFF2-40B4-BE49-F238E27FC236}">
                <a16:creationId xmlns:a16="http://schemas.microsoft.com/office/drawing/2014/main" id="{01A1497B-8B1D-4252-ADD4-72F06A6DEA9F}"/>
              </a:ext>
            </a:extLst>
          </p:cNvPr>
          <p:cNvSpPr/>
          <p:nvPr/>
        </p:nvSpPr>
        <p:spPr>
          <a:xfrm>
            <a:off x="8072386" y="1822748"/>
            <a:ext cx="3281413" cy="1606252"/>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2000" b="1" dirty="0">
                <a:solidFill>
                  <a:schemeClr val="tx1"/>
                </a:solidFill>
              </a:rPr>
              <a:t>6.3</a:t>
            </a:r>
            <a:r>
              <a:rPr lang="ja-JP" altLang="en-US" sz="2000" b="1" dirty="0">
                <a:solidFill>
                  <a:schemeClr val="tx1"/>
                </a:solidFill>
              </a:rPr>
              <a:t>　変更の計画　　　　　　　　　　　　　　　　　　　　　　　　　　　　　　　　　　　　　　　　　　　　　　　　　　　　　　　　　　　　　　　　　　　　　　　　　　　　　　　　　　　　　　　　　　　　　　　　　　　　　　　　　　　　　　</a:t>
            </a:r>
            <a:endParaRPr kumimoji="1" lang="ja-JP" altLang="en-US" sz="2000" b="1" dirty="0">
              <a:solidFill>
                <a:schemeClr val="tx1"/>
              </a:solidFill>
            </a:endParaRPr>
          </a:p>
        </p:txBody>
      </p:sp>
    </p:spTree>
    <p:extLst>
      <p:ext uri="{BB962C8B-B14F-4D97-AF65-F5344CB8AC3E}">
        <p14:creationId xmlns:p14="http://schemas.microsoft.com/office/powerpoint/2010/main" val="1873409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r>
              <a:rPr lang="ja-JP" altLang="en-US" sz="2400" dirty="0"/>
              <a:t>望ましい影響／望ましくない影響の例。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ja-JP" altLang="en-US" sz="2400" dirty="0"/>
              <a:t>注記１の例。（新製品設計の場合）</a:t>
            </a:r>
            <a:endParaRPr lang="en-US" altLang="ja-JP" sz="24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a:t>
            </a:r>
            <a:r>
              <a:rPr lang="ja-JP" altLang="en-US" sz="3000" b="1" dirty="0">
                <a:solidFill>
                  <a:schemeClr val="bg1"/>
                </a:solidFill>
              </a:rPr>
              <a:t>　リスク及び機会への取組み</a:t>
            </a:r>
            <a:endParaRPr kumimoji="1" lang="ja-JP" altLang="en-US" sz="3000" b="1" dirty="0">
              <a:solidFill>
                <a:schemeClr val="bg1"/>
              </a:solidFill>
            </a:endParaRPr>
          </a:p>
        </p:txBody>
      </p:sp>
      <p:graphicFrame>
        <p:nvGraphicFramePr>
          <p:cNvPr id="6" name="表 6">
            <a:extLst>
              <a:ext uri="{FF2B5EF4-FFF2-40B4-BE49-F238E27FC236}">
                <a16:creationId xmlns:a16="http://schemas.microsoft.com/office/drawing/2014/main" id="{F06D9C16-3BAB-4B3D-8406-D14CEAC5ABB3}"/>
              </a:ext>
            </a:extLst>
          </p:cNvPr>
          <p:cNvGraphicFramePr>
            <a:graphicFrameLocks noGrp="1"/>
          </p:cNvGraphicFramePr>
          <p:nvPr>
            <p:extLst>
              <p:ext uri="{D42A27DB-BD31-4B8C-83A1-F6EECF244321}">
                <p14:modId xmlns:p14="http://schemas.microsoft.com/office/powerpoint/2010/main" val="2936072749"/>
              </p:ext>
            </p:extLst>
          </p:nvPr>
        </p:nvGraphicFramePr>
        <p:xfrm>
          <a:off x="1332752" y="1929902"/>
          <a:ext cx="10021048" cy="2011680"/>
        </p:xfrm>
        <a:graphic>
          <a:graphicData uri="http://schemas.openxmlformats.org/drawingml/2006/table">
            <a:tbl>
              <a:tblPr firstRow="1" bandRow="1">
                <a:tableStyleId>{5940675A-B579-460E-94D1-54222C63F5DA}</a:tableStyleId>
              </a:tblPr>
              <a:tblGrid>
                <a:gridCol w="5010524">
                  <a:extLst>
                    <a:ext uri="{9D8B030D-6E8A-4147-A177-3AD203B41FA5}">
                      <a16:colId xmlns:a16="http://schemas.microsoft.com/office/drawing/2014/main" val="3720920650"/>
                    </a:ext>
                  </a:extLst>
                </a:gridCol>
                <a:gridCol w="5010524">
                  <a:extLst>
                    <a:ext uri="{9D8B030D-6E8A-4147-A177-3AD203B41FA5}">
                      <a16:colId xmlns:a16="http://schemas.microsoft.com/office/drawing/2014/main" val="1111643322"/>
                    </a:ext>
                  </a:extLst>
                </a:gridCol>
              </a:tblGrid>
              <a:tr h="370840">
                <a:tc>
                  <a:txBody>
                    <a:bodyPr/>
                    <a:lstStyle/>
                    <a:p>
                      <a:pPr algn="ctr"/>
                      <a:r>
                        <a:rPr kumimoji="1" lang="ja-JP" altLang="en-US" sz="2000" dirty="0"/>
                        <a:t>望ましい影響（機会）</a:t>
                      </a:r>
                    </a:p>
                  </a:txBody>
                  <a:tcP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望ましくない影響（リスク）</a:t>
                      </a:r>
                    </a:p>
                  </a:txBody>
                  <a:tcPr>
                    <a:solidFill>
                      <a:schemeClr val="tx2">
                        <a:lumMod val="40000"/>
                        <a:lumOff val="60000"/>
                      </a:schemeClr>
                    </a:solidFill>
                  </a:tcPr>
                </a:tc>
                <a:extLst>
                  <a:ext uri="{0D108BD9-81ED-4DB2-BD59-A6C34878D82A}">
                    <a16:rowId xmlns:a16="http://schemas.microsoft.com/office/drawing/2014/main" val="1972294127"/>
                  </a:ext>
                </a:extLst>
              </a:tr>
              <a:tr h="370840">
                <a:tc>
                  <a:txBody>
                    <a:bodyPr/>
                    <a:lstStyle/>
                    <a:p>
                      <a:pPr marL="342900" indent="-342900">
                        <a:buFont typeface="Arial" panose="020B0604020202020204" pitchFamily="34" charset="0"/>
                        <a:buChar char="•"/>
                      </a:pPr>
                      <a:r>
                        <a:rPr kumimoji="1" lang="ja-JP" altLang="en-US" sz="2000" dirty="0"/>
                        <a:t>市場シェア拡大</a:t>
                      </a:r>
                      <a:endParaRPr kumimoji="1" lang="en-US" altLang="ja-JP" sz="2000" dirty="0"/>
                    </a:p>
                    <a:p>
                      <a:pPr marL="342900" indent="-342900">
                        <a:buFont typeface="Arial" panose="020B0604020202020204" pitchFamily="34" charset="0"/>
                        <a:buChar char="•"/>
                      </a:pPr>
                      <a:r>
                        <a:rPr kumimoji="1" lang="ja-JP" altLang="en-US" sz="2000" dirty="0"/>
                        <a:t>新規分野への参入</a:t>
                      </a:r>
                      <a:endParaRPr kumimoji="1" lang="en-US" altLang="ja-JP" sz="2000" dirty="0"/>
                    </a:p>
                    <a:p>
                      <a:pPr marL="342900" indent="-342900">
                        <a:buFont typeface="Arial" panose="020B0604020202020204" pitchFamily="34" charset="0"/>
                        <a:buChar char="•"/>
                      </a:pPr>
                      <a:r>
                        <a:rPr kumimoji="1" lang="ja-JP" altLang="en-US" sz="2000" dirty="0"/>
                        <a:t>新規顧客の獲得</a:t>
                      </a:r>
                      <a:endParaRPr kumimoji="1" lang="en-US" altLang="ja-JP" sz="2000" dirty="0"/>
                    </a:p>
                    <a:p>
                      <a:pPr marL="342900" indent="-342900">
                        <a:buFont typeface="Arial" panose="020B0604020202020204" pitchFamily="34" charset="0"/>
                        <a:buChar char="•"/>
                      </a:pPr>
                      <a:r>
                        <a:rPr kumimoji="1" lang="ja-JP" altLang="en-US" sz="2000" dirty="0"/>
                        <a:t>新製品立ち上げによる受注拡大</a:t>
                      </a:r>
                      <a:endParaRPr kumimoji="1" lang="en-US" altLang="ja-JP" sz="2000" dirty="0"/>
                    </a:p>
                    <a:p>
                      <a:pPr marL="342900" indent="-342900">
                        <a:buFont typeface="Arial" panose="020B0604020202020204" pitchFamily="34" charset="0"/>
                        <a:buChar char="•"/>
                      </a:pPr>
                      <a:r>
                        <a:rPr kumimoji="1" lang="ja-JP" altLang="en-US" sz="2000" dirty="0"/>
                        <a:t>業務改善による原価低減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kumimoji="1" lang="ja-JP" altLang="en-US" sz="2000" dirty="0"/>
                        <a:t>変更による工程品質の悪化</a:t>
                      </a:r>
                      <a:endParaRPr kumimoji="1" lang="en-US" altLang="ja-JP" sz="2000" dirty="0"/>
                    </a:p>
                    <a:p>
                      <a:pPr marL="342900" indent="-342900">
                        <a:buFont typeface="Arial" panose="020B0604020202020204" pitchFamily="34" charset="0"/>
                        <a:buChar char="•"/>
                      </a:pPr>
                      <a:r>
                        <a:rPr kumimoji="1" lang="ja-JP" altLang="en-US" sz="2000" dirty="0"/>
                        <a:t>失注</a:t>
                      </a:r>
                      <a:endParaRPr kumimoji="1" lang="en-US" altLang="ja-JP" sz="2000" dirty="0"/>
                    </a:p>
                    <a:p>
                      <a:pPr marL="342900" indent="-342900">
                        <a:buFont typeface="Arial" panose="020B0604020202020204" pitchFamily="34" charset="0"/>
                        <a:buChar char="•"/>
                      </a:pPr>
                      <a:r>
                        <a:rPr kumimoji="1" lang="ja-JP" altLang="en-US" sz="2000" dirty="0"/>
                        <a:t>競合他社の出現</a:t>
                      </a:r>
                      <a:endParaRPr kumimoji="1" lang="en-US" altLang="ja-JP" sz="2000" dirty="0"/>
                    </a:p>
                    <a:p>
                      <a:pPr marL="342900" indent="-342900">
                        <a:buFont typeface="Arial" panose="020B0604020202020204" pitchFamily="34" charset="0"/>
                        <a:buChar char="•"/>
                      </a:pPr>
                      <a:r>
                        <a:rPr kumimoji="1" lang="ja-JP" altLang="en-US" sz="2000" dirty="0"/>
                        <a:t>高度な技能流出（退職）</a:t>
                      </a:r>
                      <a:endParaRPr kumimoji="1" lang="en-US" altLang="ja-JP" sz="2000" dirty="0"/>
                    </a:p>
                    <a:p>
                      <a:pPr marL="342900" indent="-342900">
                        <a:buFont typeface="Arial" panose="020B0604020202020204" pitchFamily="34" charset="0"/>
                        <a:buChar char="•"/>
                      </a:pPr>
                      <a:r>
                        <a:rPr kumimoji="1" lang="ja-JP" altLang="en-US" sz="2000" dirty="0"/>
                        <a:t>顧客満足低下による注文減少</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3865401"/>
                  </a:ext>
                </a:extLst>
              </a:tr>
            </a:tbl>
          </a:graphicData>
        </a:graphic>
      </p:graphicFrame>
      <p:graphicFrame>
        <p:nvGraphicFramePr>
          <p:cNvPr id="8" name="表 9">
            <a:extLst>
              <a:ext uri="{FF2B5EF4-FFF2-40B4-BE49-F238E27FC236}">
                <a16:creationId xmlns:a16="http://schemas.microsoft.com/office/drawing/2014/main" id="{CF6D850F-FD8F-4B0C-A3F5-06C58914650E}"/>
              </a:ext>
            </a:extLst>
          </p:cNvPr>
          <p:cNvGraphicFramePr>
            <a:graphicFrameLocks noGrp="1"/>
          </p:cNvGraphicFramePr>
          <p:nvPr>
            <p:extLst>
              <p:ext uri="{D42A27DB-BD31-4B8C-83A1-F6EECF244321}">
                <p14:modId xmlns:p14="http://schemas.microsoft.com/office/powerpoint/2010/main" val="4071016490"/>
              </p:ext>
            </p:extLst>
          </p:nvPr>
        </p:nvGraphicFramePr>
        <p:xfrm>
          <a:off x="1332751" y="4678997"/>
          <a:ext cx="10021048" cy="1578366"/>
        </p:xfrm>
        <a:graphic>
          <a:graphicData uri="http://schemas.openxmlformats.org/drawingml/2006/table">
            <a:tbl>
              <a:tblPr firstRow="1" bandRow="1">
                <a:tableStyleId>{5940675A-B579-460E-94D1-54222C63F5DA}</a:tableStyleId>
              </a:tblPr>
              <a:tblGrid>
                <a:gridCol w="2064873">
                  <a:extLst>
                    <a:ext uri="{9D8B030D-6E8A-4147-A177-3AD203B41FA5}">
                      <a16:colId xmlns:a16="http://schemas.microsoft.com/office/drawing/2014/main" val="1555576657"/>
                    </a:ext>
                  </a:extLst>
                </a:gridCol>
                <a:gridCol w="7956175">
                  <a:extLst>
                    <a:ext uri="{9D8B030D-6E8A-4147-A177-3AD203B41FA5}">
                      <a16:colId xmlns:a16="http://schemas.microsoft.com/office/drawing/2014/main" val="615760016"/>
                    </a:ext>
                  </a:extLst>
                </a:gridCol>
              </a:tblGrid>
              <a:tr h="418750">
                <a:tc>
                  <a:txBody>
                    <a:bodyPr/>
                    <a:lstStyle/>
                    <a:p>
                      <a:pPr algn="ctr"/>
                      <a:r>
                        <a:rPr kumimoji="1" lang="ja-JP" altLang="en-US" sz="2000" dirty="0"/>
                        <a:t>区分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923672380"/>
                  </a:ext>
                </a:extLst>
              </a:tr>
              <a:tr h="418750">
                <a:tc>
                  <a:txBody>
                    <a:bodyPr/>
                    <a:lstStyle/>
                    <a:p>
                      <a:r>
                        <a:rPr kumimoji="1" lang="ja-JP" altLang="en-US" sz="2000" dirty="0"/>
                        <a:t>リスクの回避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新製品の設計によるリスクが大きいため、新製品の設計を中止する。</a:t>
                      </a:r>
                      <a:endParaRPr kumimoji="1" lang="en-US" altLang="ja-JP"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622198"/>
                  </a:ext>
                </a:extLst>
              </a:tr>
              <a:tr h="740866">
                <a:tc>
                  <a:txBody>
                    <a:bodyPr/>
                    <a:lstStyle/>
                    <a:p>
                      <a:r>
                        <a:rPr kumimoji="1" lang="ja-JP" altLang="en-US" sz="2000" dirty="0"/>
                        <a:t>リスクの採取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新製品の設計結果のメリットが大きいため、関連するリスクを受け入れる。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906062"/>
                  </a:ext>
                </a:extLst>
              </a:tr>
            </a:tbl>
          </a:graphicData>
        </a:graphic>
      </p:graphicFrame>
    </p:spTree>
    <p:extLst>
      <p:ext uri="{BB962C8B-B14F-4D97-AF65-F5344CB8AC3E}">
        <p14:creationId xmlns:p14="http://schemas.microsoft.com/office/powerpoint/2010/main" val="1763648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a:t>
            </a:r>
            <a:r>
              <a:rPr lang="ja-JP" altLang="en-US" sz="3000" b="1" dirty="0">
                <a:solidFill>
                  <a:schemeClr val="bg1"/>
                </a:solidFill>
              </a:rPr>
              <a:t>　リスク及び機会への取組み</a:t>
            </a:r>
            <a:endParaRPr kumimoji="1" lang="ja-JP" altLang="en-US" sz="3000" b="1" dirty="0">
              <a:solidFill>
                <a:schemeClr val="bg1"/>
              </a:solidFill>
            </a:endParaRPr>
          </a:p>
        </p:txBody>
      </p:sp>
      <p:graphicFrame>
        <p:nvGraphicFramePr>
          <p:cNvPr id="8" name="表 9">
            <a:extLst>
              <a:ext uri="{FF2B5EF4-FFF2-40B4-BE49-F238E27FC236}">
                <a16:creationId xmlns:a16="http://schemas.microsoft.com/office/drawing/2014/main" id="{CF6D850F-FD8F-4B0C-A3F5-06C58914650E}"/>
              </a:ext>
            </a:extLst>
          </p:cNvPr>
          <p:cNvGraphicFramePr>
            <a:graphicFrameLocks noGrp="1"/>
          </p:cNvGraphicFramePr>
          <p:nvPr>
            <p:extLst>
              <p:ext uri="{D42A27DB-BD31-4B8C-83A1-F6EECF244321}">
                <p14:modId xmlns:p14="http://schemas.microsoft.com/office/powerpoint/2010/main" val="1193363323"/>
              </p:ext>
            </p:extLst>
          </p:nvPr>
        </p:nvGraphicFramePr>
        <p:xfrm>
          <a:off x="1332752" y="1524000"/>
          <a:ext cx="10021048" cy="3352801"/>
        </p:xfrm>
        <a:graphic>
          <a:graphicData uri="http://schemas.openxmlformats.org/drawingml/2006/table">
            <a:tbl>
              <a:tblPr firstRow="1" bandRow="1">
                <a:tableStyleId>{5940675A-B579-460E-94D1-54222C63F5DA}</a:tableStyleId>
              </a:tblPr>
              <a:tblGrid>
                <a:gridCol w="2064873">
                  <a:extLst>
                    <a:ext uri="{9D8B030D-6E8A-4147-A177-3AD203B41FA5}">
                      <a16:colId xmlns:a16="http://schemas.microsoft.com/office/drawing/2014/main" val="1555576657"/>
                    </a:ext>
                  </a:extLst>
                </a:gridCol>
                <a:gridCol w="7956175">
                  <a:extLst>
                    <a:ext uri="{9D8B030D-6E8A-4147-A177-3AD203B41FA5}">
                      <a16:colId xmlns:a16="http://schemas.microsoft.com/office/drawing/2014/main" val="615760016"/>
                    </a:ext>
                  </a:extLst>
                </a:gridCol>
              </a:tblGrid>
              <a:tr h="415109">
                <a:tc>
                  <a:txBody>
                    <a:bodyPr/>
                    <a:lstStyle/>
                    <a:p>
                      <a:pPr algn="ctr"/>
                      <a:r>
                        <a:rPr kumimoji="1" lang="ja-JP" altLang="en-US" sz="2000" dirty="0"/>
                        <a:t>区分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kumimoji="1" lang="ja-JP" altLang="en-US" sz="2000" dirty="0"/>
                        <a:t>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923672380"/>
                  </a:ext>
                </a:extLst>
              </a:tr>
              <a:tr h="734423">
                <a:tc>
                  <a:txBody>
                    <a:bodyPr/>
                    <a:lstStyle/>
                    <a:p>
                      <a:r>
                        <a:rPr kumimoji="1" lang="ja-JP" altLang="en-US" sz="2000" dirty="0"/>
                        <a:t>リスク源の除去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新製品の設計によるリスク発生の原因を対策、除去し、リスクが発生しないようにする。</a:t>
                      </a:r>
                      <a:endParaRPr kumimoji="1" lang="en-US" altLang="ja-JP"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622198"/>
                  </a:ext>
                </a:extLst>
              </a:tr>
              <a:tr h="734423">
                <a:tc>
                  <a:txBody>
                    <a:bodyPr/>
                    <a:lstStyle/>
                    <a:p>
                      <a:r>
                        <a:rPr kumimoji="1" lang="ja-JP" altLang="en-US" sz="2000" dirty="0"/>
                        <a:t>リスク結果の低減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新製品の設計によるリスク発生の確率又は影響を低減する。例えば、ＦＭＥＡの故障発生頻度（Ｏ）又は故障影響（Ｓ）の低減を行う。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906062"/>
                  </a:ext>
                </a:extLst>
              </a:tr>
              <a:tr h="734423">
                <a:tc>
                  <a:txBody>
                    <a:bodyPr/>
                    <a:lstStyle/>
                    <a:p>
                      <a:r>
                        <a:rPr kumimoji="1" lang="ja-JP" altLang="en-US" sz="2000" dirty="0"/>
                        <a:t>リスクの共有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新製品の設計によるリスクを共有する。例えば、保険に加入して、新製品に伴う損害を低減する。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461938"/>
                  </a:ext>
                </a:extLst>
              </a:tr>
              <a:tr h="734423">
                <a:tc>
                  <a:txBody>
                    <a:bodyPr/>
                    <a:lstStyle/>
                    <a:p>
                      <a:r>
                        <a:rPr kumimoji="1" lang="ja-JP" altLang="en-US" sz="2000" dirty="0"/>
                        <a:t>リスクの保有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新製品の設計によるリスクは小さいため、リスクをそのまま受け入れて、設計を継続する。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2357579"/>
                  </a:ext>
                </a:extLst>
              </a:tr>
            </a:tbl>
          </a:graphicData>
        </a:graphic>
      </p:graphicFrame>
    </p:spTree>
    <p:extLst>
      <p:ext uri="{BB962C8B-B14F-4D97-AF65-F5344CB8AC3E}">
        <p14:creationId xmlns:p14="http://schemas.microsoft.com/office/powerpoint/2010/main" val="317951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5</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startAt="3"/>
            </a:pPr>
            <a:r>
              <a:rPr lang="ja-JP" altLang="en-US" sz="2400" dirty="0"/>
              <a:t>リスク及び機会への取組みフロー。</a:t>
            </a:r>
            <a:endParaRPr lang="en-US" altLang="ja-JP" sz="24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a:t>
            </a:r>
            <a:r>
              <a:rPr lang="ja-JP" altLang="en-US" sz="3000" b="1" dirty="0">
                <a:solidFill>
                  <a:schemeClr val="bg1"/>
                </a:solidFill>
              </a:rPr>
              <a:t>　リスク及び機会への取組み</a:t>
            </a:r>
            <a:endParaRPr kumimoji="1" lang="ja-JP" altLang="en-US" sz="3000" b="1" dirty="0">
              <a:solidFill>
                <a:schemeClr val="bg1"/>
              </a:solidFill>
            </a:endParaRPr>
          </a:p>
        </p:txBody>
      </p:sp>
      <p:sp>
        <p:nvSpPr>
          <p:cNvPr id="2" name="正方形/長方形 1">
            <a:extLst>
              <a:ext uri="{FF2B5EF4-FFF2-40B4-BE49-F238E27FC236}">
                <a16:creationId xmlns:a16="http://schemas.microsoft.com/office/drawing/2014/main" id="{979707AF-697B-4705-AEE2-D5345B982CB8}"/>
              </a:ext>
            </a:extLst>
          </p:cNvPr>
          <p:cNvSpPr/>
          <p:nvPr/>
        </p:nvSpPr>
        <p:spPr>
          <a:xfrm>
            <a:off x="838200" y="2139315"/>
            <a:ext cx="47396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①：組織の状況（内外の課題）　</a:t>
            </a:r>
            <a:r>
              <a:rPr kumimoji="1" lang="en-US" altLang="ja-JP" dirty="0">
                <a:solidFill>
                  <a:schemeClr val="tx1"/>
                </a:solidFill>
              </a:rPr>
              <a:t>4.1</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5E21FE2-8EF3-49B1-9CE1-C3C98D7C1490}"/>
              </a:ext>
            </a:extLst>
          </p:cNvPr>
          <p:cNvSpPr/>
          <p:nvPr/>
        </p:nvSpPr>
        <p:spPr>
          <a:xfrm>
            <a:off x="6614162" y="2139315"/>
            <a:ext cx="47396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②：利害関係者のニーズ期待　</a:t>
            </a:r>
            <a:r>
              <a:rPr kumimoji="1" lang="en-US" altLang="ja-JP" dirty="0">
                <a:solidFill>
                  <a:schemeClr val="tx1"/>
                </a:solidFill>
              </a:rPr>
              <a:t>4.2</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71A0B014-46ED-4867-8402-8D38B39BB51D}"/>
              </a:ext>
            </a:extLst>
          </p:cNvPr>
          <p:cNvSpPr/>
          <p:nvPr/>
        </p:nvSpPr>
        <p:spPr>
          <a:xfrm>
            <a:off x="1814830" y="2865755"/>
            <a:ext cx="85623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➂：①</a:t>
            </a:r>
            <a:r>
              <a:rPr kumimoji="1" lang="ja-JP" altLang="en-US" dirty="0">
                <a:solidFill>
                  <a:schemeClr val="tx1"/>
                </a:solidFill>
              </a:rPr>
              <a:t>及び②を達成するためのリスク及び機会の決定　</a:t>
            </a:r>
            <a:r>
              <a:rPr kumimoji="1" lang="en-US" altLang="ja-JP" dirty="0">
                <a:solidFill>
                  <a:schemeClr val="tx1"/>
                </a:solidFill>
              </a:rPr>
              <a:t>6.1.1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DDD2C82F-BCA9-487E-B000-BA4C99AD9863}"/>
              </a:ext>
            </a:extLst>
          </p:cNvPr>
          <p:cNvSpPr/>
          <p:nvPr/>
        </p:nvSpPr>
        <p:spPr>
          <a:xfrm>
            <a:off x="1814830" y="3587115"/>
            <a:ext cx="85623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➃：リスク及び機会への取組み計画作成　</a:t>
            </a:r>
            <a:r>
              <a:rPr kumimoji="1" lang="en-US" altLang="ja-JP" dirty="0">
                <a:solidFill>
                  <a:schemeClr val="tx1"/>
                </a:solidFill>
              </a:rPr>
              <a:t>6.1.2</a:t>
            </a:r>
            <a:endParaRPr kumimoji="1" lang="ja-JP" altLang="en-US" dirty="0">
              <a:solidFill>
                <a:schemeClr val="tx1"/>
              </a:solidFill>
            </a:endParaRPr>
          </a:p>
        </p:txBody>
      </p:sp>
      <p:sp>
        <p:nvSpPr>
          <p:cNvPr id="16" name="正方形/長方形 15">
            <a:extLst>
              <a:ext uri="{FF2B5EF4-FFF2-40B4-BE49-F238E27FC236}">
                <a16:creationId xmlns:a16="http://schemas.microsoft.com/office/drawing/2014/main" id="{B0C0A4AF-EB9F-4F5B-B05A-C32206ABB30D}"/>
              </a:ext>
            </a:extLst>
          </p:cNvPr>
          <p:cNvSpPr/>
          <p:nvPr/>
        </p:nvSpPr>
        <p:spPr>
          <a:xfrm>
            <a:off x="1814830" y="4313555"/>
            <a:ext cx="85623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➄：➃のＱＭＳプロセスへの統合　</a:t>
            </a:r>
            <a:r>
              <a:rPr kumimoji="1" lang="en-US" altLang="ja-JP" dirty="0">
                <a:solidFill>
                  <a:schemeClr val="tx1"/>
                </a:solidFill>
              </a:rPr>
              <a:t>6.1.2</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D66394CA-B912-4452-BE7B-E9AD5A59AF16}"/>
              </a:ext>
            </a:extLst>
          </p:cNvPr>
          <p:cNvSpPr/>
          <p:nvPr/>
        </p:nvSpPr>
        <p:spPr>
          <a:xfrm>
            <a:off x="1814830" y="5035550"/>
            <a:ext cx="85623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⑥：➄の実施　</a:t>
            </a:r>
            <a:r>
              <a:rPr kumimoji="1" lang="en-US" altLang="ja-JP" dirty="0">
                <a:solidFill>
                  <a:schemeClr val="tx1"/>
                </a:solidFill>
              </a:rPr>
              <a:t>4.4.1</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33F0C29-ADC0-478B-BA1A-62DF9F98E93E}"/>
              </a:ext>
            </a:extLst>
          </p:cNvPr>
          <p:cNvSpPr/>
          <p:nvPr/>
        </p:nvSpPr>
        <p:spPr>
          <a:xfrm>
            <a:off x="1814830" y="5757545"/>
            <a:ext cx="8562340" cy="4673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⑦：⑥の有効性の評価　</a:t>
            </a:r>
            <a:r>
              <a:rPr kumimoji="1" lang="en-US" altLang="ja-JP" dirty="0">
                <a:solidFill>
                  <a:schemeClr val="tx1"/>
                </a:solidFill>
              </a:rPr>
              <a:t>6.1.2</a:t>
            </a:r>
            <a:endParaRPr kumimoji="1" lang="ja-JP" altLang="en-US" dirty="0">
              <a:solidFill>
                <a:schemeClr val="tx1"/>
              </a:solidFill>
            </a:endParaRPr>
          </a:p>
        </p:txBody>
      </p:sp>
      <p:sp>
        <p:nvSpPr>
          <p:cNvPr id="21" name="矢印: 下 20">
            <a:extLst>
              <a:ext uri="{FF2B5EF4-FFF2-40B4-BE49-F238E27FC236}">
                <a16:creationId xmlns:a16="http://schemas.microsoft.com/office/drawing/2014/main" id="{2B3AF30F-417A-4D56-8394-0CC484653242}"/>
              </a:ext>
            </a:extLst>
          </p:cNvPr>
          <p:cNvSpPr/>
          <p:nvPr/>
        </p:nvSpPr>
        <p:spPr>
          <a:xfrm>
            <a:off x="3352800" y="2606675"/>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F031B0D-CD87-46CB-B5EB-B6502AD924FA}"/>
              </a:ext>
            </a:extLst>
          </p:cNvPr>
          <p:cNvSpPr/>
          <p:nvPr/>
        </p:nvSpPr>
        <p:spPr>
          <a:xfrm>
            <a:off x="5753100" y="5507355"/>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5A9555CA-3207-4F00-9FDE-F4DC01F203DE}"/>
              </a:ext>
            </a:extLst>
          </p:cNvPr>
          <p:cNvSpPr/>
          <p:nvPr/>
        </p:nvSpPr>
        <p:spPr>
          <a:xfrm>
            <a:off x="5753100" y="4785360"/>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下 26">
            <a:extLst>
              <a:ext uri="{FF2B5EF4-FFF2-40B4-BE49-F238E27FC236}">
                <a16:creationId xmlns:a16="http://schemas.microsoft.com/office/drawing/2014/main" id="{491A9B3C-C0A7-4139-B073-797346ECE18A}"/>
              </a:ext>
            </a:extLst>
          </p:cNvPr>
          <p:cNvSpPr/>
          <p:nvPr/>
        </p:nvSpPr>
        <p:spPr>
          <a:xfrm>
            <a:off x="5753100" y="4034155"/>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58378514-4549-4A1B-B140-B3116F52319E}"/>
              </a:ext>
            </a:extLst>
          </p:cNvPr>
          <p:cNvSpPr/>
          <p:nvPr/>
        </p:nvSpPr>
        <p:spPr>
          <a:xfrm>
            <a:off x="5753100" y="3337560"/>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7C9A12B3-7E19-4D5E-9C14-3113DEF13DA9}"/>
              </a:ext>
            </a:extLst>
          </p:cNvPr>
          <p:cNvSpPr/>
          <p:nvPr/>
        </p:nvSpPr>
        <p:spPr>
          <a:xfrm>
            <a:off x="8001002" y="2606675"/>
            <a:ext cx="685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7596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dirty="0"/>
              <a:t>TKG</a:t>
            </a:r>
            <a:r>
              <a:rPr kumimoji="1" lang="ja-JP" altLang="en-US" dirty="0"/>
              <a:t>　</a:t>
            </a:r>
            <a:r>
              <a:rPr kumimoji="1" lang="en-US" altLang="ja-JP" dirty="0"/>
              <a:t>IATF16949</a:t>
            </a:r>
            <a:endParaRPr kumimoji="1" lang="ja-JP" altLang="en-US" dirty="0"/>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6</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99142"/>
            <a:ext cx="10434320" cy="1608218"/>
          </a:xfrm>
          <a:ln w="12700">
            <a:solidFill>
              <a:schemeClr val="tx2"/>
            </a:solidFill>
          </a:ln>
        </p:spPr>
        <p:txBody>
          <a:bodyPr>
            <a:noAutofit/>
          </a:bodyPr>
          <a:lstStyle/>
          <a:p>
            <a:pPr marL="0" indent="0">
              <a:lnSpc>
                <a:spcPct val="100000"/>
              </a:lnSpc>
              <a:buNone/>
            </a:pPr>
            <a:r>
              <a:rPr lang="ja-JP" altLang="en-US" sz="2000" dirty="0"/>
              <a:t>☑組織は、最低限、</a:t>
            </a:r>
            <a:r>
              <a:rPr lang="ja-JP" altLang="en-US" sz="2000" dirty="0">
                <a:solidFill>
                  <a:srgbClr val="FF0000"/>
                </a:solidFill>
              </a:rPr>
              <a:t>次の事項を含む</a:t>
            </a:r>
            <a:r>
              <a:rPr lang="ja-JP" altLang="en-US" sz="2000" dirty="0"/>
              <a:t>リスク分析に含めなければならない。　</a:t>
            </a:r>
            <a:r>
              <a:rPr lang="ja-JP" altLang="en-US" sz="2000" u="sng" dirty="0"/>
              <a:t>　　　　　　　　　　　　　　　</a:t>
            </a:r>
            <a:r>
              <a:rPr lang="en-US" altLang="ja-JP" sz="2000" dirty="0"/>
              <a:t>a) </a:t>
            </a:r>
            <a:r>
              <a:rPr lang="ja-JP" altLang="en-US" sz="2000" dirty="0"/>
              <a:t>製品のリコールから学んだ教訓、製品監査、市場で起きた回収・修理、苦情、スクラップ 及び手直し　　　　　　　　　　　　　　　　　　　　　　　　　　　　　　　　　　　　　　　　　　　　　 </a:t>
            </a:r>
            <a:r>
              <a:rPr lang="en-US" altLang="ja-JP" sz="2000" dirty="0">
                <a:solidFill>
                  <a:srgbClr val="FF0000"/>
                </a:solidFill>
              </a:rPr>
              <a:t>b) IT </a:t>
            </a:r>
            <a:r>
              <a:rPr lang="ja-JP" altLang="en-US" sz="2000" dirty="0">
                <a:solidFill>
                  <a:srgbClr val="FF0000"/>
                </a:solidFill>
              </a:rPr>
              <a:t>システムへのサイバー攻撃の脅威</a:t>
            </a:r>
            <a:endParaRPr lang="en-US" altLang="ja-JP" sz="2000" u="sng" dirty="0">
              <a:solidFill>
                <a:srgbClr val="FF0000"/>
              </a:solidFill>
            </a:endParaRPr>
          </a:p>
          <a:p>
            <a:pPr marL="0" indent="0">
              <a:lnSpc>
                <a:spcPct val="100000"/>
              </a:lnSpc>
              <a:spcBef>
                <a:spcPts val="0"/>
              </a:spcBef>
              <a:buNone/>
            </a:pPr>
            <a:r>
              <a:rPr lang="ja-JP" altLang="en-US" sz="2000" dirty="0"/>
              <a:t>☑組織は、リスク分析の結果の証拠として、</a:t>
            </a:r>
            <a:r>
              <a:rPr lang="ja-JP" altLang="en-US" sz="2000" b="1" dirty="0"/>
              <a:t>文書化した情報を保持</a:t>
            </a:r>
            <a:r>
              <a:rPr lang="ja-JP" altLang="en-US" sz="2000" dirty="0"/>
              <a:t>しなければならない。</a:t>
            </a: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6.1.2.1</a:t>
            </a:r>
            <a:r>
              <a:rPr kumimoji="1" lang="ja-JP" altLang="en-US" sz="3000" b="1" dirty="0">
                <a:solidFill>
                  <a:schemeClr val="tx2"/>
                </a:solidFill>
              </a:rPr>
              <a:t>　リスク分析</a:t>
            </a:r>
          </a:p>
        </p:txBody>
      </p:sp>
      <p:sp>
        <p:nvSpPr>
          <p:cNvPr id="6" name="タイトル 1">
            <a:extLst>
              <a:ext uri="{FF2B5EF4-FFF2-40B4-BE49-F238E27FC236}">
                <a16:creationId xmlns:a16="http://schemas.microsoft.com/office/drawing/2014/main" id="{9914E99F-7848-4A00-9EB6-D706CBF0F552}"/>
              </a:ext>
            </a:extLst>
          </p:cNvPr>
          <p:cNvSpPr txBox="1">
            <a:spLocks/>
          </p:cNvSpPr>
          <p:nvPr/>
        </p:nvSpPr>
        <p:spPr>
          <a:xfrm>
            <a:off x="838200" y="3027681"/>
            <a:ext cx="10515600" cy="660996"/>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6.1.2.1</a:t>
            </a:r>
            <a:r>
              <a:rPr lang="ja-JP" altLang="en-US" sz="3000" b="1" dirty="0">
                <a:solidFill>
                  <a:schemeClr val="bg1"/>
                </a:solidFill>
              </a:rPr>
              <a:t>　リスク分析</a:t>
            </a:r>
          </a:p>
        </p:txBody>
      </p:sp>
      <p:sp>
        <p:nvSpPr>
          <p:cNvPr id="8" name="コンテンツ プレースホルダー 2">
            <a:extLst>
              <a:ext uri="{FF2B5EF4-FFF2-40B4-BE49-F238E27FC236}">
                <a16:creationId xmlns:a16="http://schemas.microsoft.com/office/drawing/2014/main" id="{EEB3763D-86DC-492E-832D-788DCD7FF545}"/>
              </a:ext>
            </a:extLst>
          </p:cNvPr>
          <p:cNvSpPr txBox="1">
            <a:spLocks/>
          </p:cNvSpPr>
          <p:nvPr/>
        </p:nvSpPr>
        <p:spPr>
          <a:xfrm>
            <a:off x="838200" y="3714787"/>
            <a:ext cx="10515600" cy="2641563"/>
          </a:xfrm>
          <a:prstGeom prst="rect">
            <a:avLst/>
          </a:prstGeom>
          <a:ln w="127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en-US" altLang="ja-JP" sz="2400" dirty="0"/>
              <a:t>IATF16949</a:t>
            </a:r>
            <a:r>
              <a:rPr lang="ja-JP" altLang="en-US" sz="2400" dirty="0"/>
              <a:t>では「</a:t>
            </a:r>
            <a:r>
              <a:rPr lang="en-US" altLang="ja-JP" sz="2400" dirty="0"/>
              <a:t>FMEA</a:t>
            </a:r>
            <a:r>
              <a:rPr lang="ja-JP" altLang="en-US" sz="2400" dirty="0"/>
              <a:t>」が代表的なリスク分析手法。</a:t>
            </a:r>
            <a:endParaRPr lang="en-US" altLang="ja-JP" sz="2400" dirty="0"/>
          </a:p>
          <a:p>
            <a:pPr lvl="1">
              <a:buFont typeface="Wingdings" panose="05000000000000000000" pitchFamily="2" charset="2"/>
              <a:buChar char="Ø"/>
            </a:pPr>
            <a:r>
              <a:rPr lang="en-US" altLang="ja-JP" dirty="0"/>
              <a:t>FMEA</a:t>
            </a:r>
            <a:r>
              <a:rPr lang="ja-JP" altLang="en-US" dirty="0"/>
              <a:t>の“潜在的故障モード”にリコール情報などを含める。</a:t>
            </a:r>
            <a:endParaRPr lang="en-US" altLang="ja-JP" dirty="0"/>
          </a:p>
          <a:p>
            <a:pPr lvl="1">
              <a:buFont typeface="Wingdings" panose="05000000000000000000" pitchFamily="2" charset="2"/>
              <a:buChar char="Ø"/>
            </a:pPr>
            <a:r>
              <a:rPr lang="ja-JP" altLang="en-US" dirty="0"/>
              <a:t>他に「</a:t>
            </a:r>
            <a:r>
              <a:rPr lang="en-US" altLang="ja-JP" dirty="0"/>
              <a:t>FTA</a:t>
            </a:r>
            <a:r>
              <a:rPr lang="ja-JP" altLang="en-US" dirty="0"/>
              <a:t>」など。</a:t>
            </a:r>
            <a:endParaRPr lang="en-US" altLang="ja-JP" dirty="0"/>
          </a:p>
          <a:p>
            <a:pPr marL="514350" indent="-514350">
              <a:buFont typeface="+mj-lt"/>
              <a:buAutoNum type="arabicPeriod"/>
            </a:pPr>
            <a:r>
              <a:rPr lang="en-US" altLang="ja-JP" sz="2400" dirty="0"/>
              <a:t>FMEA</a:t>
            </a:r>
            <a:r>
              <a:rPr lang="ja-JP" altLang="en-US" sz="2400" dirty="0"/>
              <a:t>（</a:t>
            </a:r>
            <a:r>
              <a:rPr lang="en-US" altLang="ja-JP" sz="2400" dirty="0"/>
              <a:t>DFMEA</a:t>
            </a:r>
            <a:r>
              <a:rPr lang="ja-JP" altLang="en-US" sz="2400" dirty="0"/>
              <a:t>及び</a:t>
            </a:r>
            <a:r>
              <a:rPr lang="en-US" altLang="ja-JP" sz="2400" dirty="0"/>
              <a:t>PFMEA</a:t>
            </a:r>
            <a:r>
              <a:rPr lang="ja-JP" altLang="en-US" sz="2400" dirty="0"/>
              <a:t>）は、</a:t>
            </a:r>
            <a:r>
              <a:rPr lang="en-US" altLang="ja-JP" sz="2400" dirty="0"/>
              <a:t>8.3</a:t>
            </a:r>
            <a:r>
              <a:rPr lang="ja-JP" altLang="en-US" sz="2400" dirty="0"/>
              <a:t>項により実施要求がある。最低限、</a:t>
            </a:r>
            <a:r>
              <a:rPr lang="en-US" altLang="ja-JP" sz="2400" dirty="0"/>
              <a:t>8.3</a:t>
            </a:r>
            <a:r>
              <a:rPr lang="ja-JP" altLang="en-US" sz="2400" dirty="0"/>
              <a:t>項の実施により</a:t>
            </a:r>
            <a:r>
              <a:rPr lang="en-US" altLang="ja-JP" sz="2400" dirty="0"/>
              <a:t>6.1.2.1</a:t>
            </a:r>
            <a:r>
              <a:rPr lang="ja-JP" altLang="en-US" sz="2400" dirty="0"/>
              <a:t>項は適合する。</a:t>
            </a:r>
            <a:endParaRPr lang="en-US" altLang="ja-JP" sz="2400" dirty="0"/>
          </a:p>
        </p:txBody>
      </p:sp>
    </p:spTree>
    <p:extLst>
      <p:ext uri="{BB962C8B-B14F-4D97-AF65-F5344CB8AC3E}">
        <p14:creationId xmlns:p14="http://schemas.microsoft.com/office/powerpoint/2010/main" val="368678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7</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6.1.2.1</a:t>
            </a:r>
            <a:r>
              <a:rPr lang="ja-JP" altLang="en-US" sz="3000" b="1" dirty="0">
                <a:solidFill>
                  <a:schemeClr val="bg1"/>
                </a:solidFill>
              </a:rPr>
              <a:t>　リスク分析</a:t>
            </a:r>
          </a:p>
        </p:txBody>
      </p:sp>
      <p:sp>
        <p:nvSpPr>
          <p:cNvPr id="3" name="コンテンツ プレースホルダー 2">
            <a:extLst>
              <a:ext uri="{FF2B5EF4-FFF2-40B4-BE49-F238E27FC236}">
                <a16:creationId xmlns:a16="http://schemas.microsoft.com/office/drawing/2014/main" id="{E76154AE-CD82-4A3C-B914-037C7B0B7D52}"/>
              </a:ext>
            </a:extLst>
          </p:cNvPr>
          <p:cNvSpPr>
            <a:spLocks noGrp="1"/>
          </p:cNvSpPr>
          <p:nvPr>
            <p:ph idx="1"/>
          </p:nvPr>
        </p:nvSpPr>
        <p:spPr>
          <a:xfrm>
            <a:off x="838200" y="1584960"/>
            <a:ext cx="10515600" cy="4592003"/>
          </a:xfrm>
        </p:spPr>
        <p:txBody>
          <a:bodyPr/>
          <a:lstStyle/>
          <a:p>
            <a:pPr marL="514350" indent="-514350">
              <a:buFont typeface="+mj-lt"/>
              <a:buAutoNum type="arabicPeriod" startAt="3"/>
            </a:pPr>
            <a:r>
              <a:rPr lang="en-US" altLang="ja-JP" dirty="0"/>
              <a:t>IATF</a:t>
            </a:r>
            <a:r>
              <a:rPr lang="ja-JP" altLang="en-US" dirty="0"/>
              <a:t>要求事項とリスク分析について。</a:t>
            </a:r>
            <a:endParaRPr lang="en-US" altLang="ja-JP" dirty="0"/>
          </a:p>
          <a:p>
            <a:pPr lvl="1">
              <a:buFont typeface="Wingdings" panose="05000000000000000000" pitchFamily="2" charset="2"/>
              <a:buChar char="Ø"/>
            </a:pPr>
            <a:r>
              <a:rPr lang="ja-JP" altLang="en-US" dirty="0"/>
              <a:t>リスク分析を要求　➠　</a:t>
            </a:r>
            <a:r>
              <a:rPr lang="en-US" altLang="ja-JP" dirty="0"/>
              <a:t>16</a:t>
            </a:r>
            <a:r>
              <a:rPr lang="ja-JP" altLang="en-US" dirty="0"/>
              <a:t>カ所</a:t>
            </a:r>
            <a:endParaRPr lang="en-US" altLang="ja-JP" dirty="0"/>
          </a:p>
          <a:p>
            <a:pPr lvl="2"/>
            <a:r>
              <a:rPr lang="ja-JP" altLang="en-US" sz="2400" dirty="0"/>
              <a:t>製品設計リスク分析、工程設計リスク分析、第二者監査計画・・・</a:t>
            </a:r>
            <a:endParaRPr lang="en-US" altLang="ja-JP" sz="2400" dirty="0"/>
          </a:p>
          <a:p>
            <a:pPr lvl="1">
              <a:buFont typeface="Wingdings" panose="05000000000000000000" pitchFamily="2" charset="2"/>
              <a:buChar char="Ø"/>
            </a:pPr>
            <a:r>
              <a:rPr lang="ja-JP" altLang="en-US" dirty="0"/>
              <a:t>リスクへの取組みに関する要求　➠　</a:t>
            </a:r>
            <a:r>
              <a:rPr lang="en-US" altLang="ja-JP" dirty="0"/>
              <a:t>45</a:t>
            </a:r>
            <a:r>
              <a:rPr lang="ja-JP" altLang="en-US" dirty="0"/>
              <a:t>カ所</a:t>
            </a:r>
            <a:endParaRPr lang="en-US" altLang="ja-JP" dirty="0"/>
          </a:p>
          <a:p>
            <a:pPr lvl="2"/>
            <a:r>
              <a:rPr lang="ja-JP" altLang="en-US" sz="2400" dirty="0"/>
              <a:t>工場計画時、校正外れ時、トレーサビリティ計画時・・・</a:t>
            </a:r>
            <a:endParaRPr lang="en-US" altLang="ja-JP" sz="2400" dirty="0"/>
          </a:p>
        </p:txBody>
      </p:sp>
      <p:sp>
        <p:nvSpPr>
          <p:cNvPr id="8" name="矢印: 下 7">
            <a:extLst>
              <a:ext uri="{FF2B5EF4-FFF2-40B4-BE49-F238E27FC236}">
                <a16:creationId xmlns:a16="http://schemas.microsoft.com/office/drawing/2014/main" id="{A32892A3-B0D4-420F-B0C5-1A23307B3D48}"/>
              </a:ext>
            </a:extLst>
          </p:cNvPr>
          <p:cNvSpPr/>
          <p:nvPr/>
        </p:nvSpPr>
        <p:spPr>
          <a:xfrm>
            <a:off x="5303520" y="3779520"/>
            <a:ext cx="1584960" cy="396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3AD35DC0-D5AF-4FD1-9BE7-41B1C362DA8B}"/>
              </a:ext>
            </a:extLst>
          </p:cNvPr>
          <p:cNvSpPr/>
          <p:nvPr/>
        </p:nvSpPr>
        <p:spPr>
          <a:xfrm>
            <a:off x="1782896" y="4276870"/>
            <a:ext cx="8626208" cy="1398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200" dirty="0">
                <a:solidFill>
                  <a:schemeClr val="tx1"/>
                </a:solidFill>
              </a:rPr>
              <a:t>ISO9001</a:t>
            </a:r>
            <a:r>
              <a:rPr lang="ja-JP" altLang="en-US" sz="2200" dirty="0">
                <a:solidFill>
                  <a:schemeClr val="tx1"/>
                </a:solidFill>
              </a:rPr>
              <a:t>は「リスク及び機会」であるが、</a:t>
            </a:r>
            <a:r>
              <a:rPr lang="en-US" altLang="ja-JP" sz="2200" dirty="0">
                <a:solidFill>
                  <a:srgbClr val="FF0000"/>
                </a:solidFill>
                <a:effectLst>
                  <a:outerShdw blurRad="38100" dist="38100" dir="2700000" algn="tl">
                    <a:srgbClr val="000000">
                      <a:alpha val="43137"/>
                    </a:srgbClr>
                  </a:outerShdw>
                </a:effectLst>
              </a:rPr>
              <a:t>IATF</a:t>
            </a:r>
            <a:r>
              <a:rPr lang="ja-JP" altLang="en-US" sz="2200" dirty="0">
                <a:solidFill>
                  <a:srgbClr val="FF0000"/>
                </a:solidFill>
                <a:effectLst>
                  <a:outerShdw blurRad="38100" dist="38100" dir="2700000" algn="tl">
                    <a:srgbClr val="000000">
                      <a:alpha val="43137"/>
                    </a:srgbClr>
                  </a:outerShdw>
                </a:effectLst>
              </a:rPr>
              <a:t>は「リスク回避」に重心を置いている。</a:t>
            </a:r>
            <a:r>
              <a:rPr lang="ja-JP" altLang="en-US" sz="2200" dirty="0">
                <a:solidFill>
                  <a:schemeClr val="tx1"/>
                </a:solidFill>
              </a:rPr>
              <a:t>（企業責任、製品安全、顧客への影響）</a:t>
            </a:r>
            <a:endParaRPr kumimoji="1" lang="ja-JP" altLang="en-US" sz="2200" dirty="0">
              <a:solidFill>
                <a:schemeClr val="tx1"/>
              </a:solidFill>
            </a:endParaRPr>
          </a:p>
        </p:txBody>
      </p:sp>
    </p:spTree>
    <p:extLst>
      <p:ext uri="{BB962C8B-B14F-4D97-AF65-F5344CB8AC3E}">
        <p14:creationId xmlns:p14="http://schemas.microsoft.com/office/powerpoint/2010/main" val="330510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8</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☑組織は、起こり得る不適合が発生することを防止するために、その原因を除去する処置を決め、実施しなければならない。</a:t>
            </a:r>
            <a:endParaRPr lang="en-US" altLang="ja-JP" sz="2000" dirty="0"/>
          </a:p>
          <a:p>
            <a:pPr marL="0" indent="0">
              <a:lnSpc>
                <a:spcPct val="100000"/>
              </a:lnSpc>
              <a:buNone/>
            </a:pPr>
            <a:r>
              <a:rPr lang="ja-JP" altLang="en-US" sz="2000" dirty="0"/>
              <a:t>☑予防処置は、起こり得る問題の重大性に応じたものでなければならない。</a:t>
            </a:r>
            <a:endParaRPr lang="en-US" altLang="ja-JP" sz="2000" dirty="0"/>
          </a:p>
          <a:p>
            <a:pPr marL="0" indent="0">
              <a:lnSpc>
                <a:spcPct val="100000"/>
              </a:lnSpc>
              <a:buNone/>
            </a:pPr>
            <a:r>
              <a:rPr lang="ja-JP" altLang="en-US" sz="2000" dirty="0"/>
              <a:t>☑組織は、次の事項を含む、</a:t>
            </a:r>
            <a:r>
              <a:rPr lang="ja-JP" altLang="en-US" sz="2000" u="sng" dirty="0"/>
              <a:t>リスクの悪影響を及ぼす度合いを減少させるプロセスを確立しなければならない。</a:t>
            </a:r>
            <a:endParaRPr lang="en-US" altLang="ja-JP" sz="2000" u="sng" dirty="0"/>
          </a:p>
          <a:p>
            <a:pPr marL="800100" lvl="1" indent="-342900">
              <a:lnSpc>
                <a:spcPct val="100000"/>
              </a:lnSpc>
              <a:buFont typeface="+mj-lt"/>
              <a:buAutoNum type="alphaLcPeriod"/>
            </a:pPr>
            <a:r>
              <a:rPr lang="ja-JP" altLang="en-US" sz="2000" dirty="0"/>
              <a:t>起こり得る不適合及びその原因の特定</a:t>
            </a:r>
            <a:endParaRPr lang="en-US" altLang="ja-JP" sz="2000" dirty="0"/>
          </a:p>
          <a:p>
            <a:pPr marL="800100" lvl="1" indent="-342900">
              <a:lnSpc>
                <a:spcPct val="100000"/>
              </a:lnSpc>
              <a:buFont typeface="+mj-lt"/>
              <a:buAutoNum type="alphaLcPeriod"/>
            </a:pPr>
            <a:r>
              <a:rPr lang="ja-JP" altLang="en-US" sz="2000" dirty="0"/>
              <a:t>不適合の発生を予防するための処置の必要性の評価</a:t>
            </a:r>
            <a:endParaRPr lang="en-US" altLang="ja-JP" sz="2000" dirty="0"/>
          </a:p>
          <a:p>
            <a:pPr marL="800100" lvl="1" indent="-342900">
              <a:lnSpc>
                <a:spcPct val="100000"/>
              </a:lnSpc>
              <a:buFont typeface="+mj-lt"/>
              <a:buAutoNum type="alphaLcPeriod"/>
            </a:pPr>
            <a:r>
              <a:rPr lang="ja-JP" altLang="en-US" sz="2000" dirty="0"/>
              <a:t>必要な処置の決定及び実施</a:t>
            </a:r>
            <a:endParaRPr lang="en-US" altLang="ja-JP" sz="2000" dirty="0"/>
          </a:p>
          <a:p>
            <a:pPr marL="800100" lvl="1" indent="-342900">
              <a:lnSpc>
                <a:spcPct val="100000"/>
              </a:lnSpc>
              <a:buFont typeface="+mj-lt"/>
              <a:buAutoNum type="alphaLcPeriod"/>
            </a:pPr>
            <a:r>
              <a:rPr lang="ja-JP" altLang="en-US" sz="2000" dirty="0"/>
              <a:t>とった処置の文書化した情報</a:t>
            </a:r>
            <a:endParaRPr lang="en-US" altLang="ja-JP" sz="2000" dirty="0"/>
          </a:p>
          <a:p>
            <a:pPr marL="800100" lvl="1" indent="-342900">
              <a:lnSpc>
                <a:spcPct val="100000"/>
              </a:lnSpc>
              <a:buFont typeface="+mj-lt"/>
              <a:buAutoNum type="alphaLcPeriod"/>
            </a:pPr>
            <a:r>
              <a:rPr lang="ja-JP" altLang="en-US" sz="2000" dirty="0"/>
              <a:t>とった予防処置の有効性のレビュー</a:t>
            </a:r>
            <a:endParaRPr lang="en-US" altLang="ja-JP" sz="2000" dirty="0"/>
          </a:p>
          <a:p>
            <a:pPr marL="800100" lvl="1" indent="-342900">
              <a:lnSpc>
                <a:spcPct val="100000"/>
              </a:lnSpc>
              <a:buFont typeface="+mj-lt"/>
              <a:buAutoNum type="alphaLcPeriod"/>
            </a:pPr>
            <a:r>
              <a:rPr lang="ja-JP" altLang="en-US" sz="2000" dirty="0"/>
              <a:t>類似プロセスでの再発を防止するために学んだ教訓の利用（</a:t>
            </a:r>
            <a:r>
              <a:rPr lang="en-US" altLang="ja-JP" sz="2000" dirty="0"/>
              <a:t>ISO9001</a:t>
            </a:r>
            <a:r>
              <a:rPr lang="ja-JP" altLang="en-US" sz="2000" dirty="0"/>
              <a:t>の</a:t>
            </a:r>
            <a:r>
              <a:rPr lang="en-US" altLang="ja-JP" sz="2000" dirty="0"/>
              <a:t>7.1.6</a:t>
            </a:r>
            <a:r>
              <a:rPr lang="ja-JP" altLang="en-US" sz="2000" dirty="0"/>
              <a:t>参照）</a:t>
            </a:r>
          </a:p>
          <a:p>
            <a:pPr marL="800100" lvl="1" indent="-342900">
              <a:buFont typeface="+mj-lt"/>
              <a:buAutoNum type="alphaLcPeriod" startAt="9"/>
            </a:pP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6.1.2.2</a:t>
            </a:r>
            <a:r>
              <a:rPr kumimoji="1" lang="ja-JP" altLang="en-US" sz="3000" b="1" dirty="0">
                <a:solidFill>
                  <a:schemeClr val="tx2"/>
                </a:solidFill>
              </a:rPr>
              <a:t>　予防処置</a:t>
            </a:r>
          </a:p>
        </p:txBody>
      </p:sp>
    </p:spTree>
    <p:extLst>
      <p:ext uri="{BB962C8B-B14F-4D97-AF65-F5344CB8AC3E}">
        <p14:creationId xmlns:p14="http://schemas.microsoft.com/office/powerpoint/2010/main" val="173984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9</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lnSpcReduction="10000"/>
          </a:bodyPr>
          <a:lstStyle/>
          <a:p>
            <a:pPr marL="457200" indent="-457200">
              <a:buFont typeface="+mj-lt"/>
              <a:buAutoNum type="arabicPeriod"/>
            </a:pPr>
            <a:r>
              <a:rPr lang="en-US" altLang="ja-JP" sz="2400" dirty="0"/>
              <a:t>ISO9001:2008</a:t>
            </a:r>
            <a:r>
              <a:rPr lang="ja-JP" altLang="en-US" sz="2400" dirty="0"/>
              <a:t>の踏襲。</a:t>
            </a:r>
            <a:endParaRPr lang="en-US" altLang="ja-JP" sz="2400" dirty="0"/>
          </a:p>
          <a:p>
            <a:pPr marL="457200" indent="-457200">
              <a:buFont typeface="+mj-lt"/>
              <a:buAutoNum type="arabicPeriod"/>
            </a:pP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ja-JP" altLang="en-US" sz="2400" dirty="0"/>
              <a:t>予防処置の対象事象を発見する主となる方法。</a:t>
            </a:r>
            <a:endParaRPr lang="en-US" altLang="ja-JP" sz="2400" dirty="0"/>
          </a:p>
          <a:p>
            <a:pPr lvl="1">
              <a:buFont typeface="Wingdings" panose="05000000000000000000" pitchFamily="2" charset="2"/>
              <a:buChar char="Ø"/>
            </a:pPr>
            <a:r>
              <a:rPr lang="en-US" altLang="ja-JP" dirty="0"/>
              <a:t>FMEA</a:t>
            </a:r>
            <a:r>
              <a:rPr lang="ja-JP" altLang="en-US" dirty="0"/>
              <a:t>の結果（</a:t>
            </a:r>
            <a:r>
              <a:rPr lang="en-US" altLang="ja-JP" dirty="0"/>
              <a:t>DFMEA</a:t>
            </a:r>
            <a:r>
              <a:rPr lang="ja-JP" altLang="en-US" dirty="0"/>
              <a:t>／</a:t>
            </a:r>
            <a:r>
              <a:rPr lang="en-US" altLang="ja-JP" dirty="0"/>
              <a:t>PFMEA</a:t>
            </a:r>
            <a:r>
              <a:rPr lang="ja-JP" altLang="en-US" dirty="0"/>
              <a:t>）</a:t>
            </a:r>
            <a:endParaRPr lang="en-US" altLang="ja-JP" dirty="0"/>
          </a:p>
          <a:p>
            <a:pPr lvl="1">
              <a:buFont typeface="Wingdings" panose="05000000000000000000" pitchFamily="2" charset="2"/>
              <a:buChar char="Ø"/>
            </a:pPr>
            <a:r>
              <a:rPr lang="ja-JP" altLang="en-US" dirty="0"/>
              <a:t>製品及び工程の傾向分析（</a:t>
            </a:r>
            <a:r>
              <a:rPr lang="en-US" altLang="ja-JP" dirty="0"/>
              <a:t>SPC</a:t>
            </a:r>
            <a:r>
              <a:rPr lang="ja-JP" altLang="en-US" dirty="0"/>
              <a:t>（管理図／工程能力など））</a:t>
            </a:r>
            <a:endParaRPr lang="en-US" altLang="ja-JP" dirty="0"/>
          </a:p>
          <a:p>
            <a:pPr lvl="1">
              <a:buFont typeface="Wingdings" panose="05000000000000000000" pitchFamily="2" charset="2"/>
              <a:buChar char="Ø"/>
            </a:pPr>
            <a:r>
              <a:rPr lang="ja-JP" altLang="en-US" dirty="0"/>
              <a:t>プロセスの傾向分析（プロセス指標の傾向など）</a:t>
            </a:r>
            <a:endParaRPr lang="en-US" altLang="ja-JP" dirty="0"/>
          </a:p>
          <a:p>
            <a:pPr lvl="1">
              <a:buFont typeface="Wingdings" panose="05000000000000000000" pitchFamily="2" charset="2"/>
              <a:buChar char="Ø"/>
            </a:pPr>
            <a:r>
              <a:rPr lang="ja-JP" altLang="en-US" dirty="0"/>
              <a:t>顧客からの情報（組織のプロセス及び製品と同種同類のリコール情報など）</a:t>
            </a:r>
            <a:endParaRPr lang="en-US" altLang="ja-JP" dirty="0"/>
          </a:p>
          <a:p>
            <a:pPr marL="457200" indent="-457200">
              <a:buFont typeface="+mj-lt"/>
              <a:buAutoNum type="arabicPeriod"/>
            </a:pPr>
            <a:r>
              <a:rPr lang="ja-JP" altLang="en-US" sz="2400" dirty="0"/>
              <a:t>基本的流れ。</a:t>
            </a:r>
            <a:endParaRPr lang="en-US" altLang="ja-JP" sz="2400" dirty="0"/>
          </a:p>
          <a:p>
            <a:pPr marL="457200" lvl="1" indent="0">
              <a:buNone/>
            </a:pPr>
            <a:r>
              <a:rPr lang="ja-JP" altLang="en-US" dirty="0"/>
              <a:t>対象事象の発見　➠　処置の必要性評価　➠　処置の決定と実施　➠　結果の評価　➠　活動の記録</a:t>
            </a:r>
            <a:endParaRPr lang="en-US" altLang="ja-JP"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6.1.2.2</a:t>
            </a:r>
            <a:r>
              <a:rPr lang="ja-JP" altLang="en-US" sz="3000" b="1" dirty="0">
                <a:solidFill>
                  <a:schemeClr val="bg1"/>
                </a:solidFill>
              </a:rPr>
              <a:t>　予防処置</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3D57FF02-2ED1-4D8C-9B3B-597117782FD3}"/>
              </a:ext>
            </a:extLst>
          </p:cNvPr>
          <p:cNvGraphicFramePr>
            <a:graphicFrameLocks noGrp="1"/>
          </p:cNvGraphicFramePr>
          <p:nvPr>
            <p:extLst>
              <p:ext uri="{D42A27DB-BD31-4B8C-83A1-F6EECF244321}">
                <p14:modId xmlns:p14="http://schemas.microsoft.com/office/powerpoint/2010/main" val="2974245167"/>
              </p:ext>
            </p:extLst>
          </p:nvPr>
        </p:nvGraphicFramePr>
        <p:xfrm>
          <a:off x="1359971" y="1843387"/>
          <a:ext cx="8995884" cy="792480"/>
        </p:xfrm>
        <a:graphic>
          <a:graphicData uri="http://schemas.openxmlformats.org/drawingml/2006/table">
            <a:tbl>
              <a:tblPr firstRow="1" bandRow="1">
                <a:tableStyleId>{5940675A-B579-460E-94D1-54222C63F5DA}</a:tableStyleId>
              </a:tblPr>
              <a:tblGrid>
                <a:gridCol w="5066958">
                  <a:extLst>
                    <a:ext uri="{9D8B030D-6E8A-4147-A177-3AD203B41FA5}">
                      <a16:colId xmlns:a16="http://schemas.microsoft.com/office/drawing/2014/main" val="2410671675"/>
                    </a:ext>
                  </a:extLst>
                </a:gridCol>
                <a:gridCol w="3928926">
                  <a:extLst>
                    <a:ext uri="{9D8B030D-6E8A-4147-A177-3AD203B41FA5}">
                      <a16:colId xmlns:a16="http://schemas.microsoft.com/office/drawing/2014/main" val="2671161645"/>
                    </a:ext>
                  </a:extLst>
                </a:gridCol>
              </a:tblGrid>
              <a:tr h="370840">
                <a:tc>
                  <a:txBody>
                    <a:bodyPr/>
                    <a:lstStyle/>
                    <a:p>
                      <a:r>
                        <a:rPr kumimoji="1" lang="en-US" altLang="ja-JP" sz="2000" dirty="0"/>
                        <a:t>ISO9001:2008</a:t>
                      </a:r>
                      <a:r>
                        <a:rPr kumimoji="1" lang="ja-JP" altLang="en-US" sz="2000" dirty="0"/>
                        <a:t>要求事項</a:t>
                      </a:r>
                    </a:p>
                  </a:txBody>
                  <a:tcPr>
                    <a:solidFill>
                      <a:schemeClr val="tx2">
                        <a:lumMod val="20000"/>
                        <a:lumOff val="80000"/>
                      </a:schemeClr>
                    </a:solidFill>
                  </a:tcPr>
                </a:tc>
                <a:tc>
                  <a:txBody>
                    <a:bodyPr/>
                    <a:lstStyle/>
                    <a:p>
                      <a:r>
                        <a:rPr kumimoji="1" lang="en-US" altLang="ja-JP" sz="2000" dirty="0"/>
                        <a:t>a)</a:t>
                      </a:r>
                      <a:r>
                        <a:rPr kumimoji="1" lang="ja-JP" altLang="en-US" sz="2000" dirty="0"/>
                        <a:t>～</a:t>
                      </a:r>
                      <a:r>
                        <a:rPr kumimoji="1" lang="en-US" altLang="ja-JP" sz="2000" dirty="0"/>
                        <a:t>e)</a:t>
                      </a:r>
                      <a:endParaRPr kumimoji="1" lang="ja-JP" altLang="en-US" sz="2000" dirty="0"/>
                    </a:p>
                  </a:txBody>
                  <a:tcPr>
                    <a:solidFill>
                      <a:schemeClr val="tx2">
                        <a:lumMod val="20000"/>
                        <a:lumOff val="80000"/>
                      </a:schemeClr>
                    </a:solidFill>
                  </a:tcPr>
                </a:tc>
                <a:extLst>
                  <a:ext uri="{0D108BD9-81ED-4DB2-BD59-A6C34878D82A}">
                    <a16:rowId xmlns:a16="http://schemas.microsoft.com/office/drawing/2014/main" val="202028219"/>
                  </a:ext>
                </a:extLst>
              </a:tr>
              <a:tr h="370840">
                <a:tc>
                  <a:txBody>
                    <a:bodyPr/>
                    <a:lstStyle/>
                    <a:p>
                      <a:r>
                        <a:rPr kumimoji="1" lang="en-US" altLang="ja-JP" sz="2000" dirty="0"/>
                        <a:t>IATF16949:2016</a:t>
                      </a:r>
                      <a:r>
                        <a:rPr kumimoji="1" lang="ja-JP" altLang="en-US" sz="2000" dirty="0"/>
                        <a:t>追加要求事項</a:t>
                      </a:r>
                    </a:p>
                  </a:txBody>
                  <a:tcPr>
                    <a:solidFill>
                      <a:schemeClr val="tx2">
                        <a:lumMod val="20000"/>
                        <a:lumOff val="80000"/>
                      </a:schemeClr>
                    </a:solidFill>
                  </a:tcPr>
                </a:tc>
                <a:tc>
                  <a:txBody>
                    <a:bodyPr/>
                    <a:lstStyle/>
                    <a:p>
                      <a:r>
                        <a:rPr kumimoji="1" lang="en-US" altLang="ja-JP" sz="2000" dirty="0"/>
                        <a:t>f)</a:t>
                      </a:r>
                      <a:r>
                        <a:rPr kumimoji="1" lang="ja-JP" altLang="en-US" sz="2000" dirty="0"/>
                        <a:t>　</a:t>
                      </a:r>
                      <a:r>
                        <a:rPr kumimoji="1" lang="en-US" altLang="ja-JP" sz="2000" dirty="0"/>
                        <a:t>※ISO9001:2015</a:t>
                      </a:r>
                      <a:r>
                        <a:rPr kumimoji="1" lang="ja-JP" altLang="en-US" sz="2000" dirty="0"/>
                        <a:t>　</a:t>
                      </a:r>
                      <a:r>
                        <a:rPr kumimoji="1" lang="en-US" altLang="ja-JP" sz="2000" dirty="0"/>
                        <a:t>7.1.6</a:t>
                      </a:r>
                      <a:endParaRPr kumimoji="1" lang="ja-JP" altLang="en-US" sz="2000" dirty="0"/>
                    </a:p>
                  </a:txBody>
                  <a:tcPr>
                    <a:solidFill>
                      <a:schemeClr val="tx2">
                        <a:lumMod val="20000"/>
                        <a:lumOff val="80000"/>
                      </a:schemeClr>
                    </a:solidFill>
                  </a:tcPr>
                </a:tc>
                <a:extLst>
                  <a:ext uri="{0D108BD9-81ED-4DB2-BD59-A6C34878D82A}">
                    <a16:rowId xmlns:a16="http://schemas.microsoft.com/office/drawing/2014/main" val="1191807165"/>
                  </a:ext>
                </a:extLst>
              </a:tr>
            </a:tbl>
          </a:graphicData>
        </a:graphic>
      </p:graphicFrame>
    </p:spTree>
    <p:extLst>
      <p:ext uri="{BB962C8B-B14F-4D97-AF65-F5344CB8AC3E}">
        <p14:creationId xmlns:p14="http://schemas.microsoft.com/office/powerpoint/2010/main" val="2439884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28335</TotalTime>
  <Words>2842</Words>
  <Application>Microsoft Office PowerPoint</Application>
  <PresentationFormat>ワイド画面</PresentationFormat>
  <Paragraphs>293</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新細明體</vt:lpstr>
      <vt:lpstr>游ゴシック</vt:lpstr>
      <vt:lpstr>游ゴシック Light</vt:lpstr>
      <vt:lpstr>Arial</vt:lpstr>
      <vt:lpstr>Wingdings</vt:lpstr>
      <vt:lpstr>Office テーマ</vt:lpstr>
      <vt:lpstr>PowerPoint プレゼンテーション</vt:lpstr>
      <vt:lpstr>６．計画</vt:lpstr>
      <vt:lpstr>6.1　リスク及び機会への取組み</vt:lpstr>
      <vt:lpstr>6.1　リスク及び機会への取組み</vt:lpstr>
      <vt:lpstr>6.1　リスク及び機会への取組み</vt:lpstr>
      <vt:lpstr>6.1.2.1　リスク分析</vt:lpstr>
      <vt:lpstr>6.1.2.1　リスク分析</vt:lpstr>
      <vt:lpstr>6.1.2.2　予防処置</vt:lpstr>
      <vt:lpstr>6.1.2.2　予防処置</vt:lpstr>
      <vt:lpstr>6.1.2.3　緊急事態対応計画</vt:lpstr>
      <vt:lpstr>6.1.2.3　緊急事態対応計画</vt:lpstr>
      <vt:lpstr>6.1.2.3　緊急事態対応計画</vt:lpstr>
      <vt:lpstr>6.1.2.3　緊急事態対応計画</vt:lpstr>
      <vt:lpstr>6.1.2.3　緊急事態対応計画</vt:lpstr>
      <vt:lpstr>6.2.1　品質目標の策定　（岩波氏）</vt:lpstr>
      <vt:lpstr>6.2.2　品質目標達成計画の策定　（岩波氏）</vt:lpstr>
      <vt:lpstr>6.2.2.1　品質目標及びそれを達成するための計画策定－補足</vt:lpstr>
      <vt:lpstr>6.2.2.1　品質目標及びそれを達成するための計画策定－補足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1252</cp:revision>
  <cp:lastPrinted>2020-10-21T02:47:23Z</cp:lastPrinted>
  <dcterms:created xsi:type="dcterms:W3CDTF">2019-02-14T08:34:57Z</dcterms:created>
  <dcterms:modified xsi:type="dcterms:W3CDTF">2023-05-28T22:36:01Z</dcterms:modified>
</cp:coreProperties>
</file>