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343" r:id="rId2"/>
    <p:sldId id="344" r:id="rId3"/>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7C80"/>
    <a:srgbClr val="FFCCCC"/>
    <a:srgbClr val="FF9999"/>
    <a:srgbClr val="D6DCE5"/>
    <a:srgbClr val="FF0000"/>
    <a:srgbClr val="CCFFFF"/>
    <a:srgbClr val="CCFFCC"/>
    <a:srgbClr val="FFFF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3775" autoAdjust="0"/>
  </p:normalViewPr>
  <p:slideViewPr>
    <p:cSldViewPr snapToGrid="0">
      <p:cViewPr varScale="1">
        <p:scale>
          <a:sx n="70" d="100"/>
          <a:sy n="70" d="100"/>
        </p:scale>
        <p:origin x="486" y="60"/>
      </p:cViewPr>
      <p:guideLst/>
    </p:cSldViewPr>
  </p:slideViewPr>
  <p:notesTextViewPr>
    <p:cViewPr>
      <p:scale>
        <a:sx n="3" d="2"/>
        <a:sy n="3" d="2"/>
      </p:scale>
      <p:origin x="0" y="0"/>
    </p:cViewPr>
  </p:notesTextViewPr>
  <p:sorterViewPr>
    <p:cViewPr>
      <p:scale>
        <a:sx n="180" d="100"/>
        <a:sy n="180" d="100"/>
      </p:scale>
      <p:origin x="0" y="-383718"/>
    </p:cViewPr>
  </p:sorterViewPr>
  <p:notesViewPr>
    <p:cSldViewPr snapToGrid="0">
      <p:cViewPr varScale="1">
        <p:scale>
          <a:sx n="47" d="100"/>
          <a:sy n="47" d="100"/>
        </p:scale>
        <p:origin x="280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35B49E5-F8BB-49CA-9870-9D1585C1D80E}"/>
              </a:ext>
            </a:extLst>
          </p:cNvPr>
          <p:cNvSpPr>
            <a:spLocks noGrp="1"/>
          </p:cNvSpPr>
          <p:nvPr>
            <p:ph type="hdr" sz="quarter"/>
          </p:nvPr>
        </p:nvSpPr>
        <p:spPr>
          <a:xfrm>
            <a:off x="3815372" y="0"/>
            <a:ext cx="2918831" cy="495029"/>
          </a:xfrm>
          <a:prstGeom prst="rect">
            <a:avLst/>
          </a:prstGeom>
        </p:spPr>
        <p:txBody>
          <a:bodyPr vert="horz" lIns="91440" tIns="45720" rIns="91440" bIns="45720" rtlCol="0"/>
          <a:lstStyle>
            <a:lvl1pPr algn="l">
              <a:defRPr sz="1200"/>
            </a:lvl1pPr>
          </a:lstStyle>
          <a:p>
            <a:pPr algn="r"/>
            <a:r>
              <a:rPr kumimoji="1" lang="en-US" altLang="ja-JP"/>
              <a:t>IATF16949:2016</a:t>
            </a:r>
            <a:r>
              <a:rPr kumimoji="1" lang="ja-JP" altLang="en-US"/>
              <a:t>解説</a:t>
            </a:r>
            <a:r>
              <a:rPr kumimoji="1" lang="en-US" altLang="ja-JP"/>
              <a:t>1-</a:t>
            </a:r>
            <a:r>
              <a:rPr kumimoji="1" lang="ja-JP" altLang="en-US"/>
              <a:t>３</a:t>
            </a:r>
            <a:endParaRPr kumimoji="1" lang="ja-JP" altLang="en-US" dirty="0"/>
          </a:p>
        </p:txBody>
      </p:sp>
      <p:sp>
        <p:nvSpPr>
          <p:cNvPr id="4" name="フッター プレースホルダー 3">
            <a:extLst>
              <a:ext uri="{FF2B5EF4-FFF2-40B4-BE49-F238E27FC236}">
                <a16:creationId xmlns:a16="http://schemas.microsoft.com/office/drawing/2014/main" id="{31CA853B-8FBB-4110-9384-EF492C9439CA}"/>
              </a:ext>
            </a:extLst>
          </p:cNvPr>
          <p:cNvSpPr>
            <a:spLocks noGrp="1"/>
          </p:cNvSpPr>
          <p:nvPr>
            <p:ph type="ftr" sz="quarter" idx="2"/>
          </p:nvPr>
        </p:nvSpPr>
        <p:spPr>
          <a:xfrm>
            <a:off x="4735773" y="9352910"/>
            <a:ext cx="1998429" cy="495029"/>
          </a:xfrm>
          <a:prstGeom prst="rect">
            <a:avLst/>
          </a:prstGeom>
        </p:spPr>
        <p:txBody>
          <a:bodyPr vert="horz" lIns="91440" tIns="45720" rIns="91440" bIns="45720" rtlCol="0" anchor="b"/>
          <a:lstStyle>
            <a:lvl1pPr algn="l">
              <a:defRPr sz="1200"/>
            </a:lvl1pPr>
          </a:lstStyle>
          <a:p>
            <a:pPr algn="r"/>
            <a:r>
              <a:rPr kumimoji="1" lang="zh-TW" altLang="en-US"/>
              <a:t>㈱東北環境技術</a:t>
            </a:r>
            <a:endParaRPr kumimoji="1" lang="ja-JP" altLang="en-US"/>
          </a:p>
        </p:txBody>
      </p:sp>
      <p:sp>
        <p:nvSpPr>
          <p:cNvPr id="5" name="スライド番号プレースホルダー 4">
            <a:extLst>
              <a:ext uri="{FF2B5EF4-FFF2-40B4-BE49-F238E27FC236}">
                <a16:creationId xmlns:a16="http://schemas.microsoft.com/office/drawing/2014/main" id="{B9AE1783-B314-4184-A8EA-7C5B8D0E2DF3}"/>
              </a:ext>
            </a:extLst>
          </p:cNvPr>
          <p:cNvSpPr>
            <a:spLocks noGrp="1"/>
          </p:cNvSpPr>
          <p:nvPr>
            <p:ph type="sldNum" sz="quarter" idx="3"/>
          </p:nvPr>
        </p:nvSpPr>
        <p:spPr>
          <a:xfrm>
            <a:off x="3019956" y="9371284"/>
            <a:ext cx="695849" cy="495029"/>
          </a:xfrm>
          <a:prstGeom prst="rect">
            <a:avLst/>
          </a:prstGeom>
        </p:spPr>
        <p:txBody>
          <a:bodyPr vert="horz" lIns="91440" tIns="45720" rIns="91440" bIns="45720" rtlCol="0" anchor="b"/>
          <a:lstStyle>
            <a:lvl1pPr algn="r">
              <a:defRPr sz="1200"/>
            </a:lvl1pPr>
          </a:lstStyle>
          <a:p>
            <a:pPr algn="ctr"/>
            <a:fld id="{91B8A1F2-3583-4DAD-B423-748E2F52F22B}" type="slidenum">
              <a:rPr kumimoji="1" lang="ja-JP" altLang="en-US" smtClean="0"/>
              <a:pPr algn="ctr"/>
              <a:t>‹#›</a:t>
            </a:fld>
            <a:endParaRPr kumimoji="1" lang="ja-JP" altLang="en-US"/>
          </a:p>
        </p:txBody>
      </p:sp>
    </p:spTree>
    <p:extLst>
      <p:ext uri="{BB962C8B-B14F-4D97-AF65-F5344CB8AC3E}">
        <p14:creationId xmlns:p14="http://schemas.microsoft.com/office/powerpoint/2010/main" val="404780999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r>
              <a:rPr kumimoji="1" lang="en-US" altLang="ja-JP"/>
              <a:t>IATF16949:2016</a:t>
            </a:r>
            <a:r>
              <a:rPr kumimoji="1" lang="ja-JP" altLang="en-US"/>
              <a:t>解説</a:t>
            </a:r>
            <a:r>
              <a:rPr kumimoji="1" lang="en-US" altLang="ja-JP"/>
              <a:t>1-</a:t>
            </a:r>
            <a:r>
              <a:rPr kumimoji="1" lang="ja-JP" altLang="en-US"/>
              <a:t>３</a:t>
            </a:r>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C45531A8-607E-455E-A6E7-237F29793D6E}" type="datetimeFigureOut">
              <a:rPr kumimoji="1" lang="ja-JP" altLang="en-US" smtClean="0"/>
              <a:t>2023/5/29</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r>
              <a:rPr kumimoji="1" lang="zh-TW" altLang="en-US"/>
              <a:t>㈱東北環境技術</a:t>
            </a:r>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3A4350E-CCE0-4FDC-8F5C-E20A8629E31D}" type="slidenum">
              <a:rPr kumimoji="1" lang="ja-JP" altLang="en-US" smtClean="0"/>
              <a:t>‹#›</a:t>
            </a:fld>
            <a:endParaRPr kumimoji="1" lang="ja-JP" altLang="en-US"/>
          </a:p>
        </p:txBody>
      </p:sp>
    </p:spTree>
    <p:extLst>
      <p:ext uri="{BB962C8B-B14F-4D97-AF65-F5344CB8AC3E}">
        <p14:creationId xmlns:p14="http://schemas.microsoft.com/office/powerpoint/2010/main" val="10236396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D079C4-8F86-467B-AD5B-361CA44EEAB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D70FF56-808D-4070-A631-EECF1F4F8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CB72EE6-AB3A-4D20-A0B0-9F86D13C19F1}"/>
              </a:ext>
            </a:extLst>
          </p:cNvPr>
          <p:cNvSpPr>
            <a:spLocks noGrp="1"/>
          </p:cNvSpPr>
          <p:nvPr>
            <p:ph type="dt" sz="half" idx="10"/>
          </p:nvPr>
        </p:nvSpPr>
        <p:spPr/>
        <p:txBody>
          <a:bodyPr/>
          <a:lstStyle/>
          <a:p>
            <a:fld id="{938E4219-6AB3-4B42-A407-45F1C525E4F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4B387EFF-D29F-408A-8F1B-397799AD2CCC}"/>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32E1DD64-6F7B-4FE6-88EF-893BB65CE29D}"/>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54748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0DC34-0AA5-48C3-A5E2-8831E885542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83B9DAB-2C20-4C62-B4E7-55ADCAA721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A0BC98-F51D-48A2-9E0D-BDA8F6F97D4C}"/>
              </a:ext>
            </a:extLst>
          </p:cNvPr>
          <p:cNvSpPr>
            <a:spLocks noGrp="1"/>
          </p:cNvSpPr>
          <p:nvPr>
            <p:ph type="dt" sz="half" idx="10"/>
          </p:nvPr>
        </p:nvSpPr>
        <p:spPr/>
        <p:txBody>
          <a:bodyPr/>
          <a:lstStyle/>
          <a:p>
            <a:fld id="{CD96B81A-44D9-48AE-891D-63BF6D46BA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E7B94F55-FAFF-4922-9549-A3F20A4FCE1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EB018AA3-FD35-4AD2-985B-4EF45BF3D76F}"/>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14721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BDA22F-27A0-45F0-8203-3E9F1117223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93E7011-7D10-42A3-8AA7-13CB171577A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9E6E29-AAC2-4FA1-AC9F-F8FA31BCC9F6}"/>
              </a:ext>
            </a:extLst>
          </p:cNvPr>
          <p:cNvSpPr>
            <a:spLocks noGrp="1"/>
          </p:cNvSpPr>
          <p:nvPr>
            <p:ph type="dt" sz="half" idx="10"/>
          </p:nvPr>
        </p:nvSpPr>
        <p:spPr/>
        <p:txBody>
          <a:bodyPr/>
          <a:lstStyle/>
          <a:p>
            <a:fld id="{95E0DD8F-111F-4AB3-9F90-E58904B6ECED}"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F0A91D59-3A8F-4527-8F4A-5EF92A246B72}"/>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5CAD07EE-B3B1-4C14-BE20-1627109164C4}"/>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5615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EED8BF-8566-4F16-98A3-DBF46045BC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493465-0E2F-4C68-8979-310A695700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E1017C-CCD3-4502-A3E4-C3BB4B89F576}"/>
              </a:ext>
            </a:extLst>
          </p:cNvPr>
          <p:cNvSpPr>
            <a:spLocks noGrp="1"/>
          </p:cNvSpPr>
          <p:nvPr>
            <p:ph type="dt" sz="half" idx="10"/>
          </p:nvPr>
        </p:nvSpPr>
        <p:spPr/>
        <p:txBody>
          <a:bodyPr/>
          <a:lstStyle/>
          <a:p>
            <a:fld id="{449266A3-0806-4A85-AFAB-52E52161D76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9BDD03E8-2FF1-4415-BA7A-B99ABE39F1FE}"/>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D6748762-7761-4F87-95BC-575C5012FD5C}"/>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47196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6B301-1BD6-4098-A4F1-32755AE51C1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7A3A4B-55A1-4B40-8628-1B24CA6F44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F08BEF-4488-4EC1-AF01-0598449BB2E2}"/>
              </a:ext>
            </a:extLst>
          </p:cNvPr>
          <p:cNvSpPr>
            <a:spLocks noGrp="1"/>
          </p:cNvSpPr>
          <p:nvPr>
            <p:ph type="dt" sz="half" idx="10"/>
          </p:nvPr>
        </p:nvSpPr>
        <p:spPr/>
        <p:txBody>
          <a:bodyPr/>
          <a:lstStyle/>
          <a:p>
            <a:fld id="{5BED25D0-08CE-4A77-9B1A-9182665F2FE8}"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5697121E-F11F-41BB-8CBC-04BBADB6DB2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BC757B84-B64B-4A34-A3A1-8B975CF85C12}"/>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6831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CB964-C206-47D0-B426-D01E855801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2D4A2C-32F8-4838-9CA0-E7D101AF684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9A90BA-FD40-4DD1-B682-D5CD2CF7CA0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C6114D-ADEB-42B9-AC0F-16BD4CCC24E0}"/>
              </a:ext>
            </a:extLst>
          </p:cNvPr>
          <p:cNvSpPr>
            <a:spLocks noGrp="1"/>
          </p:cNvSpPr>
          <p:nvPr>
            <p:ph type="dt" sz="half" idx="10"/>
          </p:nvPr>
        </p:nvSpPr>
        <p:spPr/>
        <p:txBody>
          <a:bodyPr/>
          <a:lstStyle/>
          <a:p>
            <a:fld id="{9F20A435-EB3D-4748-982A-222E7B2C3940}"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0206CA16-0D6B-4969-B49A-AB86D5AA8728}"/>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A2ED582E-19BB-4CB4-A354-434FAC6E108E}"/>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26036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F502A-3D73-45A7-95C1-35795B6C7FF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6848AE-D0F9-452D-85D0-4F12CE32C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2C2CEE3-63A5-40C1-A916-B4BC5822E1B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1FB9FFA-0858-4B22-8307-E69E3ACE2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A07316-4B94-4C4B-86A0-12CEB354E6C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45157AE-B296-45E9-A9B4-E6D45AF8C900}"/>
              </a:ext>
            </a:extLst>
          </p:cNvPr>
          <p:cNvSpPr>
            <a:spLocks noGrp="1"/>
          </p:cNvSpPr>
          <p:nvPr>
            <p:ph type="dt" sz="half" idx="10"/>
          </p:nvPr>
        </p:nvSpPr>
        <p:spPr/>
        <p:txBody>
          <a:bodyPr/>
          <a:lstStyle/>
          <a:p>
            <a:fld id="{D479DAC6-F8BF-468C-BF2C-323BB8BD8F72}" type="datetime1">
              <a:rPr kumimoji="1" lang="ja-JP" altLang="en-US" smtClean="0"/>
              <a:t>2023/5/29</a:t>
            </a:fld>
            <a:endParaRPr kumimoji="1" lang="ja-JP" altLang="en-US"/>
          </a:p>
        </p:txBody>
      </p:sp>
      <p:sp>
        <p:nvSpPr>
          <p:cNvPr id="8" name="フッター プレースホルダー 7">
            <a:extLst>
              <a:ext uri="{FF2B5EF4-FFF2-40B4-BE49-F238E27FC236}">
                <a16:creationId xmlns:a16="http://schemas.microsoft.com/office/drawing/2014/main" id="{72E346C5-415D-446D-979E-2337396A429A}"/>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9" name="スライド番号プレースホルダー 8">
            <a:extLst>
              <a:ext uri="{FF2B5EF4-FFF2-40B4-BE49-F238E27FC236}">
                <a16:creationId xmlns:a16="http://schemas.microsoft.com/office/drawing/2014/main" id="{56789FFD-D759-4485-8A3E-79BC2AD2B857}"/>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8281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E037B-B687-4E29-A31F-B33DF6707E6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204F54C-7588-45F9-A4D6-0CE58B6AB262}"/>
              </a:ext>
            </a:extLst>
          </p:cNvPr>
          <p:cNvSpPr>
            <a:spLocks noGrp="1"/>
          </p:cNvSpPr>
          <p:nvPr>
            <p:ph type="dt" sz="half" idx="10"/>
          </p:nvPr>
        </p:nvSpPr>
        <p:spPr/>
        <p:txBody>
          <a:bodyPr/>
          <a:lstStyle/>
          <a:p>
            <a:fld id="{E1DA0F28-44FB-42E1-8DED-B1B2F16ACF6B}" type="datetime1">
              <a:rPr kumimoji="1" lang="ja-JP" altLang="en-US" smtClean="0"/>
              <a:t>2023/5/29</a:t>
            </a:fld>
            <a:endParaRPr kumimoji="1" lang="ja-JP" altLang="en-US"/>
          </a:p>
        </p:txBody>
      </p:sp>
      <p:sp>
        <p:nvSpPr>
          <p:cNvPr id="4" name="フッター プレースホルダー 3">
            <a:extLst>
              <a:ext uri="{FF2B5EF4-FFF2-40B4-BE49-F238E27FC236}">
                <a16:creationId xmlns:a16="http://schemas.microsoft.com/office/drawing/2014/main" id="{1D497915-35F5-430F-BCC5-E6A2934C5665}"/>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20480B4D-B2C0-4574-B67F-08526C57895A}"/>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22762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8A4A4BA-0D80-430A-B077-220BDF5C6DD2}"/>
              </a:ext>
            </a:extLst>
          </p:cNvPr>
          <p:cNvSpPr>
            <a:spLocks noGrp="1"/>
          </p:cNvSpPr>
          <p:nvPr>
            <p:ph type="dt" sz="half" idx="10"/>
          </p:nvPr>
        </p:nvSpPr>
        <p:spPr/>
        <p:txBody>
          <a:bodyPr/>
          <a:lstStyle/>
          <a:p>
            <a:fld id="{A743369B-5EBD-4CEC-B6C6-A6013D133AD7}" type="datetime1">
              <a:rPr kumimoji="1" lang="ja-JP" altLang="en-US" smtClean="0"/>
              <a:t>2023/5/29</a:t>
            </a:fld>
            <a:endParaRPr kumimoji="1" lang="ja-JP" altLang="en-US"/>
          </a:p>
        </p:txBody>
      </p:sp>
      <p:sp>
        <p:nvSpPr>
          <p:cNvPr id="3" name="フッター プレースホルダー 2">
            <a:extLst>
              <a:ext uri="{FF2B5EF4-FFF2-40B4-BE49-F238E27FC236}">
                <a16:creationId xmlns:a16="http://schemas.microsoft.com/office/drawing/2014/main" id="{E99FC288-DC46-4ADE-AE08-60894497267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4" name="スライド番号プレースホルダー 3">
            <a:extLst>
              <a:ext uri="{FF2B5EF4-FFF2-40B4-BE49-F238E27FC236}">
                <a16:creationId xmlns:a16="http://schemas.microsoft.com/office/drawing/2014/main" id="{BCCF4229-D4DF-4A49-B16B-CE059046F98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77371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66499-6BAA-4C9E-AFEC-9B09DFCE86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C0ACE5-EB31-4B74-99B6-A0C750454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7418ED7-108B-485E-8793-0342BD422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6B3514-B3D1-4F25-8174-07AD921990A7}"/>
              </a:ext>
            </a:extLst>
          </p:cNvPr>
          <p:cNvSpPr>
            <a:spLocks noGrp="1"/>
          </p:cNvSpPr>
          <p:nvPr>
            <p:ph type="dt" sz="half" idx="10"/>
          </p:nvPr>
        </p:nvSpPr>
        <p:spPr/>
        <p:txBody>
          <a:bodyPr/>
          <a:lstStyle/>
          <a:p>
            <a:fld id="{B9BE22CF-B0E1-460B-8245-1D955CC0429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599170CC-6604-423F-8392-54942684D17F}"/>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96D0C608-E5D3-40FA-AA10-3D545DD74E4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761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80123-F836-4BD8-898C-B6828B5EF9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694961A-F373-4319-ABCE-A19F3D9975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F152BC3-F666-4ADC-9DF2-617AEA456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2DA52F-AEAA-40A9-948D-C142DEB704D3}"/>
              </a:ext>
            </a:extLst>
          </p:cNvPr>
          <p:cNvSpPr>
            <a:spLocks noGrp="1"/>
          </p:cNvSpPr>
          <p:nvPr>
            <p:ph type="dt" sz="half" idx="10"/>
          </p:nvPr>
        </p:nvSpPr>
        <p:spPr/>
        <p:txBody>
          <a:bodyPr/>
          <a:lstStyle/>
          <a:p>
            <a:fld id="{E57FF77E-47DC-4F94-AEDE-66CB831A20A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A40A73A0-2323-453C-A196-581FF50395E7}"/>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685CE6F9-FCCC-4FF7-9A71-98379ABFABF1}"/>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043230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0786C0-FBA3-4CF9-8FC6-0A21DF2C8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22D051-E32B-4E7C-968F-F95FD5B16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4BE00-9032-4DAA-888F-6BE912916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7C997-9434-491E-A4BB-4F39DF1A48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D2DEEDE6-9C75-44F0-BEFD-861201A4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7AE69F09-0DF5-4735-A092-8019339D5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7625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solidFill>
              <a:schemeClr val="tx2"/>
            </a:solidFill>
          </a:ln>
        </p:spPr>
        <p:txBody>
          <a:bodyPr>
            <a:normAutofit/>
          </a:bodyPr>
          <a:lstStyle/>
          <a:p>
            <a:pPr marL="0" indent="0">
              <a:lnSpc>
                <a:spcPct val="100000"/>
              </a:lnSpc>
              <a:buNone/>
            </a:pPr>
            <a:r>
              <a:rPr lang="ja-JP" altLang="en-US" sz="2000" dirty="0"/>
              <a:t>☑組織は、起こり得る不適合が発生することを防止するために、その原因を除去する処置を決め、実施しなければならない。</a:t>
            </a:r>
            <a:endParaRPr lang="en-US" altLang="ja-JP" sz="2000" dirty="0"/>
          </a:p>
          <a:p>
            <a:pPr marL="0" indent="0">
              <a:lnSpc>
                <a:spcPct val="100000"/>
              </a:lnSpc>
              <a:buNone/>
            </a:pPr>
            <a:r>
              <a:rPr lang="ja-JP" altLang="en-US" sz="2000" dirty="0"/>
              <a:t>☑予防処置は、起こり得る問題の重大性に応じたものでなければならない。</a:t>
            </a:r>
            <a:endParaRPr lang="en-US" altLang="ja-JP" sz="2000" dirty="0"/>
          </a:p>
          <a:p>
            <a:pPr marL="0" indent="0">
              <a:lnSpc>
                <a:spcPct val="100000"/>
              </a:lnSpc>
              <a:buNone/>
            </a:pPr>
            <a:r>
              <a:rPr lang="ja-JP" altLang="en-US" sz="2000" dirty="0"/>
              <a:t>☑組織は、次の事項を含む、</a:t>
            </a:r>
            <a:r>
              <a:rPr lang="ja-JP" altLang="en-US" sz="2000" u="sng" dirty="0"/>
              <a:t>リスクの悪影響を及ぼす度合いを減少させるプロセスを確立しなければならない。</a:t>
            </a:r>
            <a:endParaRPr lang="en-US" altLang="ja-JP" sz="2000" u="sng" dirty="0"/>
          </a:p>
          <a:p>
            <a:pPr marL="800100" lvl="1" indent="-342900">
              <a:lnSpc>
                <a:spcPct val="100000"/>
              </a:lnSpc>
              <a:buFont typeface="+mj-lt"/>
              <a:buAutoNum type="alphaLcPeriod"/>
            </a:pPr>
            <a:r>
              <a:rPr lang="ja-JP" altLang="en-US" sz="2000" dirty="0"/>
              <a:t>起こり得る不適合及びその原因の特定</a:t>
            </a:r>
            <a:endParaRPr lang="en-US" altLang="ja-JP" sz="2000" dirty="0"/>
          </a:p>
          <a:p>
            <a:pPr marL="800100" lvl="1" indent="-342900">
              <a:lnSpc>
                <a:spcPct val="100000"/>
              </a:lnSpc>
              <a:buFont typeface="+mj-lt"/>
              <a:buAutoNum type="alphaLcPeriod"/>
            </a:pPr>
            <a:r>
              <a:rPr lang="ja-JP" altLang="en-US" sz="2000" dirty="0"/>
              <a:t>不適合の発生を予防するための処置の必要性の評価</a:t>
            </a:r>
            <a:endParaRPr lang="en-US" altLang="ja-JP" sz="2000" dirty="0"/>
          </a:p>
          <a:p>
            <a:pPr marL="800100" lvl="1" indent="-342900">
              <a:lnSpc>
                <a:spcPct val="100000"/>
              </a:lnSpc>
              <a:buFont typeface="+mj-lt"/>
              <a:buAutoNum type="alphaLcPeriod"/>
            </a:pPr>
            <a:r>
              <a:rPr lang="ja-JP" altLang="en-US" sz="2000" dirty="0"/>
              <a:t>必要な処置の決定及び実施</a:t>
            </a:r>
            <a:endParaRPr lang="en-US" altLang="ja-JP" sz="2000" dirty="0"/>
          </a:p>
          <a:p>
            <a:pPr marL="800100" lvl="1" indent="-342900">
              <a:lnSpc>
                <a:spcPct val="100000"/>
              </a:lnSpc>
              <a:buFont typeface="+mj-lt"/>
              <a:buAutoNum type="alphaLcPeriod"/>
            </a:pPr>
            <a:r>
              <a:rPr lang="ja-JP" altLang="en-US" sz="2000" dirty="0"/>
              <a:t>とった処置の文書化した情報</a:t>
            </a:r>
            <a:endParaRPr lang="en-US" altLang="ja-JP" sz="2000" dirty="0"/>
          </a:p>
          <a:p>
            <a:pPr marL="800100" lvl="1" indent="-342900">
              <a:lnSpc>
                <a:spcPct val="100000"/>
              </a:lnSpc>
              <a:buFont typeface="+mj-lt"/>
              <a:buAutoNum type="alphaLcPeriod"/>
            </a:pPr>
            <a:r>
              <a:rPr lang="ja-JP" altLang="en-US" sz="2000" dirty="0"/>
              <a:t>とった予防処置の有効性のレビュー</a:t>
            </a:r>
            <a:endParaRPr lang="en-US" altLang="ja-JP" sz="2000" dirty="0"/>
          </a:p>
          <a:p>
            <a:pPr marL="800100" lvl="1" indent="-342900">
              <a:lnSpc>
                <a:spcPct val="100000"/>
              </a:lnSpc>
              <a:buFont typeface="+mj-lt"/>
              <a:buAutoNum type="alphaLcPeriod"/>
            </a:pPr>
            <a:r>
              <a:rPr lang="ja-JP" altLang="en-US" sz="2000" dirty="0"/>
              <a:t>類似プロセスでの再発を防止するために学んだ教訓の利用（</a:t>
            </a:r>
            <a:r>
              <a:rPr lang="en-US" altLang="ja-JP" sz="2000" dirty="0"/>
              <a:t>ISO9001</a:t>
            </a:r>
            <a:r>
              <a:rPr lang="ja-JP" altLang="en-US" sz="2000" dirty="0"/>
              <a:t>の</a:t>
            </a:r>
            <a:r>
              <a:rPr lang="en-US" altLang="ja-JP" sz="2000" dirty="0"/>
              <a:t>7.1.6</a:t>
            </a:r>
            <a:r>
              <a:rPr lang="ja-JP" altLang="en-US" sz="2000" dirty="0"/>
              <a:t>参照）</a:t>
            </a:r>
          </a:p>
          <a:p>
            <a:pPr marL="800100" lvl="1" indent="-342900">
              <a:buFont typeface="+mj-lt"/>
              <a:buAutoNum type="alphaLcPeriod" startAt="9"/>
            </a:pPr>
            <a:endParaRPr lang="en-US" altLang="ja-JP" sz="2000" dirty="0"/>
          </a:p>
          <a:p>
            <a:pPr>
              <a:buFont typeface="Wingdings" panose="05000000000000000000" pitchFamily="2" charset="2"/>
              <a:buChar char="u"/>
            </a:pPr>
            <a:endParaRPr lang="ja-JP" altLang="en-US" dirty="0"/>
          </a:p>
          <a:p>
            <a:pPr>
              <a:buFont typeface="Wingdings" panose="05000000000000000000" pitchFamily="2" charset="2"/>
              <a:buChar char="u"/>
            </a:pPr>
            <a:endParaRPr lang="en-US" altLang="ja-JP"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kumimoji="1" lang="en-US" altLang="ja-JP" sz="3000" b="1" dirty="0">
                <a:solidFill>
                  <a:schemeClr val="tx2"/>
                </a:solidFill>
              </a:rPr>
              <a:t>6.1.2.2</a:t>
            </a:r>
            <a:r>
              <a:rPr kumimoji="1" lang="ja-JP" altLang="en-US" sz="3000" b="1" dirty="0">
                <a:solidFill>
                  <a:schemeClr val="tx2"/>
                </a:solidFill>
              </a:rPr>
              <a:t>　予防処置</a:t>
            </a:r>
          </a:p>
        </p:txBody>
      </p:sp>
    </p:spTree>
    <p:extLst>
      <p:ext uri="{BB962C8B-B14F-4D97-AF65-F5344CB8AC3E}">
        <p14:creationId xmlns:p14="http://schemas.microsoft.com/office/powerpoint/2010/main" val="1739849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2</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noFill/>
          </a:ln>
        </p:spPr>
        <p:txBody>
          <a:bodyPr>
            <a:normAutofit lnSpcReduction="10000"/>
          </a:bodyPr>
          <a:lstStyle/>
          <a:p>
            <a:pPr marL="457200" indent="-457200">
              <a:buFont typeface="+mj-lt"/>
              <a:buAutoNum type="arabicPeriod"/>
            </a:pPr>
            <a:r>
              <a:rPr lang="en-US" altLang="ja-JP" sz="2400" dirty="0"/>
              <a:t>ISO9001:2008</a:t>
            </a:r>
            <a:r>
              <a:rPr lang="ja-JP" altLang="en-US" sz="2400" dirty="0"/>
              <a:t>の踏襲。</a:t>
            </a:r>
            <a:endParaRPr lang="en-US" altLang="ja-JP" sz="2400" dirty="0"/>
          </a:p>
          <a:p>
            <a:pPr marL="457200" indent="-457200">
              <a:buFont typeface="+mj-lt"/>
              <a:buAutoNum type="arabicPeriod"/>
            </a:pPr>
            <a:endParaRPr lang="en-US" altLang="ja-JP" sz="2400" dirty="0"/>
          </a:p>
          <a:p>
            <a:pPr marL="457200" indent="-457200">
              <a:buFont typeface="+mj-lt"/>
              <a:buAutoNum type="arabicPeriod"/>
            </a:pPr>
            <a:endParaRPr lang="en-US" altLang="ja-JP" sz="2400" dirty="0"/>
          </a:p>
          <a:p>
            <a:pPr marL="457200" indent="-457200">
              <a:buFont typeface="+mj-lt"/>
              <a:buAutoNum type="arabicPeriod"/>
            </a:pPr>
            <a:r>
              <a:rPr lang="ja-JP" altLang="en-US" sz="2400" dirty="0"/>
              <a:t>予防処置の対象事象を発見する主となる方法。</a:t>
            </a:r>
            <a:endParaRPr lang="en-US" altLang="ja-JP" sz="2400" dirty="0"/>
          </a:p>
          <a:p>
            <a:pPr lvl="1">
              <a:buFont typeface="Wingdings" panose="05000000000000000000" pitchFamily="2" charset="2"/>
              <a:buChar char="Ø"/>
            </a:pPr>
            <a:r>
              <a:rPr lang="en-US" altLang="ja-JP" dirty="0"/>
              <a:t>FMEA</a:t>
            </a:r>
            <a:r>
              <a:rPr lang="ja-JP" altLang="en-US" dirty="0"/>
              <a:t>の結果（</a:t>
            </a:r>
            <a:r>
              <a:rPr lang="en-US" altLang="ja-JP" dirty="0"/>
              <a:t>DFMEA</a:t>
            </a:r>
            <a:r>
              <a:rPr lang="ja-JP" altLang="en-US" dirty="0"/>
              <a:t>／</a:t>
            </a:r>
            <a:r>
              <a:rPr lang="en-US" altLang="ja-JP" dirty="0"/>
              <a:t>PFMEA</a:t>
            </a:r>
            <a:r>
              <a:rPr lang="ja-JP" altLang="en-US" dirty="0"/>
              <a:t>）</a:t>
            </a:r>
            <a:endParaRPr lang="en-US" altLang="ja-JP" dirty="0"/>
          </a:p>
          <a:p>
            <a:pPr lvl="1">
              <a:buFont typeface="Wingdings" panose="05000000000000000000" pitchFamily="2" charset="2"/>
              <a:buChar char="Ø"/>
            </a:pPr>
            <a:r>
              <a:rPr lang="ja-JP" altLang="en-US" dirty="0"/>
              <a:t>製品及び工程の傾向分析（</a:t>
            </a:r>
            <a:r>
              <a:rPr lang="en-US" altLang="ja-JP" dirty="0"/>
              <a:t>SPC</a:t>
            </a:r>
            <a:r>
              <a:rPr lang="ja-JP" altLang="en-US" dirty="0"/>
              <a:t>（管理図／工程能力など））</a:t>
            </a:r>
            <a:endParaRPr lang="en-US" altLang="ja-JP" dirty="0"/>
          </a:p>
          <a:p>
            <a:pPr lvl="1">
              <a:buFont typeface="Wingdings" panose="05000000000000000000" pitchFamily="2" charset="2"/>
              <a:buChar char="Ø"/>
            </a:pPr>
            <a:r>
              <a:rPr lang="ja-JP" altLang="en-US" dirty="0"/>
              <a:t>プロセスの傾向分析（プロセス指標の傾向など）</a:t>
            </a:r>
            <a:endParaRPr lang="en-US" altLang="ja-JP" dirty="0"/>
          </a:p>
          <a:p>
            <a:pPr lvl="1">
              <a:buFont typeface="Wingdings" panose="05000000000000000000" pitchFamily="2" charset="2"/>
              <a:buChar char="Ø"/>
            </a:pPr>
            <a:r>
              <a:rPr lang="ja-JP" altLang="en-US" dirty="0"/>
              <a:t>顧客からの情報（組織のプロセス及び製品と同種同類のリコール情報など）</a:t>
            </a:r>
            <a:endParaRPr lang="en-US" altLang="ja-JP" dirty="0"/>
          </a:p>
          <a:p>
            <a:pPr marL="457200" indent="-457200">
              <a:buFont typeface="+mj-lt"/>
              <a:buAutoNum type="arabicPeriod"/>
            </a:pPr>
            <a:r>
              <a:rPr lang="ja-JP" altLang="en-US" sz="2400" dirty="0"/>
              <a:t>基本的流れ。</a:t>
            </a:r>
            <a:endParaRPr lang="en-US" altLang="ja-JP" sz="2400" dirty="0"/>
          </a:p>
          <a:p>
            <a:pPr marL="457200" lvl="1" indent="0">
              <a:buNone/>
            </a:pPr>
            <a:r>
              <a:rPr lang="ja-JP" altLang="en-US" dirty="0"/>
              <a:t>対象事象の発見　➠　処置の必要性評価　➠　処置の決定と実施　➠　結果の評価　➠　活動の記録</a:t>
            </a:r>
            <a:endParaRPr lang="en-US" altLang="ja-JP" dirty="0"/>
          </a:p>
          <a:p>
            <a:pPr>
              <a:buFont typeface="Wingdings" panose="05000000000000000000" pitchFamily="2" charset="2"/>
              <a:buChar char="u"/>
            </a:pPr>
            <a:endParaRPr lang="ja-JP" altLang="en-US" dirty="0"/>
          </a:p>
          <a:p>
            <a:pPr>
              <a:buFont typeface="Wingdings" panose="05000000000000000000" pitchFamily="2" charset="2"/>
              <a:buChar char="u"/>
            </a:pPr>
            <a:endParaRPr lang="en-US" altLang="ja-JP"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6.1.2.2</a:t>
            </a:r>
            <a:r>
              <a:rPr lang="ja-JP" altLang="en-US" sz="3000" b="1" dirty="0">
                <a:solidFill>
                  <a:schemeClr val="bg1"/>
                </a:solidFill>
              </a:rPr>
              <a:t>　予防処置</a:t>
            </a:r>
            <a:endParaRPr kumimoji="1" lang="ja-JP" altLang="en-US" sz="3000" b="1" dirty="0">
              <a:solidFill>
                <a:schemeClr val="bg1"/>
              </a:solidFill>
            </a:endParaRPr>
          </a:p>
        </p:txBody>
      </p:sp>
      <p:graphicFrame>
        <p:nvGraphicFramePr>
          <p:cNvPr id="2" name="表 1">
            <a:extLst>
              <a:ext uri="{FF2B5EF4-FFF2-40B4-BE49-F238E27FC236}">
                <a16:creationId xmlns:a16="http://schemas.microsoft.com/office/drawing/2014/main" id="{3D57FF02-2ED1-4D8C-9B3B-597117782FD3}"/>
              </a:ext>
            </a:extLst>
          </p:cNvPr>
          <p:cNvGraphicFramePr>
            <a:graphicFrameLocks noGrp="1"/>
          </p:cNvGraphicFramePr>
          <p:nvPr>
            <p:extLst>
              <p:ext uri="{D42A27DB-BD31-4B8C-83A1-F6EECF244321}">
                <p14:modId xmlns:p14="http://schemas.microsoft.com/office/powerpoint/2010/main" val="2974245167"/>
              </p:ext>
            </p:extLst>
          </p:nvPr>
        </p:nvGraphicFramePr>
        <p:xfrm>
          <a:off x="1359971" y="1843387"/>
          <a:ext cx="8995884" cy="792480"/>
        </p:xfrm>
        <a:graphic>
          <a:graphicData uri="http://schemas.openxmlformats.org/drawingml/2006/table">
            <a:tbl>
              <a:tblPr firstRow="1" bandRow="1">
                <a:tableStyleId>{5940675A-B579-460E-94D1-54222C63F5DA}</a:tableStyleId>
              </a:tblPr>
              <a:tblGrid>
                <a:gridCol w="5066958">
                  <a:extLst>
                    <a:ext uri="{9D8B030D-6E8A-4147-A177-3AD203B41FA5}">
                      <a16:colId xmlns:a16="http://schemas.microsoft.com/office/drawing/2014/main" val="2410671675"/>
                    </a:ext>
                  </a:extLst>
                </a:gridCol>
                <a:gridCol w="3928926">
                  <a:extLst>
                    <a:ext uri="{9D8B030D-6E8A-4147-A177-3AD203B41FA5}">
                      <a16:colId xmlns:a16="http://schemas.microsoft.com/office/drawing/2014/main" val="2671161645"/>
                    </a:ext>
                  </a:extLst>
                </a:gridCol>
              </a:tblGrid>
              <a:tr h="370840">
                <a:tc>
                  <a:txBody>
                    <a:bodyPr/>
                    <a:lstStyle/>
                    <a:p>
                      <a:r>
                        <a:rPr kumimoji="1" lang="en-US" altLang="ja-JP" sz="2000" dirty="0"/>
                        <a:t>ISO9001:2008</a:t>
                      </a:r>
                      <a:r>
                        <a:rPr kumimoji="1" lang="ja-JP" altLang="en-US" sz="2000" dirty="0"/>
                        <a:t>要求事項</a:t>
                      </a:r>
                    </a:p>
                  </a:txBody>
                  <a:tcPr>
                    <a:solidFill>
                      <a:schemeClr val="tx2">
                        <a:lumMod val="20000"/>
                        <a:lumOff val="80000"/>
                      </a:schemeClr>
                    </a:solidFill>
                  </a:tcPr>
                </a:tc>
                <a:tc>
                  <a:txBody>
                    <a:bodyPr/>
                    <a:lstStyle/>
                    <a:p>
                      <a:r>
                        <a:rPr kumimoji="1" lang="en-US" altLang="ja-JP" sz="2000" dirty="0"/>
                        <a:t>a)</a:t>
                      </a:r>
                      <a:r>
                        <a:rPr kumimoji="1" lang="ja-JP" altLang="en-US" sz="2000" dirty="0"/>
                        <a:t>～</a:t>
                      </a:r>
                      <a:r>
                        <a:rPr kumimoji="1" lang="en-US" altLang="ja-JP" sz="2000" dirty="0"/>
                        <a:t>e)</a:t>
                      </a:r>
                      <a:endParaRPr kumimoji="1" lang="ja-JP" altLang="en-US" sz="2000" dirty="0"/>
                    </a:p>
                  </a:txBody>
                  <a:tcPr>
                    <a:solidFill>
                      <a:schemeClr val="tx2">
                        <a:lumMod val="20000"/>
                        <a:lumOff val="80000"/>
                      </a:schemeClr>
                    </a:solidFill>
                  </a:tcPr>
                </a:tc>
                <a:extLst>
                  <a:ext uri="{0D108BD9-81ED-4DB2-BD59-A6C34878D82A}">
                    <a16:rowId xmlns:a16="http://schemas.microsoft.com/office/drawing/2014/main" val="202028219"/>
                  </a:ext>
                </a:extLst>
              </a:tr>
              <a:tr h="370840">
                <a:tc>
                  <a:txBody>
                    <a:bodyPr/>
                    <a:lstStyle/>
                    <a:p>
                      <a:r>
                        <a:rPr kumimoji="1" lang="en-US" altLang="ja-JP" sz="2000" dirty="0"/>
                        <a:t>IATF16949:2016</a:t>
                      </a:r>
                      <a:r>
                        <a:rPr kumimoji="1" lang="ja-JP" altLang="en-US" sz="2000" dirty="0"/>
                        <a:t>追加要求事項</a:t>
                      </a:r>
                    </a:p>
                  </a:txBody>
                  <a:tcPr>
                    <a:solidFill>
                      <a:schemeClr val="tx2">
                        <a:lumMod val="20000"/>
                        <a:lumOff val="80000"/>
                      </a:schemeClr>
                    </a:solidFill>
                  </a:tcPr>
                </a:tc>
                <a:tc>
                  <a:txBody>
                    <a:bodyPr/>
                    <a:lstStyle/>
                    <a:p>
                      <a:r>
                        <a:rPr kumimoji="1" lang="en-US" altLang="ja-JP" sz="2000" dirty="0"/>
                        <a:t>f)</a:t>
                      </a:r>
                      <a:r>
                        <a:rPr kumimoji="1" lang="ja-JP" altLang="en-US" sz="2000" dirty="0"/>
                        <a:t>　</a:t>
                      </a:r>
                      <a:r>
                        <a:rPr kumimoji="1" lang="en-US" altLang="ja-JP" sz="2000" dirty="0"/>
                        <a:t>※ISO9001:2015</a:t>
                      </a:r>
                      <a:r>
                        <a:rPr kumimoji="1" lang="ja-JP" altLang="en-US" sz="2000" dirty="0"/>
                        <a:t>　</a:t>
                      </a:r>
                      <a:r>
                        <a:rPr kumimoji="1" lang="en-US" altLang="ja-JP" sz="2000" dirty="0"/>
                        <a:t>7.1.6</a:t>
                      </a:r>
                      <a:endParaRPr kumimoji="1" lang="ja-JP" altLang="en-US" sz="2000" dirty="0"/>
                    </a:p>
                  </a:txBody>
                  <a:tcPr>
                    <a:solidFill>
                      <a:schemeClr val="tx2">
                        <a:lumMod val="20000"/>
                        <a:lumOff val="80000"/>
                      </a:schemeClr>
                    </a:solidFill>
                  </a:tcPr>
                </a:tc>
                <a:extLst>
                  <a:ext uri="{0D108BD9-81ED-4DB2-BD59-A6C34878D82A}">
                    <a16:rowId xmlns:a16="http://schemas.microsoft.com/office/drawing/2014/main" val="1191807165"/>
                  </a:ext>
                </a:extLst>
              </a:tr>
            </a:tbl>
          </a:graphicData>
        </a:graphic>
      </p:graphicFrame>
    </p:spTree>
    <p:extLst>
      <p:ext uri="{BB962C8B-B14F-4D97-AF65-F5344CB8AC3E}">
        <p14:creationId xmlns:p14="http://schemas.microsoft.com/office/powerpoint/2010/main" val="2439884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28336</TotalTime>
  <Words>270</Words>
  <Application>Microsoft Office PowerPoint</Application>
  <PresentationFormat>ワイド画面</PresentationFormat>
  <Paragraphs>30</Paragraphs>
  <Slides>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vt:i4>
      </vt:variant>
    </vt:vector>
  </HeadingPairs>
  <TitlesOfParts>
    <vt:vector size="8" baseType="lpstr">
      <vt:lpstr>新細明體</vt:lpstr>
      <vt:lpstr>游ゴシック</vt:lpstr>
      <vt:lpstr>游ゴシック Light</vt:lpstr>
      <vt:lpstr>Arial</vt:lpstr>
      <vt:lpstr>Wingdings</vt:lpstr>
      <vt:lpstr>Office テーマ</vt:lpstr>
      <vt:lpstr>6.1.2.2　予防処置</vt:lpstr>
      <vt:lpstr>6.1.2.2　予防処置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要求事項解説</dc:title>
  <dc:creator>和彦 渡辺</dc:creator>
  <cp:lastModifiedBy>mec21</cp:lastModifiedBy>
  <cp:revision>1253</cp:revision>
  <cp:lastPrinted>2020-10-21T02:47:23Z</cp:lastPrinted>
  <dcterms:created xsi:type="dcterms:W3CDTF">2019-02-14T08:34:57Z</dcterms:created>
  <dcterms:modified xsi:type="dcterms:W3CDTF">2023-05-28T22:42:05Z</dcterms:modified>
</cp:coreProperties>
</file>