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45" r:id="rId2"/>
    <p:sldId id="346" r:id="rId3"/>
    <p:sldId id="347" r:id="rId4"/>
    <p:sldId id="348" r:id="rId5"/>
    <p:sldId id="349" r:id="rId6"/>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☑組織は、次の事項を実施しなければならない。</a:t>
            </a:r>
            <a:endParaRPr lang="en-US" altLang="ja-JP" sz="2000" dirty="0"/>
          </a:p>
          <a:p>
            <a:pPr marL="800100" lvl="1" indent="-342900">
              <a:lnSpc>
                <a:spcPct val="100000"/>
              </a:lnSpc>
              <a:buFont typeface="+mj-lt"/>
              <a:buAutoNum type="alphaLcPeriod"/>
            </a:pPr>
            <a:r>
              <a:rPr lang="ja-JP" altLang="en-US" sz="2000" dirty="0"/>
              <a:t>顧客要求事項が満たされることを確実にし、生産からのアウトプットを維持するのに不可欠な全ての製造工程及びインフラストラクチャの設備に対する</a:t>
            </a:r>
            <a:r>
              <a:rPr lang="ja-JP" altLang="en-US" sz="2000" u="sng" dirty="0"/>
              <a:t>内部及び外部のリスクを特定し評価する。</a:t>
            </a:r>
            <a:endParaRPr lang="en-US" altLang="ja-JP" sz="2000" u="sng" dirty="0"/>
          </a:p>
          <a:p>
            <a:pPr marL="800100" lvl="1" indent="-342900">
              <a:lnSpc>
                <a:spcPct val="100000"/>
              </a:lnSpc>
              <a:buFont typeface="+mj-lt"/>
              <a:buAutoNum type="alphaLcPeriod"/>
            </a:pPr>
            <a:r>
              <a:rPr lang="ja-JP" altLang="en-US" sz="2000" u="sng" dirty="0"/>
              <a:t>顧客へのリスク及び影響に従って、緊急事態対応計画を定める。</a:t>
            </a:r>
            <a:endParaRPr lang="en-US" altLang="ja-JP" sz="2000" u="sng" dirty="0"/>
          </a:p>
          <a:p>
            <a:pPr marL="800100" lvl="1" indent="-342900">
              <a:lnSpc>
                <a:spcPct val="100000"/>
              </a:lnSpc>
              <a:buFont typeface="+mj-lt"/>
              <a:buAutoNum type="alphaLcPeriod"/>
            </a:pPr>
            <a:r>
              <a:rPr lang="ja-JP" altLang="en-US" sz="2000" dirty="0"/>
              <a:t>次の事態において、供給の継続のために緊急事態対応計画を準備する。</a:t>
            </a:r>
            <a:r>
              <a:rPr lang="ja-JP" altLang="en-US" sz="2000" dirty="0">
                <a:solidFill>
                  <a:srgbClr val="FF0000"/>
                </a:solidFill>
              </a:rPr>
              <a:t>しかし、そ れに限定されない。</a:t>
            </a:r>
            <a:r>
              <a:rPr lang="ja-JP" altLang="en-US" sz="2000" u="sng" dirty="0"/>
              <a:t>主要設備の故障（</a:t>
            </a:r>
            <a:r>
              <a:rPr lang="en-US" altLang="ja-JP" sz="2000" u="sng" dirty="0"/>
              <a:t>8.5.6.1.1</a:t>
            </a:r>
            <a:r>
              <a:rPr lang="ja-JP" altLang="en-US" sz="2000" u="sng" dirty="0"/>
              <a:t>も参照）、外部から提供される製品、プロセス、及びサービスの中断、繰り返し発生する自然災害、火事、ユーティリティの停止、情報技術システムに対するサイバー攻撃、労働力不足、又はインフラストラクチャ障害</a:t>
            </a:r>
            <a:endParaRPr lang="en-US" altLang="ja-JP" sz="2000" u="sng" dirty="0"/>
          </a:p>
          <a:p>
            <a:pPr marL="800100" lvl="1" indent="-342900">
              <a:lnSpc>
                <a:spcPct val="100000"/>
              </a:lnSpc>
              <a:buFont typeface="+mj-lt"/>
              <a:buAutoNum type="alphaLcPeriod"/>
            </a:pPr>
            <a:r>
              <a:rPr lang="ja-JP" altLang="en-US" sz="2000" dirty="0"/>
              <a:t>顧客の操業に影響するいかなる状況も、その程度及び期間に対して、</a:t>
            </a:r>
            <a:r>
              <a:rPr lang="ja-JP" altLang="en-US" sz="2000" u="sng" dirty="0"/>
              <a:t>顧客及び他の利害関係者への通知プロセス</a:t>
            </a:r>
            <a:r>
              <a:rPr lang="ja-JP" altLang="en-US" sz="2000" dirty="0"/>
              <a:t>を、緊急事態対応計画の補完として含める。</a:t>
            </a:r>
            <a:endParaRPr lang="en-US" altLang="ja-JP" sz="2000" dirty="0"/>
          </a:p>
          <a:p>
            <a:pPr marL="800100" lvl="1" indent="-342900">
              <a:lnSpc>
                <a:spcPct val="100000"/>
              </a:lnSpc>
              <a:buFont typeface="+mj-lt"/>
              <a:buAutoNum type="alphaLcPeriod"/>
            </a:pPr>
            <a:r>
              <a:rPr lang="ja-JP" altLang="en-US" sz="2000" dirty="0"/>
              <a:t>有効性（例　必要に応じて、シミュレーション）について、</a:t>
            </a:r>
            <a:r>
              <a:rPr lang="ja-JP" altLang="en-US" sz="2000" u="sng" dirty="0"/>
              <a:t>定期的に緊急事態対応計画をテストする。</a:t>
            </a:r>
            <a:endParaRPr lang="en-US" altLang="ja-JP" sz="2000" u="sng"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6.1.2.3</a:t>
            </a:r>
            <a:r>
              <a:rPr lang="ja-JP" altLang="en-US" sz="3000" b="1" dirty="0">
                <a:solidFill>
                  <a:schemeClr val="tx2"/>
                </a:solidFill>
              </a:rPr>
              <a:t>　緊急事態対応計画</a:t>
            </a:r>
            <a:endParaRPr kumimoji="1" lang="ja-JP" altLang="en-US" sz="3000" b="1" dirty="0">
              <a:solidFill>
                <a:schemeClr val="tx2"/>
              </a:solidFill>
            </a:endParaRPr>
          </a:p>
        </p:txBody>
      </p:sp>
    </p:spTree>
    <p:extLst>
      <p:ext uri="{BB962C8B-B14F-4D97-AF65-F5344CB8AC3E}">
        <p14:creationId xmlns:p14="http://schemas.microsoft.com/office/powerpoint/2010/main" val="1737677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914400" lvl="2" indent="0">
              <a:lnSpc>
                <a:spcPct val="100000"/>
              </a:lnSpc>
              <a:buNone/>
            </a:pPr>
            <a:r>
              <a:rPr lang="ja-JP" altLang="en-US" dirty="0"/>
              <a:t>サイバーセキュリティテストの実施には、サイバーアタックのシミュレーション、　　特定の脅威に対する定期的監視、依存性の特定、及び脆弱性の優先順位付けを含むであろう。テストの実施は関連する顧客操業中断リスクに見合うものとする。</a:t>
            </a:r>
          </a:p>
          <a:p>
            <a:pPr marL="914400" lvl="2" indent="0">
              <a:lnSpc>
                <a:spcPct val="100000"/>
              </a:lnSpc>
              <a:buNone/>
            </a:pPr>
            <a:r>
              <a:rPr lang="ja-JP" altLang="en-US" dirty="0"/>
              <a:t>注記： </a:t>
            </a:r>
            <a:r>
              <a:rPr lang="ja-JP" altLang="en-US" u="sng" dirty="0"/>
              <a:t>サイバーセキュリティテストの実施は</a:t>
            </a:r>
            <a:r>
              <a:rPr lang="ja-JP" altLang="en-US" dirty="0"/>
              <a:t>、適宜、組織によって内部的に運用されるか、</a:t>
            </a:r>
            <a:r>
              <a:rPr lang="ja-JP" altLang="en-US" u="sng" dirty="0"/>
              <a:t>外注されるであろう。</a:t>
            </a:r>
            <a:endParaRPr lang="en-US" altLang="ja-JP" u="sng" dirty="0"/>
          </a:p>
          <a:p>
            <a:pPr marL="914400" lvl="1" indent="-457200">
              <a:lnSpc>
                <a:spcPct val="100000"/>
              </a:lnSpc>
              <a:buFont typeface="+mj-lt"/>
              <a:buAutoNum type="alphaLcPeriod" startAt="6"/>
            </a:pPr>
            <a:r>
              <a:rPr lang="ja-JP" altLang="en-US" sz="2000" dirty="0"/>
              <a:t>トップマネジメントを含む</a:t>
            </a:r>
            <a:r>
              <a:rPr lang="ja-JP" altLang="en-US" sz="2000" b="1" u="sng" dirty="0"/>
              <a:t>部門横断チーム</a:t>
            </a:r>
            <a:r>
              <a:rPr lang="ja-JP" altLang="en-US" sz="2000" u="sng" dirty="0"/>
              <a:t>によって</a:t>
            </a:r>
            <a:r>
              <a:rPr lang="ja-JP" altLang="en-US" sz="2000" dirty="0"/>
              <a:t>、緊急事態対応計画のレビューを行い（最低限、年次で）、</a:t>
            </a:r>
            <a:r>
              <a:rPr lang="ja-JP" altLang="en-US" sz="2000" u="sng" dirty="0"/>
              <a:t>必要に応じて更新する。</a:t>
            </a:r>
          </a:p>
          <a:p>
            <a:pPr marL="914400" lvl="1" indent="-457200">
              <a:lnSpc>
                <a:spcPct val="100000"/>
              </a:lnSpc>
              <a:buFont typeface="+mj-lt"/>
              <a:buAutoNum type="alphaLcPeriod" startAt="6"/>
            </a:pPr>
            <a:r>
              <a:rPr lang="ja-JP" altLang="en-US" sz="2000" b="1" dirty="0"/>
              <a:t>緊急事態対応計画を文書化</a:t>
            </a:r>
            <a:r>
              <a:rPr lang="ja-JP" altLang="en-US" sz="2000" dirty="0"/>
              <a:t>し、また、変更を正式許可した人を含む、いかなる改訂をも記述した</a:t>
            </a:r>
            <a:r>
              <a:rPr lang="ja-JP" altLang="en-US" sz="2000" b="1" dirty="0"/>
              <a:t>文書化した情報を保持</a:t>
            </a:r>
            <a:r>
              <a:rPr lang="ja-JP" altLang="en-US" sz="2000" dirty="0"/>
              <a:t>する。</a:t>
            </a:r>
            <a:endParaRPr lang="en-US" altLang="ja-JP" sz="2000" dirty="0"/>
          </a:p>
          <a:p>
            <a:pPr marL="914400" lvl="1" indent="-457200">
              <a:lnSpc>
                <a:spcPct val="100000"/>
              </a:lnSpc>
              <a:buFont typeface="+mj-lt"/>
              <a:buAutoNum type="alphaLcPeriod" startAt="6"/>
            </a:pPr>
            <a:r>
              <a:rPr lang="ja-JP" altLang="en-US" sz="2000" dirty="0">
                <a:solidFill>
                  <a:srgbClr val="FF0000"/>
                </a:solidFill>
              </a:rPr>
              <a:t>緊急事態対応計画に、適切な従業員の教育訓練及び認識の開発及び実施を含める。</a:t>
            </a:r>
            <a:endParaRPr lang="en-US" altLang="ja-JP" sz="2000" dirty="0">
              <a:solidFill>
                <a:srgbClr val="FF0000"/>
              </a:solidFill>
            </a:endParaRPr>
          </a:p>
          <a:p>
            <a:pPr marL="0" indent="0">
              <a:lnSpc>
                <a:spcPct val="100000"/>
              </a:lnSpc>
              <a:buNone/>
            </a:pPr>
            <a:r>
              <a:rPr lang="ja-JP" altLang="en-US" sz="2000" dirty="0"/>
              <a:t>☑緊急事態対応計画には、生産が停止した緊急事態の後で生産を再稼働したとき及び正規のシャットダウンプロセスがとられなかった場合、</a:t>
            </a:r>
            <a:r>
              <a:rPr lang="ja-JP" altLang="en-US" sz="2000" u="sng" dirty="0"/>
              <a:t>製造された製品が引き続き顧客仕様を満たすことの妥当性確認条項を含めなければならない。</a:t>
            </a:r>
            <a:endParaRPr lang="en-US" altLang="ja-JP" sz="2000" u="sng"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6.1.2.3</a:t>
            </a:r>
            <a:r>
              <a:rPr lang="ja-JP" altLang="en-US" sz="3000" b="1" dirty="0">
                <a:solidFill>
                  <a:schemeClr val="tx2"/>
                </a:solidFill>
              </a:rPr>
              <a:t>　緊急事態対応計画</a:t>
            </a:r>
            <a:endParaRPr kumimoji="1" lang="ja-JP" altLang="en-US" sz="3000" b="1" dirty="0">
              <a:solidFill>
                <a:schemeClr val="tx2"/>
              </a:solidFill>
            </a:endParaRPr>
          </a:p>
        </p:txBody>
      </p:sp>
      <p:sp>
        <p:nvSpPr>
          <p:cNvPr id="2" name="四角形: 角を丸くする 1">
            <a:extLst>
              <a:ext uri="{FF2B5EF4-FFF2-40B4-BE49-F238E27FC236}">
                <a16:creationId xmlns:a16="http://schemas.microsoft.com/office/drawing/2014/main" id="{0F166CFF-5A31-46DE-9718-410555D8C8EE}"/>
              </a:ext>
            </a:extLst>
          </p:cNvPr>
          <p:cNvSpPr/>
          <p:nvPr/>
        </p:nvSpPr>
        <p:spPr>
          <a:xfrm>
            <a:off x="10200640" y="741680"/>
            <a:ext cx="1153160" cy="47752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SI 3</a:t>
            </a:r>
            <a:r>
              <a:rPr kumimoji="1" lang="ja-JP" altLang="en-US" sz="1600" dirty="0">
                <a:solidFill>
                  <a:schemeClr val="tx1"/>
                </a:solidFill>
              </a:rPr>
              <a:t>・</a:t>
            </a:r>
            <a:r>
              <a:rPr kumimoji="1" lang="en-US" altLang="ja-JP" sz="1600" dirty="0">
                <a:solidFill>
                  <a:schemeClr val="tx1"/>
                </a:solidFill>
              </a:rPr>
              <a:t>17</a:t>
            </a:r>
          </a:p>
        </p:txBody>
      </p:sp>
    </p:spTree>
    <p:extLst>
      <p:ext uri="{BB962C8B-B14F-4D97-AF65-F5344CB8AC3E}">
        <p14:creationId xmlns:p14="http://schemas.microsoft.com/office/powerpoint/2010/main" val="2305357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lnSpcReduction="10000"/>
          </a:bodyPr>
          <a:lstStyle/>
          <a:p>
            <a:pPr marL="457200" indent="-457200">
              <a:buFont typeface="+mj-lt"/>
              <a:buAutoNum type="arabicPeriod"/>
            </a:pPr>
            <a:r>
              <a:rPr lang="ja-JP" altLang="en-US" sz="2400" dirty="0"/>
              <a:t>ここでの緊急事態　➠　</a:t>
            </a:r>
            <a:r>
              <a:rPr lang="ja-JP" altLang="en-US" sz="2400" dirty="0">
                <a:solidFill>
                  <a:srgbClr val="FF0000"/>
                </a:solidFill>
                <a:effectLst>
                  <a:outerShdw blurRad="38100" dist="38100" dir="2700000" algn="tl">
                    <a:srgbClr val="000000">
                      <a:alpha val="43137"/>
                    </a:srgbClr>
                  </a:outerShdw>
                </a:effectLst>
              </a:rPr>
              <a:t>顧客に部品を予定通りに出荷できなくなる</a:t>
            </a:r>
            <a:r>
              <a:rPr lang="ja-JP" altLang="en-US" sz="2400" dirty="0"/>
              <a:t>こと。</a:t>
            </a:r>
            <a:endParaRPr lang="en-US" altLang="ja-JP" sz="2400" dirty="0"/>
          </a:p>
          <a:p>
            <a:pPr marL="457200" indent="-457200">
              <a:buFont typeface="+mj-lt"/>
              <a:buAutoNum type="arabicPeriod"/>
            </a:pPr>
            <a:r>
              <a:rPr lang="ja-JP" altLang="en-US" sz="2400" dirty="0"/>
              <a:t>要求事項の基本的流れ。</a:t>
            </a:r>
            <a:endParaRPr lang="en-US" altLang="ja-JP" sz="2400" dirty="0"/>
          </a:p>
          <a:p>
            <a:pPr marL="914400" lvl="1" indent="-457200">
              <a:buFont typeface="+mj-ea"/>
              <a:buAutoNum type="circleNumDbPlain"/>
            </a:pPr>
            <a:r>
              <a:rPr lang="ja-JP" altLang="en-US" dirty="0"/>
              <a:t>製造及びインフラ設備がもつリスクの</a:t>
            </a:r>
            <a:r>
              <a:rPr lang="ja-JP" altLang="en-US" dirty="0">
                <a:solidFill>
                  <a:srgbClr val="FF0000"/>
                </a:solidFill>
                <a:effectLst>
                  <a:outerShdw blurRad="38100" dist="38100" dir="2700000" algn="tl">
                    <a:srgbClr val="000000">
                      <a:alpha val="43137"/>
                    </a:srgbClr>
                  </a:outerShdw>
                </a:effectLst>
              </a:rPr>
              <a:t>洗い出しと重大性ランク付け。</a:t>
            </a:r>
            <a:r>
              <a:rPr lang="ja-JP" altLang="en-US" dirty="0"/>
              <a:t>（自然災害、ユーティリティ停止、火災、外部提供の停止、情報システム障害などを含め）</a:t>
            </a:r>
            <a:endParaRPr lang="en-US" altLang="ja-JP" dirty="0"/>
          </a:p>
          <a:p>
            <a:pPr marL="914400" lvl="1" indent="-457200">
              <a:buFont typeface="+mj-ea"/>
              <a:buAutoNum type="circleNumDbPlain"/>
            </a:pPr>
            <a:r>
              <a:rPr lang="ja-JP" altLang="en-US" dirty="0"/>
              <a:t>①の結果に従い</a:t>
            </a:r>
            <a:r>
              <a:rPr lang="ja-JP" altLang="en-US" dirty="0">
                <a:solidFill>
                  <a:srgbClr val="FF0000"/>
                </a:solidFill>
                <a:effectLst>
                  <a:outerShdw blurRad="38100" dist="38100" dir="2700000" algn="tl">
                    <a:srgbClr val="000000">
                      <a:alpha val="43137"/>
                    </a:srgbClr>
                  </a:outerShdw>
                </a:effectLst>
              </a:rPr>
              <a:t>緊急事態対応計画（手順含め）を決定</a:t>
            </a:r>
            <a:r>
              <a:rPr lang="ja-JP" altLang="en-US" dirty="0"/>
              <a:t>する。（</a:t>
            </a:r>
            <a:r>
              <a:rPr lang="en-US" altLang="ja-JP" dirty="0"/>
              <a:t>TPM</a:t>
            </a:r>
            <a:r>
              <a:rPr lang="ja-JP" altLang="en-US" dirty="0"/>
              <a:t>要求事項（</a:t>
            </a:r>
            <a:r>
              <a:rPr lang="en-US" altLang="ja-JP" dirty="0"/>
              <a:t>8.5.1.5</a:t>
            </a:r>
            <a:r>
              <a:rPr lang="ja-JP" altLang="en-US" dirty="0"/>
              <a:t>）による予防管理も考慮）</a:t>
            </a:r>
            <a:endParaRPr lang="en-US" altLang="ja-JP" dirty="0"/>
          </a:p>
          <a:p>
            <a:pPr marL="914400" lvl="1" indent="-457200">
              <a:buFont typeface="+mj-ea"/>
              <a:buAutoNum type="circleNumDbPlain"/>
            </a:pPr>
            <a:r>
              <a:rPr lang="ja-JP" altLang="en-US" dirty="0"/>
              <a:t>緊急事態発生時の</a:t>
            </a:r>
            <a:r>
              <a:rPr lang="ja-JP" altLang="en-US" dirty="0">
                <a:solidFill>
                  <a:srgbClr val="FF0000"/>
                </a:solidFill>
                <a:effectLst>
                  <a:outerShdw blurRad="38100" dist="38100" dir="2700000" algn="tl">
                    <a:srgbClr val="000000">
                      <a:alpha val="43137"/>
                    </a:srgbClr>
                  </a:outerShdw>
                </a:effectLst>
              </a:rPr>
              <a:t>顧客への連絡プロセス</a:t>
            </a:r>
            <a:r>
              <a:rPr lang="ja-JP" altLang="en-US" dirty="0"/>
              <a:t>を計画に含める。</a:t>
            </a:r>
            <a:endParaRPr lang="en-US" altLang="ja-JP" dirty="0"/>
          </a:p>
          <a:p>
            <a:pPr marL="914400" lvl="1" indent="-457200">
              <a:buFont typeface="+mj-ea"/>
              <a:buAutoNum type="circleNumDbPlain"/>
            </a:pPr>
            <a:r>
              <a:rPr lang="ja-JP" altLang="en-US" dirty="0"/>
              <a:t>決定した計画を</a:t>
            </a:r>
            <a:r>
              <a:rPr lang="ja-JP" altLang="en-US" dirty="0">
                <a:solidFill>
                  <a:srgbClr val="FF0000"/>
                </a:solidFill>
                <a:effectLst>
                  <a:outerShdw blurRad="38100" dist="38100" dir="2700000" algn="tl">
                    <a:srgbClr val="000000">
                      <a:alpha val="43137"/>
                    </a:srgbClr>
                  </a:outerShdw>
                </a:effectLst>
              </a:rPr>
              <a:t>テスト</a:t>
            </a:r>
            <a:r>
              <a:rPr lang="ja-JP" altLang="en-US" dirty="0"/>
              <a:t>し、計画の有効性を含め</a:t>
            </a:r>
            <a:r>
              <a:rPr lang="ja-JP" altLang="en-US" dirty="0">
                <a:solidFill>
                  <a:srgbClr val="FF0000"/>
                </a:solidFill>
                <a:effectLst>
                  <a:outerShdw blurRad="38100" dist="38100" dir="2700000" algn="tl">
                    <a:srgbClr val="000000">
                      <a:alpha val="43137"/>
                    </a:srgbClr>
                  </a:outerShdw>
                </a:effectLst>
              </a:rPr>
              <a:t>組織全体で見直す。</a:t>
            </a:r>
            <a:endParaRPr lang="en-US" altLang="ja-JP" dirty="0">
              <a:solidFill>
                <a:srgbClr val="FF0000"/>
              </a:solidFill>
              <a:effectLst>
                <a:outerShdw blurRad="38100" dist="38100" dir="2700000" algn="tl">
                  <a:srgbClr val="000000">
                    <a:alpha val="43137"/>
                  </a:srgbClr>
                </a:outerShdw>
              </a:effectLst>
            </a:endParaRPr>
          </a:p>
          <a:p>
            <a:pPr marL="914400" lvl="1" indent="-457200">
              <a:buFont typeface="+mj-ea"/>
              <a:buAutoNum type="circleNumDbPlain"/>
            </a:pPr>
            <a:r>
              <a:rPr lang="ja-JP" altLang="en-US" dirty="0"/>
              <a:t>計画及びテストなどの結果を文書化する。</a:t>
            </a:r>
            <a:endParaRPr lang="en-US" altLang="ja-JP" dirty="0"/>
          </a:p>
          <a:p>
            <a:pPr marL="457200" indent="-457200">
              <a:buFont typeface="+mj-ea"/>
              <a:buAutoNum type="arabicPeriod"/>
            </a:pPr>
            <a:r>
              <a:rPr lang="ja-JP" altLang="en-US" sz="2400" dirty="0"/>
              <a:t>緊急停止でも、予め手順が決めてあれば、それは正規のシャットダウンプロセスとなる。➠　緊急停止時のシャットダウン手順（</a:t>
            </a:r>
            <a:r>
              <a:rPr lang="en-US" altLang="ja-JP" sz="2400" dirty="0"/>
              <a:t>8.5.1.4</a:t>
            </a:r>
            <a:r>
              <a:rPr lang="ja-JP" altLang="en-US" sz="2400" dirty="0"/>
              <a:t>）を定めるべき。</a:t>
            </a:r>
            <a:endParaRPr lang="en-US" altLang="ja-JP" sz="2400" dirty="0"/>
          </a:p>
          <a:p>
            <a:pPr marL="914400" lvl="1" indent="-457200">
              <a:buFont typeface="+mj-ea"/>
              <a:buAutoNum type="circleNumDbPlain"/>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kumimoji="1" lang="en-US" altLang="ja-JP" sz="3000" b="1" dirty="0">
                <a:solidFill>
                  <a:schemeClr val="bg1"/>
                </a:solidFill>
              </a:rPr>
              <a:t>6.1.2.3</a:t>
            </a:r>
            <a:r>
              <a:rPr kumimoji="1" lang="ja-JP" altLang="en-US" sz="3000" b="1" dirty="0">
                <a:solidFill>
                  <a:schemeClr val="bg1"/>
                </a:solidFill>
              </a:rPr>
              <a:t>　緊急事態対応計画</a:t>
            </a:r>
          </a:p>
        </p:txBody>
      </p:sp>
    </p:spTree>
    <p:extLst>
      <p:ext uri="{BB962C8B-B14F-4D97-AF65-F5344CB8AC3E}">
        <p14:creationId xmlns:p14="http://schemas.microsoft.com/office/powerpoint/2010/main" val="810351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4</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kumimoji="1" lang="en-US" altLang="ja-JP" sz="3000" b="1" dirty="0">
                <a:solidFill>
                  <a:schemeClr val="bg1"/>
                </a:solidFill>
              </a:rPr>
              <a:t>6.1.2.3</a:t>
            </a:r>
            <a:r>
              <a:rPr kumimoji="1" lang="ja-JP" altLang="en-US" sz="3000" b="1" dirty="0">
                <a:solidFill>
                  <a:schemeClr val="bg1"/>
                </a:solidFill>
              </a:rPr>
              <a:t>　緊急事態対応計画</a:t>
            </a:r>
          </a:p>
        </p:txBody>
      </p:sp>
      <p:graphicFrame>
        <p:nvGraphicFramePr>
          <p:cNvPr id="6" name="表 5">
            <a:extLst>
              <a:ext uri="{FF2B5EF4-FFF2-40B4-BE49-F238E27FC236}">
                <a16:creationId xmlns:a16="http://schemas.microsoft.com/office/drawing/2014/main" id="{30A060B8-4DAA-4ED8-ABCC-E12EA4818BC6}"/>
              </a:ext>
            </a:extLst>
          </p:cNvPr>
          <p:cNvGraphicFramePr>
            <a:graphicFrameLocks noGrp="1"/>
          </p:cNvGraphicFramePr>
          <p:nvPr>
            <p:extLst>
              <p:ext uri="{D42A27DB-BD31-4B8C-83A1-F6EECF244321}">
                <p14:modId xmlns:p14="http://schemas.microsoft.com/office/powerpoint/2010/main" val="2131529595"/>
              </p:ext>
            </p:extLst>
          </p:nvPr>
        </p:nvGraphicFramePr>
        <p:xfrm>
          <a:off x="838200" y="2090490"/>
          <a:ext cx="10515600" cy="4168430"/>
        </p:xfrm>
        <a:graphic>
          <a:graphicData uri="http://schemas.openxmlformats.org/drawingml/2006/table">
            <a:tbl>
              <a:tblPr firstRow="1" bandRow="1">
                <a:tableStyleId>{5940675A-B579-460E-94D1-54222C63F5DA}</a:tableStyleId>
              </a:tblPr>
              <a:tblGrid>
                <a:gridCol w="715179">
                  <a:extLst>
                    <a:ext uri="{9D8B030D-6E8A-4147-A177-3AD203B41FA5}">
                      <a16:colId xmlns:a16="http://schemas.microsoft.com/office/drawing/2014/main" val="3164818878"/>
                    </a:ext>
                  </a:extLst>
                </a:gridCol>
                <a:gridCol w="1288974">
                  <a:extLst>
                    <a:ext uri="{9D8B030D-6E8A-4147-A177-3AD203B41FA5}">
                      <a16:colId xmlns:a16="http://schemas.microsoft.com/office/drawing/2014/main" val="2522297722"/>
                    </a:ext>
                  </a:extLst>
                </a:gridCol>
                <a:gridCol w="1355075">
                  <a:extLst>
                    <a:ext uri="{9D8B030D-6E8A-4147-A177-3AD203B41FA5}">
                      <a16:colId xmlns:a16="http://schemas.microsoft.com/office/drawing/2014/main" val="1684268303"/>
                    </a:ext>
                  </a:extLst>
                </a:gridCol>
                <a:gridCol w="1355073">
                  <a:extLst>
                    <a:ext uri="{9D8B030D-6E8A-4147-A177-3AD203B41FA5}">
                      <a16:colId xmlns:a16="http://schemas.microsoft.com/office/drawing/2014/main" val="2358446649"/>
                    </a:ext>
                  </a:extLst>
                </a:gridCol>
                <a:gridCol w="782199">
                  <a:extLst>
                    <a:ext uri="{9D8B030D-6E8A-4147-A177-3AD203B41FA5}">
                      <a16:colId xmlns:a16="http://schemas.microsoft.com/office/drawing/2014/main" val="3787247906"/>
                    </a:ext>
                  </a:extLst>
                </a:gridCol>
                <a:gridCol w="804231">
                  <a:extLst>
                    <a:ext uri="{9D8B030D-6E8A-4147-A177-3AD203B41FA5}">
                      <a16:colId xmlns:a16="http://schemas.microsoft.com/office/drawing/2014/main" val="1814699541"/>
                    </a:ext>
                  </a:extLst>
                </a:gridCol>
                <a:gridCol w="3205909">
                  <a:extLst>
                    <a:ext uri="{9D8B030D-6E8A-4147-A177-3AD203B41FA5}">
                      <a16:colId xmlns:a16="http://schemas.microsoft.com/office/drawing/2014/main" val="3210892926"/>
                    </a:ext>
                  </a:extLst>
                </a:gridCol>
                <a:gridCol w="1008960">
                  <a:extLst>
                    <a:ext uri="{9D8B030D-6E8A-4147-A177-3AD203B41FA5}">
                      <a16:colId xmlns:a16="http://schemas.microsoft.com/office/drawing/2014/main" val="3620772700"/>
                    </a:ext>
                  </a:extLst>
                </a:gridCol>
              </a:tblGrid>
              <a:tr h="657442">
                <a:tc gridSpan="2">
                  <a:txBody>
                    <a:bodyPr/>
                    <a:lstStyle/>
                    <a:p>
                      <a:r>
                        <a:rPr kumimoji="1" lang="ja-JP" altLang="en-US" sz="1400" dirty="0"/>
                        <a:t>緊急事態</a:t>
                      </a:r>
                    </a:p>
                  </a:txBody>
                  <a:tcPr anchor="ctr" anchorCtr="1">
                    <a:solidFill>
                      <a:schemeClr val="tx2">
                        <a:lumMod val="40000"/>
                        <a:lumOff val="60000"/>
                      </a:schemeClr>
                    </a:solidFill>
                  </a:tcPr>
                </a:tc>
                <a:tc hMerge="1">
                  <a:txBody>
                    <a:bodyPr/>
                    <a:lstStyle/>
                    <a:p>
                      <a:endParaRPr kumimoji="1" lang="ja-JP" altLang="en-US" dirty="0"/>
                    </a:p>
                  </a:txBody>
                  <a:tcPr anchor="ctr"/>
                </a:tc>
                <a:tc rowSpan="2">
                  <a:txBody>
                    <a:bodyPr/>
                    <a:lstStyle/>
                    <a:p>
                      <a:r>
                        <a:rPr kumimoji="1" lang="ja-JP" altLang="en-US" sz="1400" dirty="0"/>
                        <a:t>製品への影響</a:t>
                      </a:r>
                    </a:p>
                  </a:txBody>
                  <a:tcPr anchor="ctr" anchorCtr="1">
                    <a:solidFill>
                      <a:schemeClr val="tx2">
                        <a:lumMod val="40000"/>
                        <a:lumOff val="60000"/>
                      </a:schemeClr>
                    </a:solidFill>
                  </a:tcPr>
                </a:tc>
                <a:tc rowSpan="2">
                  <a:txBody>
                    <a:bodyPr/>
                    <a:lstStyle/>
                    <a:p>
                      <a:r>
                        <a:rPr kumimoji="1" lang="ja-JP" altLang="en-US" sz="1400" dirty="0"/>
                        <a:t>建屋・設備への影響</a:t>
                      </a:r>
                    </a:p>
                  </a:txBody>
                  <a:tcPr anchor="ctr" anchorCtr="1">
                    <a:solidFill>
                      <a:schemeClr val="tx2">
                        <a:lumMod val="40000"/>
                        <a:lumOff val="60000"/>
                      </a:schemeClr>
                    </a:solidFill>
                  </a:tcPr>
                </a:tc>
                <a:tc rowSpan="2">
                  <a:txBody>
                    <a:bodyPr/>
                    <a:lstStyle/>
                    <a:p>
                      <a:r>
                        <a:rPr kumimoji="1" lang="ja-JP" altLang="en-US" sz="1400" dirty="0"/>
                        <a:t>影響</a:t>
                      </a:r>
                      <a:endParaRPr kumimoji="1" lang="en-US" altLang="ja-JP" sz="1400" dirty="0"/>
                    </a:p>
                    <a:p>
                      <a:r>
                        <a:rPr kumimoji="1" lang="ja-JP" altLang="en-US" sz="1400" dirty="0"/>
                        <a:t>期間</a:t>
                      </a:r>
                    </a:p>
                  </a:txBody>
                  <a:tcPr anchor="ctr" anchorCtr="1">
                    <a:solidFill>
                      <a:schemeClr val="tx2">
                        <a:lumMod val="40000"/>
                        <a:lumOff val="60000"/>
                      </a:schemeClr>
                    </a:solidFill>
                  </a:tcPr>
                </a:tc>
                <a:tc gridSpan="2">
                  <a:txBody>
                    <a:bodyPr/>
                    <a:lstStyle/>
                    <a:p>
                      <a:r>
                        <a:rPr kumimoji="1" lang="ja-JP" altLang="en-US" sz="1400" dirty="0"/>
                        <a:t>対応計画</a:t>
                      </a:r>
                    </a:p>
                  </a:txBody>
                  <a:tcPr anchor="ctr" anchorCtr="1">
                    <a:solidFill>
                      <a:schemeClr val="tx2">
                        <a:lumMod val="40000"/>
                        <a:lumOff val="60000"/>
                      </a:schemeClr>
                    </a:solidFill>
                  </a:tcPr>
                </a:tc>
                <a:tc hMerge="1">
                  <a:txBody>
                    <a:bodyPr/>
                    <a:lstStyle/>
                    <a:p>
                      <a:endParaRPr kumimoji="1" lang="ja-JP" altLang="en-US" dirty="0"/>
                    </a:p>
                  </a:txBody>
                  <a:tcPr anchor="ctr"/>
                </a:tc>
                <a:tc rowSpan="2">
                  <a:txBody>
                    <a:bodyPr/>
                    <a:lstStyle/>
                    <a:p>
                      <a:r>
                        <a:rPr kumimoji="1" lang="ja-JP" altLang="en-US" sz="1400" dirty="0"/>
                        <a:t>手順</a:t>
                      </a:r>
                    </a:p>
                  </a:txBody>
                  <a:tcPr anchor="ctr" anchorCtr="1">
                    <a:solidFill>
                      <a:schemeClr val="tx2">
                        <a:lumMod val="40000"/>
                        <a:lumOff val="60000"/>
                      </a:schemeClr>
                    </a:solidFill>
                  </a:tcPr>
                </a:tc>
                <a:extLst>
                  <a:ext uri="{0D108BD9-81ED-4DB2-BD59-A6C34878D82A}">
                    <a16:rowId xmlns:a16="http://schemas.microsoft.com/office/drawing/2014/main" val="4154122287"/>
                  </a:ext>
                </a:extLst>
              </a:tr>
              <a:tr h="616945">
                <a:tc>
                  <a:txBody>
                    <a:bodyPr/>
                    <a:lstStyle/>
                    <a:p>
                      <a:r>
                        <a:rPr kumimoji="1" lang="ja-JP" altLang="en-US" sz="1400"/>
                        <a:t>区分</a:t>
                      </a:r>
                      <a:endParaRPr kumimoji="1" lang="ja-JP" altLang="en-US" sz="1400" dirty="0"/>
                    </a:p>
                  </a:txBody>
                  <a:tcPr anchor="ctr" anchorCtr="1">
                    <a:solidFill>
                      <a:schemeClr val="tx2">
                        <a:lumMod val="40000"/>
                        <a:lumOff val="60000"/>
                      </a:schemeClr>
                    </a:solidFill>
                  </a:tcPr>
                </a:tc>
                <a:tc>
                  <a:txBody>
                    <a:bodyPr/>
                    <a:lstStyle/>
                    <a:p>
                      <a:r>
                        <a:rPr kumimoji="1" lang="ja-JP" altLang="en-US" sz="1400" dirty="0"/>
                        <a:t>事象</a:t>
                      </a:r>
                    </a:p>
                  </a:txBody>
                  <a:tcPr anchor="ctr" anchorCtr="1">
                    <a:solidFill>
                      <a:schemeClr val="tx2">
                        <a:lumMod val="40000"/>
                        <a:lumOff val="60000"/>
                      </a:schemeClr>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400" dirty="0"/>
                        <a:t>責任者</a:t>
                      </a:r>
                    </a:p>
                  </a:txBody>
                  <a:tcPr anchor="ctr" anchorCtr="1">
                    <a:solidFill>
                      <a:schemeClr val="tx2">
                        <a:lumMod val="40000"/>
                        <a:lumOff val="60000"/>
                      </a:schemeClr>
                    </a:solidFill>
                  </a:tcPr>
                </a:tc>
                <a:tc>
                  <a:txBody>
                    <a:bodyPr/>
                    <a:lstStyle/>
                    <a:p>
                      <a:r>
                        <a:rPr kumimoji="1" lang="ja-JP" altLang="en-US" sz="1400" dirty="0"/>
                        <a:t>対応</a:t>
                      </a:r>
                    </a:p>
                  </a:txBody>
                  <a:tcPr anchor="ctr" anchorCtr="1">
                    <a:solidFill>
                      <a:schemeClr val="tx2">
                        <a:lumMod val="40000"/>
                        <a:lumOff val="60000"/>
                      </a:schemeClr>
                    </a:solidFill>
                  </a:tcPr>
                </a:tc>
                <a:tc vMerge="1">
                  <a:txBody>
                    <a:bodyPr/>
                    <a:lstStyle/>
                    <a:p>
                      <a:endParaRPr kumimoji="1" lang="ja-JP" altLang="en-US"/>
                    </a:p>
                  </a:txBody>
                  <a:tcPr/>
                </a:tc>
                <a:extLst>
                  <a:ext uri="{0D108BD9-81ED-4DB2-BD59-A6C34878D82A}">
                    <a16:rowId xmlns:a16="http://schemas.microsoft.com/office/drawing/2014/main" val="4137729528"/>
                  </a:ext>
                </a:extLst>
              </a:tr>
              <a:tr h="738130">
                <a:tc rowSpan="2">
                  <a:txBody>
                    <a:bodyPr/>
                    <a:lstStyle/>
                    <a:p>
                      <a:r>
                        <a:rPr kumimoji="1" lang="ja-JP" altLang="en-US" sz="1400" dirty="0"/>
                        <a:t>地震</a:t>
                      </a:r>
                    </a:p>
                  </a:txBody>
                  <a:tcPr anchor="ctr"/>
                </a:tc>
                <a:tc rowSpan="2">
                  <a:txBody>
                    <a:bodyPr/>
                    <a:lstStyle/>
                    <a:p>
                      <a:r>
                        <a:rPr kumimoji="1" lang="ja-JP" altLang="en-US" sz="1400" dirty="0"/>
                        <a:t>震度６クラス</a:t>
                      </a:r>
                    </a:p>
                  </a:txBody>
                  <a:tcPr anchor="ctr"/>
                </a:tc>
                <a:tc>
                  <a:txBody>
                    <a:bodyPr/>
                    <a:lstStyle/>
                    <a:p>
                      <a:r>
                        <a:rPr kumimoji="1" lang="ja-JP" altLang="en-US" sz="1400" dirty="0"/>
                        <a:t>製品の落下、加工中の停電</a:t>
                      </a:r>
                    </a:p>
                  </a:txBody>
                  <a:tcPr anchor="ctr"/>
                </a:tc>
                <a:tc>
                  <a:txBody>
                    <a:bodyPr/>
                    <a:lstStyle/>
                    <a:p>
                      <a:pPr algn="ctr"/>
                      <a:r>
                        <a:rPr kumimoji="1" lang="ja-JP" altLang="en-US" sz="1400" dirty="0"/>
                        <a:t>－</a:t>
                      </a:r>
                    </a:p>
                  </a:txBody>
                  <a:tcPr anchor="ctr"/>
                </a:tc>
                <a:tc>
                  <a:txBody>
                    <a:bodyPr/>
                    <a:lstStyle/>
                    <a:p>
                      <a:r>
                        <a:rPr kumimoji="1" lang="en-US" altLang="ja-JP" sz="1400" dirty="0"/>
                        <a:t>1</a:t>
                      </a:r>
                      <a:r>
                        <a:rPr kumimoji="1" lang="ja-JP" altLang="en-US" sz="1400" dirty="0"/>
                        <a:t>週間</a:t>
                      </a:r>
                    </a:p>
                  </a:txBody>
                  <a:tcPr anchor="ctr"/>
                </a:tc>
                <a:tc>
                  <a:txBody>
                    <a:bodyPr/>
                    <a:lstStyle/>
                    <a:p>
                      <a:r>
                        <a:rPr kumimoji="1" lang="ja-JP" altLang="en-US" sz="1400" dirty="0"/>
                        <a:t>工場長</a:t>
                      </a:r>
                    </a:p>
                  </a:txBody>
                  <a:tcPr anchor="ctr"/>
                </a:tc>
                <a:tc>
                  <a:txBody>
                    <a:bodyPr/>
                    <a:lstStyle/>
                    <a:p>
                      <a:r>
                        <a:rPr kumimoji="1" lang="ja-JP" altLang="en-US" sz="1400" dirty="0"/>
                        <a:t>・製品の整理、損傷全数選別</a:t>
                      </a:r>
                      <a:endParaRPr kumimoji="1" lang="en-US" altLang="ja-JP" sz="1400" dirty="0"/>
                    </a:p>
                    <a:p>
                      <a:r>
                        <a:rPr kumimoji="1" lang="ja-JP" altLang="en-US" sz="1400" dirty="0"/>
                        <a:t>・転倒防止等の対策実施</a:t>
                      </a:r>
                    </a:p>
                  </a:txBody>
                  <a:tcPr anchor="ctr"/>
                </a:tc>
                <a:tc>
                  <a:txBody>
                    <a:bodyPr/>
                    <a:lstStyle/>
                    <a:p>
                      <a:r>
                        <a:rPr kumimoji="1" lang="ja-JP" altLang="en-US" sz="1400" dirty="0"/>
                        <a:t>製造部手順書</a:t>
                      </a:r>
                    </a:p>
                  </a:txBody>
                  <a:tcPr anchor="ctr"/>
                </a:tc>
                <a:extLst>
                  <a:ext uri="{0D108BD9-81ED-4DB2-BD59-A6C34878D82A}">
                    <a16:rowId xmlns:a16="http://schemas.microsoft.com/office/drawing/2014/main" val="3225685412"/>
                  </a:ext>
                </a:extLst>
              </a:tr>
              <a:tr h="738130">
                <a:tc vMerge="1">
                  <a:txBody>
                    <a:bodyPr/>
                    <a:lstStyle/>
                    <a:p>
                      <a:endParaRPr kumimoji="1" lang="ja-JP" altLang="en-US" sz="1400" dirty="0"/>
                    </a:p>
                  </a:txBody>
                  <a:tcPr anchor="ctr"/>
                </a:tc>
                <a:tc vMerge="1">
                  <a:txBody>
                    <a:bodyPr/>
                    <a:lstStyle/>
                    <a:p>
                      <a:endParaRPr kumimoji="1" lang="ja-JP" altLang="en-US" sz="1400" dirty="0"/>
                    </a:p>
                  </a:txBody>
                  <a:tcPr anchor="ctr"/>
                </a:tc>
                <a:tc>
                  <a:txBody>
                    <a:bodyPr/>
                    <a:lstStyle/>
                    <a:p>
                      <a:pPr algn="ctr"/>
                      <a:r>
                        <a:rPr kumimoji="1" lang="ja-JP" altLang="en-US" sz="1400" dirty="0"/>
                        <a:t>－</a:t>
                      </a:r>
                    </a:p>
                  </a:txBody>
                  <a:tcPr anchor="ctr"/>
                </a:tc>
                <a:tc>
                  <a:txBody>
                    <a:bodyPr/>
                    <a:lstStyle/>
                    <a:p>
                      <a:r>
                        <a:rPr kumimoji="1" lang="ja-JP" altLang="en-US" sz="1400" dirty="0"/>
                        <a:t>設備の位置ずれ</a:t>
                      </a:r>
                      <a:endParaRPr kumimoji="1" lang="en-US" altLang="ja-JP" sz="1400" dirty="0"/>
                    </a:p>
                    <a:p>
                      <a:r>
                        <a:rPr kumimoji="1" lang="ja-JP" altLang="en-US" sz="1400" dirty="0"/>
                        <a:t>電力、水の停止</a:t>
                      </a:r>
                    </a:p>
                  </a:txBody>
                  <a:tcPr anchor="ctr"/>
                </a:tc>
                <a:tc>
                  <a:txBody>
                    <a:bodyPr/>
                    <a:lstStyle/>
                    <a:p>
                      <a:r>
                        <a:rPr kumimoji="1" lang="en-US" altLang="ja-JP" sz="1400" dirty="0"/>
                        <a:t>3</a:t>
                      </a:r>
                      <a:r>
                        <a:rPr kumimoji="1" lang="ja-JP" altLang="en-US" sz="1400" dirty="0"/>
                        <a:t>日間</a:t>
                      </a:r>
                    </a:p>
                  </a:txBody>
                  <a:tcPr anchor="ctr"/>
                </a:tc>
                <a:tc>
                  <a:txBody>
                    <a:bodyPr/>
                    <a:lstStyle/>
                    <a:p>
                      <a:r>
                        <a:rPr kumimoji="1" lang="ja-JP" altLang="en-US" sz="1400" dirty="0"/>
                        <a:t>社長</a:t>
                      </a:r>
                    </a:p>
                  </a:txBody>
                  <a:tcPr anchor="ctr"/>
                </a:tc>
                <a:tc>
                  <a:txBody>
                    <a:bodyPr/>
                    <a:lstStyle/>
                    <a:p>
                      <a:r>
                        <a:rPr kumimoji="1" lang="ja-JP" altLang="en-US" sz="1400" dirty="0"/>
                        <a:t>・対処チームを立ち上げ、被害の調査と復旧計画</a:t>
                      </a:r>
                      <a:endParaRPr kumimoji="1" lang="en-US" altLang="ja-JP" sz="1400" dirty="0"/>
                    </a:p>
                    <a:p>
                      <a:r>
                        <a:rPr kumimoji="1" lang="ja-JP" altLang="en-US" sz="1400" dirty="0"/>
                        <a:t>・他の工場又は外注先にて代替生産計画</a:t>
                      </a:r>
                      <a:endParaRPr kumimoji="1" lang="en-US" altLang="ja-JP" sz="1400" dirty="0"/>
                    </a:p>
                    <a:p>
                      <a:r>
                        <a:rPr kumimoji="1" lang="ja-JP" altLang="en-US" sz="1400" dirty="0"/>
                        <a:t>・地震を想定した訓練の実施</a:t>
                      </a:r>
                    </a:p>
                  </a:txBody>
                  <a:tcPr anchor="ctr"/>
                </a:tc>
                <a:tc>
                  <a:txBody>
                    <a:bodyPr/>
                    <a:lstStyle/>
                    <a:p>
                      <a:r>
                        <a:rPr kumimoji="1" lang="ja-JP" altLang="en-US" sz="1400" dirty="0"/>
                        <a:t>緊急事態対応手順書</a:t>
                      </a:r>
                    </a:p>
                  </a:txBody>
                  <a:tcPr anchor="ctr"/>
                </a:tc>
                <a:extLst>
                  <a:ext uri="{0D108BD9-81ED-4DB2-BD59-A6C34878D82A}">
                    <a16:rowId xmlns:a16="http://schemas.microsoft.com/office/drawing/2014/main" val="2922002416"/>
                  </a:ext>
                </a:extLst>
              </a:tr>
              <a:tr h="997673">
                <a:tc>
                  <a:txBody>
                    <a:bodyPr/>
                    <a:lstStyle/>
                    <a:p>
                      <a:r>
                        <a:rPr kumimoji="1" lang="ja-JP" altLang="en-US" sz="1400" dirty="0"/>
                        <a:t>供給者</a:t>
                      </a:r>
                    </a:p>
                  </a:txBody>
                  <a:tcPr anchor="ctr"/>
                </a:tc>
                <a:tc>
                  <a:txBody>
                    <a:bodyPr/>
                    <a:lstStyle/>
                    <a:p>
                      <a:r>
                        <a:rPr kumimoji="1" lang="ja-JP" altLang="en-US" sz="1400" dirty="0"/>
                        <a:t>金型製作先の倒産、縮小</a:t>
                      </a:r>
                    </a:p>
                  </a:txBody>
                  <a:tcPr anchor="ctr"/>
                </a:tc>
                <a:tc>
                  <a:txBody>
                    <a:bodyPr/>
                    <a:lstStyle/>
                    <a:p>
                      <a:r>
                        <a:rPr kumimoji="1" lang="ja-JP" altLang="en-US" sz="1400" dirty="0"/>
                        <a:t>新規及び更新金型供給不足</a:t>
                      </a:r>
                    </a:p>
                  </a:txBody>
                  <a:tcPr anchor="ctr"/>
                </a:tc>
                <a:tc>
                  <a:txBody>
                    <a:bodyPr/>
                    <a:lstStyle/>
                    <a:p>
                      <a:pPr algn="ctr"/>
                      <a:r>
                        <a:rPr kumimoji="1" lang="ja-JP" altLang="en-US" sz="1400" dirty="0"/>
                        <a:t>－</a:t>
                      </a:r>
                    </a:p>
                  </a:txBody>
                  <a:tcPr anchor="ctr"/>
                </a:tc>
                <a:tc>
                  <a:txBody>
                    <a:bodyPr/>
                    <a:lstStyle/>
                    <a:p>
                      <a:r>
                        <a:rPr kumimoji="1" lang="en-US" altLang="ja-JP" sz="1400" dirty="0"/>
                        <a:t>1</a:t>
                      </a:r>
                      <a:r>
                        <a:rPr kumimoji="1" lang="ja-JP" altLang="en-US" sz="1400" dirty="0"/>
                        <a:t>ヶ月</a:t>
                      </a:r>
                    </a:p>
                  </a:txBody>
                  <a:tcPr anchor="ctr"/>
                </a:tc>
                <a:tc>
                  <a:txBody>
                    <a:bodyPr/>
                    <a:lstStyle/>
                    <a:p>
                      <a:r>
                        <a:rPr kumimoji="1" lang="ja-JP" altLang="en-US" sz="1400" dirty="0"/>
                        <a:t>社長</a:t>
                      </a:r>
                    </a:p>
                  </a:txBody>
                  <a:tcPr anchor="ctr"/>
                </a:tc>
                <a:tc>
                  <a:txBody>
                    <a:bodyPr/>
                    <a:lstStyle/>
                    <a:p>
                      <a:r>
                        <a:rPr kumimoji="1" lang="ja-JP" altLang="en-US" sz="1400" dirty="0"/>
                        <a:t>・発生前の２社供給模索</a:t>
                      </a:r>
                      <a:endParaRPr kumimoji="1" lang="en-US" altLang="ja-JP" sz="1400" dirty="0"/>
                    </a:p>
                    <a:p>
                      <a:r>
                        <a:rPr kumimoji="1" lang="ja-JP" altLang="en-US" sz="1400" dirty="0"/>
                        <a:t>・２社監査による経営状況の把握</a:t>
                      </a:r>
                    </a:p>
                  </a:txBody>
                  <a:tcPr anchor="ctr"/>
                </a:tc>
                <a:tc>
                  <a:txBody>
                    <a:bodyPr/>
                    <a:lstStyle/>
                    <a:p>
                      <a:r>
                        <a:rPr kumimoji="1" lang="ja-JP" altLang="en-US" sz="1400" dirty="0"/>
                        <a:t>予防活動のみ</a:t>
                      </a:r>
                    </a:p>
                  </a:txBody>
                  <a:tcPr anchor="ctr"/>
                </a:tc>
                <a:extLst>
                  <a:ext uri="{0D108BD9-81ED-4DB2-BD59-A6C34878D82A}">
                    <a16:rowId xmlns:a16="http://schemas.microsoft.com/office/drawing/2014/main" val="2843132530"/>
                  </a:ext>
                </a:extLst>
              </a:tr>
            </a:tbl>
          </a:graphicData>
        </a:graphic>
      </p:graphicFrame>
      <p:sp>
        <p:nvSpPr>
          <p:cNvPr id="8" name="コンテンツ プレースホルダー 2">
            <a:extLst>
              <a:ext uri="{FF2B5EF4-FFF2-40B4-BE49-F238E27FC236}">
                <a16:creationId xmlns:a16="http://schemas.microsoft.com/office/drawing/2014/main" id="{58A0F1DA-402D-492C-B269-206E0E6EE399}"/>
              </a:ext>
            </a:extLst>
          </p:cNvPr>
          <p:cNvSpPr>
            <a:spLocks noGrp="1"/>
          </p:cNvSpPr>
          <p:nvPr>
            <p:ph idx="1"/>
          </p:nvPr>
        </p:nvSpPr>
        <p:spPr>
          <a:xfrm>
            <a:off x="838200" y="1555100"/>
            <a:ext cx="10515600" cy="535390"/>
          </a:xfrm>
          <a:ln w="12700">
            <a:noFill/>
          </a:ln>
        </p:spPr>
        <p:txBody>
          <a:bodyPr>
            <a:normAutofit/>
          </a:bodyPr>
          <a:lstStyle/>
          <a:p>
            <a:pPr marL="0" indent="0">
              <a:buNone/>
            </a:pPr>
            <a:r>
              <a:rPr lang="ja-JP" altLang="en-US" sz="2400" dirty="0"/>
              <a:t>計画の一事例</a:t>
            </a:r>
          </a:p>
          <a:p>
            <a:pPr>
              <a:buFont typeface="Wingdings" panose="05000000000000000000" pitchFamily="2" charset="2"/>
              <a:buChar char="u"/>
            </a:pPr>
            <a:endParaRPr lang="en-US" altLang="ja-JP" dirty="0"/>
          </a:p>
        </p:txBody>
      </p:sp>
    </p:spTree>
    <p:extLst>
      <p:ext uri="{BB962C8B-B14F-4D97-AF65-F5344CB8AC3E}">
        <p14:creationId xmlns:p14="http://schemas.microsoft.com/office/powerpoint/2010/main" val="2547818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5</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365125"/>
          </a:xfrm>
          <a:ln w="12700">
            <a:noFill/>
          </a:ln>
        </p:spPr>
        <p:txBody>
          <a:bodyPr>
            <a:normAutofit fontScale="92500" lnSpcReduction="10000"/>
          </a:bodyPr>
          <a:lstStyle/>
          <a:p>
            <a:pPr marL="0" indent="0">
              <a:buNone/>
            </a:pPr>
            <a:r>
              <a:rPr lang="en-US" altLang="ja-JP" sz="2400" dirty="0"/>
              <a:t>BCP</a:t>
            </a:r>
            <a:r>
              <a:rPr lang="ja-JP" altLang="en-US" sz="2400" dirty="0"/>
              <a:t>自己チェックリスト（一部抜粋）</a:t>
            </a:r>
            <a:r>
              <a:rPr lang="en-US" altLang="ja-JP" sz="1400" dirty="0"/>
              <a:t>※</a:t>
            </a:r>
            <a:r>
              <a:rPr lang="ja-JP" altLang="en-US" sz="1400" dirty="0"/>
              <a:t>参考資料：中小企業</a:t>
            </a:r>
            <a:r>
              <a:rPr lang="en-US" altLang="ja-JP" sz="1400" dirty="0"/>
              <a:t>BCP</a:t>
            </a:r>
            <a:r>
              <a:rPr lang="ja-JP" altLang="en-US" sz="1400" dirty="0"/>
              <a:t>策定運用指針～経済産業省中小企業庁～</a:t>
            </a:r>
            <a:endParaRPr lang="en-US" altLang="ja-JP" sz="1400" dirty="0"/>
          </a:p>
          <a:p>
            <a:pPr marL="914400" lvl="1" indent="-457200">
              <a:buFont typeface="+mj-ea"/>
              <a:buAutoNum type="circleNumDbPlain"/>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kumimoji="1" lang="en-US" altLang="ja-JP" sz="3000" b="1" dirty="0">
                <a:solidFill>
                  <a:schemeClr val="bg1"/>
                </a:solidFill>
              </a:rPr>
              <a:t>6.1.2.3</a:t>
            </a:r>
            <a:r>
              <a:rPr kumimoji="1" lang="ja-JP" altLang="en-US" sz="3000" b="1" dirty="0">
                <a:solidFill>
                  <a:schemeClr val="bg1"/>
                </a:solidFill>
              </a:rPr>
              <a:t>　緊急事態対応計画</a:t>
            </a:r>
          </a:p>
        </p:txBody>
      </p:sp>
      <p:graphicFrame>
        <p:nvGraphicFramePr>
          <p:cNvPr id="2" name="表 1">
            <a:extLst>
              <a:ext uri="{FF2B5EF4-FFF2-40B4-BE49-F238E27FC236}">
                <a16:creationId xmlns:a16="http://schemas.microsoft.com/office/drawing/2014/main" id="{ACBFBE1B-565A-4DC5-9F94-ACB1970BBE71}"/>
              </a:ext>
            </a:extLst>
          </p:cNvPr>
          <p:cNvGraphicFramePr>
            <a:graphicFrameLocks noGrp="1"/>
          </p:cNvGraphicFramePr>
          <p:nvPr>
            <p:extLst>
              <p:ext uri="{D42A27DB-BD31-4B8C-83A1-F6EECF244321}">
                <p14:modId xmlns:p14="http://schemas.microsoft.com/office/powerpoint/2010/main" val="2259251945"/>
              </p:ext>
            </p:extLst>
          </p:nvPr>
        </p:nvGraphicFramePr>
        <p:xfrm>
          <a:off x="838199" y="1969452"/>
          <a:ext cx="10515600" cy="4386896"/>
        </p:xfrm>
        <a:graphic>
          <a:graphicData uri="http://schemas.openxmlformats.org/drawingml/2006/table">
            <a:tbl>
              <a:tblPr firstRow="1" bandRow="1">
                <a:tableStyleId>{5940675A-B579-460E-94D1-54222C63F5DA}</a:tableStyleId>
              </a:tblPr>
              <a:tblGrid>
                <a:gridCol w="1288056">
                  <a:extLst>
                    <a:ext uri="{9D8B030D-6E8A-4147-A177-3AD203B41FA5}">
                      <a16:colId xmlns:a16="http://schemas.microsoft.com/office/drawing/2014/main" val="3288587114"/>
                    </a:ext>
                  </a:extLst>
                </a:gridCol>
                <a:gridCol w="9227544">
                  <a:extLst>
                    <a:ext uri="{9D8B030D-6E8A-4147-A177-3AD203B41FA5}">
                      <a16:colId xmlns:a16="http://schemas.microsoft.com/office/drawing/2014/main" val="1083994942"/>
                    </a:ext>
                  </a:extLst>
                </a:gridCol>
              </a:tblGrid>
              <a:tr h="402316">
                <a:tc>
                  <a:txBody>
                    <a:bodyPr/>
                    <a:lstStyle/>
                    <a:p>
                      <a:pPr algn="ctr"/>
                      <a:r>
                        <a:rPr kumimoji="1" lang="ja-JP" altLang="en-US" sz="1800" dirty="0"/>
                        <a:t>資源</a:t>
                      </a:r>
                    </a:p>
                  </a:txBody>
                  <a:tcPr>
                    <a:solidFill>
                      <a:schemeClr val="tx2">
                        <a:lumMod val="40000"/>
                        <a:lumOff val="60000"/>
                      </a:schemeClr>
                    </a:solidFill>
                  </a:tcPr>
                </a:tc>
                <a:tc>
                  <a:txBody>
                    <a:bodyPr/>
                    <a:lstStyle/>
                    <a:p>
                      <a:pPr algn="ctr"/>
                      <a:r>
                        <a:rPr kumimoji="1" lang="ja-JP" altLang="en-US" sz="1800" dirty="0"/>
                        <a:t>チェック項目</a:t>
                      </a:r>
                    </a:p>
                  </a:txBody>
                  <a:tcPr>
                    <a:solidFill>
                      <a:schemeClr val="tx2">
                        <a:lumMod val="40000"/>
                        <a:lumOff val="60000"/>
                      </a:schemeClr>
                    </a:solidFill>
                  </a:tcPr>
                </a:tc>
                <a:extLst>
                  <a:ext uri="{0D108BD9-81ED-4DB2-BD59-A6C34878D82A}">
                    <a16:rowId xmlns:a16="http://schemas.microsoft.com/office/drawing/2014/main" val="3882255959"/>
                  </a:ext>
                </a:extLst>
              </a:tr>
              <a:tr h="694408">
                <a:tc rowSpan="3">
                  <a:txBody>
                    <a:bodyPr/>
                    <a:lstStyle/>
                    <a:p>
                      <a:r>
                        <a:rPr kumimoji="1" lang="ja-JP" altLang="en-US" sz="1800" dirty="0"/>
                        <a:t>人的資源</a:t>
                      </a:r>
                    </a:p>
                  </a:txBody>
                  <a:tcPr/>
                </a:tc>
                <a:tc>
                  <a:txBody>
                    <a:bodyPr/>
                    <a:lstStyle/>
                    <a:p>
                      <a:r>
                        <a:rPr kumimoji="1" lang="ja-JP" altLang="en-US" sz="1800" dirty="0"/>
                        <a:t>緊急事態発生時に、支援が到着するまでの従業員の安全や健康を確保するための災害対応計画を作成していますか</a:t>
                      </a:r>
                      <a:r>
                        <a:rPr kumimoji="1" lang="en-US" altLang="ja-JP" sz="1800" dirty="0"/>
                        <a:t>? </a:t>
                      </a:r>
                      <a:endParaRPr kumimoji="1" lang="ja-JP" altLang="en-US" sz="1800" dirty="0"/>
                    </a:p>
                  </a:txBody>
                  <a:tcPr/>
                </a:tc>
                <a:extLst>
                  <a:ext uri="{0D108BD9-81ED-4DB2-BD59-A6C34878D82A}">
                    <a16:rowId xmlns:a16="http://schemas.microsoft.com/office/drawing/2014/main" val="316698010"/>
                  </a:ext>
                </a:extLst>
              </a:tr>
              <a:tr h="694408">
                <a:tc vMerge="1">
                  <a:txBody>
                    <a:bodyPr/>
                    <a:lstStyle/>
                    <a:p>
                      <a:endParaRPr kumimoji="1" lang="ja-JP" altLang="en-US" dirty="0"/>
                    </a:p>
                  </a:txBody>
                  <a:tcPr/>
                </a:tc>
                <a:tc>
                  <a:txBody>
                    <a:bodyPr/>
                    <a:lstStyle/>
                    <a:p>
                      <a:r>
                        <a:rPr kumimoji="1" lang="ja-JP" altLang="en-US" sz="1800" dirty="0"/>
                        <a:t>災害が勤務時間中に起こった場合、勤務時間外に起こった場合、あなたの会社は従業員と連絡を取り合うことができますか</a:t>
                      </a:r>
                      <a:r>
                        <a:rPr kumimoji="1" lang="en-US" altLang="ja-JP" sz="1800" dirty="0"/>
                        <a:t>? </a:t>
                      </a:r>
                      <a:endParaRPr kumimoji="1" lang="ja-JP" altLang="en-US" sz="1800" dirty="0"/>
                    </a:p>
                  </a:txBody>
                  <a:tcPr/>
                </a:tc>
                <a:extLst>
                  <a:ext uri="{0D108BD9-81ED-4DB2-BD59-A6C34878D82A}">
                    <a16:rowId xmlns:a16="http://schemas.microsoft.com/office/drawing/2014/main" val="715486230"/>
                  </a:ext>
                </a:extLst>
              </a:tr>
              <a:tr h="402316">
                <a:tc vMerge="1">
                  <a:txBody>
                    <a:bodyPr/>
                    <a:lstStyle/>
                    <a:p>
                      <a:endParaRPr kumimoji="1" lang="ja-JP" altLang="en-US" dirty="0"/>
                    </a:p>
                  </a:txBody>
                  <a:tcPr/>
                </a:tc>
                <a:tc>
                  <a:txBody>
                    <a:bodyPr/>
                    <a:lstStyle/>
                    <a:p>
                      <a:r>
                        <a:rPr kumimoji="1" lang="ja-JP" altLang="en-US" sz="1800" dirty="0"/>
                        <a:t>緊急時に必要な従業員が出社できない場合に、代行できる従業員を育成していますか？</a:t>
                      </a:r>
                    </a:p>
                  </a:txBody>
                  <a:tcPr/>
                </a:tc>
                <a:extLst>
                  <a:ext uri="{0D108BD9-81ED-4DB2-BD59-A6C34878D82A}">
                    <a16:rowId xmlns:a16="http://schemas.microsoft.com/office/drawing/2014/main" val="1159986570"/>
                  </a:ext>
                </a:extLst>
              </a:tr>
              <a:tr h="694408">
                <a:tc rowSpan="2">
                  <a:txBody>
                    <a:bodyPr/>
                    <a:lstStyle/>
                    <a:p>
                      <a:r>
                        <a:rPr kumimoji="1" lang="ja-JP" altLang="en-US" sz="1800" dirty="0"/>
                        <a:t>物的資源 </a:t>
                      </a:r>
                    </a:p>
                  </a:txBody>
                  <a:tcPr/>
                </a:tc>
                <a:tc>
                  <a:txBody>
                    <a:bodyPr/>
                    <a:lstStyle/>
                    <a:p>
                      <a:r>
                        <a:rPr kumimoji="1" lang="ja-JP" altLang="en-US" sz="1800" dirty="0"/>
                        <a:t>あなたの会社のビルや工場は地震や風水害に耐えることができますか</a:t>
                      </a:r>
                      <a:r>
                        <a:rPr kumimoji="1" lang="en-US" altLang="ja-JP" sz="1800" dirty="0"/>
                        <a:t>? </a:t>
                      </a:r>
                      <a:r>
                        <a:rPr kumimoji="1" lang="ja-JP" altLang="en-US" sz="1800" dirty="0"/>
                        <a:t>そして、ビル内や工場内にある設備は地震や風水害から保護されますか</a:t>
                      </a:r>
                      <a:r>
                        <a:rPr kumimoji="1" lang="en-US" altLang="ja-JP" sz="1800" dirty="0"/>
                        <a:t>? </a:t>
                      </a:r>
                      <a:endParaRPr kumimoji="1" lang="ja-JP" altLang="en-US" sz="1800" dirty="0"/>
                    </a:p>
                  </a:txBody>
                  <a:tcPr/>
                </a:tc>
                <a:extLst>
                  <a:ext uri="{0D108BD9-81ED-4DB2-BD59-A6C34878D82A}">
                    <a16:rowId xmlns:a16="http://schemas.microsoft.com/office/drawing/2014/main" val="1371228160"/>
                  </a:ext>
                </a:extLst>
              </a:tr>
              <a:tr h="402316">
                <a:tc vMerge="1">
                  <a:txBody>
                    <a:bodyPr/>
                    <a:lstStyle/>
                    <a:p>
                      <a:endParaRPr kumimoji="1" lang="ja-JP" altLang="en-US" sz="1600" dirty="0"/>
                    </a:p>
                  </a:txBody>
                  <a:tcPr/>
                </a:tc>
                <a:tc>
                  <a:txBody>
                    <a:bodyPr/>
                    <a:lstStyle/>
                    <a:p>
                      <a:r>
                        <a:rPr kumimoji="1" lang="ja-JP" altLang="en-US" sz="1800" dirty="0"/>
                        <a:t>あなたの会社周辺の地震や風水害の被害に関する危険性を把握していますか？</a:t>
                      </a:r>
                    </a:p>
                  </a:txBody>
                  <a:tcPr/>
                </a:tc>
                <a:extLst>
                  <a:ext uri="{0D108BD9-81ED-4DB2-BD59-A6C34878D82A}">
                    <a16:rowId xmlns:a16="http://schemas.microsoft.com/office/drawing/2014/main" val="483580412"/>
                  </a:ext>
                </a:extLst>
              </a:tr>
              <a:tr h="402316">
                <a:tc rowSpan="2">
                  <a:txBody>
                    <a:bodyPr/>
                    <a:lstStyle/>
                    <a:p>
                      <a:r>
                        <a:rPr kumimoji="1" lang="ja-JP" altLang="en-US" sz="1800" dirty="0"/>
                        <a:t>情報資源</a:t>
                      </a:r>
                    </a:p>
                  </a:txBody>
                  <a:tcPr/>
                </a:tc>
                <a:tc>
                  <a:txBody>
                    <a:bodyPr/>
                    <a:lstStyle/>
                    <a:p>
                      <a:r>
                        <a:rPr kumimoji="1" lang="ja-JP" altLang="en-US" sz="1800" dirty="0"/>
                        <a:t>情報のコピー又はバックアップをとっていますか</a:t>
                      </a:r>
                      <a:r>
                        <a:rPr kumimoji="1" lang="en-US" altLang="ja-JP" sz="1800" dirty="0"/>
                        <a:t>? </a:t>
                      </a:r>
                      <a:endParaRPr kumimoji="1" lang="ja-JP" altLang="en-US" sz="1800" dirty="0"/>
                    </a:p>
                  </a:txBody>
                  <a:tcPr/>
                </a:tc>
                <a:extLst>
                  <a:ext uri="{0D108BD9-81ED-4DB2-BD59-A6C34878D82A}">
                    <a16:rowId xmlns:a16="http://schemas.microsoft.com/office/drawing/2014/main" val="3784468533"/>
                  </a:ext>
                </a:extLst>
              </a:tr>
              <a:tr h="694408">
                <a:tc vMerge="1">
                  <a:txBody>
                    <a:bodyPr/>
                    <a:lstStyle/>
                    <a:p>
                      <a:endParaRPr kumimoji="1" lang="ja-JP" altLang="en-US" sz="1600" dirty="0"/>
                    </a:p>
                  </a:txBody>
                  <a:tcPr/>
                </a:tc>
                <a:tc>
                  <a:txBody>
                    <a:bodyPr/>
                    <a:lstStyle/>
                    <a:p>
                      <a:r>
                        <a:rPr kumimoji="1" lang="ja-JP" altLang="en-US" sz="1800" dirty="0"/>
                        <a:t>操業に不可欠な </a:t>
                      </a:r>
                      <a:r>
                        <a:rPr kumimoji="1" lang="en-US" altLang="ja-JP" sz="1800" dirty="0"/>
                        <a:t>IT </a:t>
                      </a:r>
                      <a:r>
                        <a:rPr kumimoji="1" lang="ja-JP" altLang="en-US" sz="1800" dirty="0"/>
                        <a:t>機器システムが故障等で使用できない場合の代替方法があります か？</a:t>
                      </a:r>
                    </a:p>
                  </a:txBody>
                  <a:tcPr/>
                </a:tc>
                <a:extLst>
                  <a:ext uri="{0D108BD9-81ED-4DB2-BD59-A6C34878D82A}">
                    <a16:rowId xmlns:a16="http://schemas.microsoft.com/office/drawing/2014/main" val="181448448"/>
                  </a:ext>
                </a:extLst>
              </a:tr>
            </a:tbl>
          </a:graphicData>
        </a:graphic>
      </p:graphicFrame>
    </p:spTree>
    <p:extLst>
      <p:ext uri="{BB962C8B-B14F-4D97-AF65-F5344CB8AC3E}">
        <p14:creationId xmlns:p14="http://schemas.microsoft.com/office/powerpoint/2010/main" val="2265684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28336</TotalTime>
  <Words>971</Words>
  <Application>Microsoft Office PowerPoint</Application>
  <PresentationFormat>ワイド画面</PresentationFormat>
  <Paragraphs>88</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新細明體</vt:lpstr>
      <vt:lpstr>游ゴシック</vt:lpstr>
      <vt:lpstr>游ゴシック Light</vt:lpstr>
      <vt:lpstr>Arial</vt:lpstr>
      <vt:lpstr>Wingdings</vt:lpstr>
      <vt:lpstr>Office テーマ</vt:lpstr>
      <vt:lpstr>6.1.2.3　緊急事態対応計画</vt:lpstr>
      <vt:lpstr>6.1.2.3　緊急事態対応計画</vt:lpstr>
      <vt:lpstr>6.1.2.3　緊急事態対応計画</vt:lpstr>
      <vt:lpstr>6.1.2.3　緊急事態対応計画</vt:lpstr>
      <vt:lpstr>6.1.2.3　緊急事態対応計画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1253</cp:revision>
  <cp:lastPrinted>2020-10-21T02:47:23Z</cp:lastPrinted>
  <dcterms:created xsi:type="dcterms:W3CDTF">2019-02-14T08:34:57Z</dcterms:created>
  <dcterms:modified xsi:type="dcterms:W3CDTF">2023-05-28T22:41:35Z</dcterms:modified>
</cp:coreProperties>
</file>