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1" r:id="rId2"/>
    <p:sldId id="35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TKG</a:t>
            </a:r>
            <a:r>
              <a:rPr kumimoji="1" lang="ja-JP" altLang="en-US" dirty="0"/>
              <a:t>　</a:t>
            </a:r>
            <a:r>
              <a:rPr kumimoji="1" lang="en-US" altLang="ja-JP" dirty="0"/>
              <a:t>IATF16949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141"/>
            <a:ext cx="10515600" cy="2302525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☑トップマネジメントは、組織全体にわたって、関連する機能、プロセス及び階層において、</a:t>
            </a:r>
            <a:r>
              <a:rPr lang="ja-JP" altLang="en-US" sz="2000" u="sng" dirty="0"/>
              <a:t>顧客要求事項を満たす品質目標を定め、確立し及び維持することを確実にしなければならない。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☑利害関係者及びその関連する要求事項に関する組織のレビューの結果は、組織が最低限、年次の品質目標及び関係するパフォーマンス目標（内部及び外部）を確立する際に、考慮しなければならない。</a:t>
            </a:r>
            <a:endParaRPr lang="en-US" altLang="ja-JP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6.2.2.1</a:t>
            </a:r>
            <a:r>
              <a:rPr lang="ja-JP" altLang="en-US" sz="3000" b="1" dirty="0">
                <a:solidFill>
                  <a:schemeClr val="tx2"/>
                </a:solidFill>
              </a:rPr>
              <a:t>　品質目標及びそれを達成するための計画策定－補足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914E99F-7848-4A00-9EB6-D706CBF0F552}"/>
              </a:ext>
            </a:extLst>
          </p:cNvPr>
          <p:cNvSpPr txBox="1">
            <a:spLocks/>
          </p:cNvSpPr>
          <p:nvPr/>
        </p:nvSpPr>
        <p:spPr>
          <a:xfrm>
            <a:off x="838200" y="3816312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6.2.2.1</a:t>
            </a:r>
            <a:r>
              <a:rPr lang="ja-JP" altLang="en-US" sz="3000" b="1" dirty="0">
                <a:solidFill>
                  <a:schemeClr val="bg1"/>
                </a:solidFill>
              </a:rPr>
              <a:t>　品質目標及びそれを達成するための計画策定－補足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EB3763D-86DC-492E-832D-788DCD7FF545}"/>
              </a:ext>
            </a:extLst>
          </p:cNvPr>
          <p:cNvSpPr txBox="1">
            <a:spLocks/>
          </p:cNvSpPr>
          <p:nvPr/>
        </p:nvSpPr>
        <p:spPr>
          <a:xfrm>
            <a:off x="838200" y="4968607"/>
            <a:ext cx="10515600" cy="138774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基本的には</a:t>
            </a:r>
            <a:r>
              <a:rPr lang="en-US" altLang="ja-JP" sz="2200" dirty="0"/>
              <a:t>ISO9001:2015</a:t>
            </a:r>
            <a:r>
              <a:rPr lang="ja-JP" altLang="en-US" sz="2200" dirty="0"/>
              <a:t>に対する対応で充足する。</a:t>
            </a:r>
            <a:endParaRPr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顧客要求事項を満たす目標</a:t>
            </a:r>
            <a:r>
              <a:rPr lang="ja-JP" altLang="en-US" sz="2200" dirty="0"/>
              <a:t>は必須。</a:t>
            </a:r>
            <a:endParaRPr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200" dirty="0"/>
              <a:t>トップマネジメントへの要求であることの念押し。➠　経営戦略</a:t>
            </a:r>
            <a:endParaRPr lang="en-US" altLang="ja-JP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200" dirty="0"/>
              <a:t>利害関係者要求事項を考慮することの重要性。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4784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4120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方針展開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endParaRPr lang="ja-JP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6.2.2.1</a:t>
            </a:r>
            <a:r>
              <a:rPr lang="ja-JP" altLang="en-US" sz="3000" b="1" dirty="0">
                <a:solidFill>
                  <a:schemeClr val="bg1"/>
                </a:solidFill>
              </a:rPr>
              <a:t>　品質目標及びそれを達成するための計画策定－補足</a:t>
            </a:r>
          </a:p>
        </p:txBody>
      </p:sp>
      <p:sp>
        <p:nvSpPr>
          <p:cNvPr id="2" name="フレーム 1">
            <a:extLst>
              <a:ext uri="{FF2B5EF4-FFF2-40B4-BE49-F238E27FC236}">
                <a16:creationId xmlns:a16="http://schemas.microsoft.com/office/drawing/2014/main" id="{5CF12452-DCBE-41D2-8303-D9AE144950FC}"/>
              </a:ext>
            </a:extLst>
          </p:cNvPr>
          <p:cNvSpPr/>
          <p:nvPr/>
        </p:nvSpPr>
        <p:spPr>
          <a:xfrm>
            <a:off x="838200" y="2009660"/>
            <a:ext cx="1961003" cy="882919"/>
          </a:xfrm>
          <a:prstGeom prst="fram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経営戦略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1BC4D310-D8F3-4466-9042-B6DC07D62CC7}"/>
              </a:ext>
            </a:extLst>
          </p:cNvPr>
          <p:cNvSpPr/>
          <p:nvPr/>
        </p:nvSpPr>
        <p:spPr>
          <a:xfrm>
            <a:off x="838200" y="2995816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会社品質方針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6A5E9512-82B3-41DA-8CF1-D46272DE6C8A}"/>
              </a:ext>
            </a:extLst>
          </p:cNvPr>
          <p:cNvSpPr/>
          <p:nvPr/>
        </p:nvSpPr>
        <p:spPr>
          <a:xfrm>
            <a:off x="8610600" y="3723200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実施計画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B1D00CB7-B911-4E2A-8B34-F4C280D49F62}"/>
              </a:ext>
            </a:extLst>
          </p:cNvPr>
          <p:cNvSpPr/>
          <p:nvPr/>
        </p:nvSpPr>
        <p:spPr>
          <a:xfrm>
            <a:off x="4724400" y="3719909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実施計画</a:t>
            </a: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BB9D9567-3F65-4F77-96A1-55CE9359F412}"/>
              </a:ext>
            </a:extLst>
          </p:cNvPr>
          <p:cNvSpPr/>
          <p:nvPr/>
        </p:nvSpPr>
        <p:spPr>
          <a:xfrm>
            <a:off x="838200" y="3719909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全社</a:t>
            </a:r>
            <a:r>
              <a:rPr kumimoji="1" lang="ja-JP" altLang="en-US" dirty="0">
                <a:solidFill>
                  <a:schemeClr val="tx1"/>
                </a:solidFill>
              </a:rPr>
              <a:t>品質目標</a:t>
            </a: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DA96444-2164-4DAA-B5E1-14EF3B57534F}"/>
              </a:ext>
            </a:extLst>
          </p:cNvPr>
          <p:cNvSpPr/>
          <p:nvPr/>
        </p:nvSpPr>
        <p:spPr>
          <a:xfrm>
            <a:off x="4724400" y="3006681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部門品質目標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BF36873D-DC70-4F09-ABB0-FAF3AB91618F}"/>
              </a:ext>
            </a:extLst>
          </p:cNvPr>
          <p:cNvSpPr/>
          <p:nvPr/>
        </p:nvSpPr>
        <p:spPr>
          <a:xfrm>
            <a:off x="8610600" y="2995815"/>
            <a:ext cx="2743200" cy="64341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課品質目標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C77259ED-0280-4244-9EBF-944B6B89874E}"/>
              </a:ext>
            </a:extLst>
          </p:cNvPr>
          <p:cNvSpPr/>
          <p:nvPr/>
        </p:nvSpPr>
        <p:spPr>
          <a:xfrm>
            <a:off x="3690652" y="2816298"/>
            <a:ext cx="1033748" cy="643413"/>
          </a:xfrm>
          <a:prstGeom prst="homePlate">
            <a:avLst>
              <a:gd name="adj" fmla="val 3801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展開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76D7414-E56D-4E0C-BF9B-395F74CA451C}"/>
              </a:ext>
            </a:extLst>
          </p:cNvPr>
          <p:cNvSpPr/>
          <p:nvPr/>
        </p:nvSpPr>
        <p:spPr>
          <a:xfrm>
            <a:off x="7231657" y="2814454"/>
            <a:ext cx="1033748" cy="643413"/>
          </a:xfrm>
          <a:prstGeom prst="homePlate">
            <a:avLst>
              <a:gd name="adj" fmla="val 3801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展開</a:t>
            </a: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1E8D17A-C19F-4DE1-9ABE-051249B76BB7}"/>
              </a:ext>
            </a:extLst>
          </p:cNvPr>
          <p:cNvSpPr/>
          <p:nvPr/>
        </p:nvSpPr>
        <p:spPr>
          <a:xfrm rot="10800000">
            <a:off x="3853149" y="3971348"/>
            <a:ext cx="1033748" cy="643413"/>
          </a:xfrm>
          <a:prstGeom prst="homePlate">
            <a:avLst>
              <a:gd name="adj" fmla="val 3801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386DA44-48E7-447E-8DB2-556372DA68DC}"/>
              </a:ext>
            </a:extLst>
          </p:cNvPr>
          <p:cNvSpPr/>
          <p:nvPr/>
        </p:nvSpPr>
        <p:spPr>
          <a:xfrm rot="10800000">
            <a:off x="7799026" y="3962003"/>
            <a:ext cx="1033748" cy="643413"/>
          </a:xfrm>
          <a:prstGeom prst="homePlate">
            <a:avLst>
              <a:gd name="adj" fmla="val 3801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CBC8AC8-9478-4A82-A2C9-0E704BC0C927}"/>
              </a:ext>
            </a:extLst>
          </p:cNvPr>
          <p:cNvSpPr/>
          <p:nvPr/>
        </p:nvSpPr>
        <p:spPr>
          <a:xfrm>
            <a:off x="7748531" y="4079295"/>
            <a:ext cx="1134738" cy="442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3E3CC61-7DA0-4245-ABFB-F4A570F48D7E}"/>
              </a:ext>
            </a:extLst>
          </p:cNvPr>
          <p:cNvSpPr/>
          <p:nvPr/>
        </p:nvSpPr>
        <p:spPr>
          <a:xfrm>
            <a:off x="3853149" y="4073029"/>
            <a:ext cx="1134738" cy="442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CD79066-5836-4248-A35A-49A95388F1F2}"/>
              </a:ext>
            </a:extLst>
          </p:cNvPr>
          <p:cNvSpPr/>
          <p:nvPr/>
        </p:nvSpPr>
        <p:spPr>
          <a:xfrm>
            <a:off x="838200" y="4515586"/>
            <a:ext cx="4493964" cy="1840763"/>
          </a:xfrm>
          <a:prstGeom prst="foldedCorne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品質方針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・顧客満足　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QMS</a:t>
            </a:r>
            <a:r>
              <a:rPr kumimoji="1" lang="ja-JP" altLang="en-US" dirty="0">
                <a:solidFill>
                  <a:schemeClr val="tx1"/>
                </a:solidFill>
              </a:rPr>
              <a:t>の継続的改善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品質目標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・利益体質への点検　</a:t>
            </a:r>
            <a:r>
              <a:rPr kumimoji="1" lang="ja-JP" altLang="en-US" dirty="0">
                <a:solidFill>
                  <a:schemeClr val="tx1"/>
                </a:solidFill>
              </a:rPr>
              <a:t>・在庫回転率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AD3BCD02-31D3-4390-AE9E-33DADF308A71}"/>
              </a:ext>
            </a:extLst>
          </p:cNvPr>
          <p:cNvSpPr/>
          <p:nvPr/>
        </p:nvSpPr>
        <p:spPr>
          <a:xfrm>
            <a:off x="1438619" y="2756290"/>
            <a:ext cx="760163" cy="360407"/>
          </a:xfrm>
          <a:prstGeom prst="downArrow">
            <a:avLst>
              <a:gd name="adj1" fmla="val 702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3CBF2E6-3928-4DB9-8466-C63D3490C1A1}"/>
              </a:ext>
            </a:extLst>
          </p:cNvPr>
          <p:cNvSpPr/>
          <p:nvPr/>
        </p:nvSpPr>
        <p:spPr>
          <a:xfrm>
            <a:off x="6859838" y="4515585"/>
            <a:ext cx="4493964" cy="1879667"/>
          </a:xfrm>
          <a:prstGeom prst="foldedCorne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品質目標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・クレーム削減：</a:t>
            </a:r>
            <a:r>
              <a:rPr lang="en-US" altLang="ja-JP" dirty="0">
                <a:solidFill>
                  <a:schemeClr val="tx1"/>
                </a:solidFill>
              </a:rPr>
              <a:t>10</a:t>
            </a:r>
            <a:r>
              <a:rPr lang="ja-JP" altLang="en-US" dirty="0">
                <a:solidFill>
                  <a:schemeClr val="tx1"/>
                </a:solidFill>
              </a:rPr>
              <a:t>件以下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・不良率低減</a:t>
            </a:r>
            <a:r>
              <a:rPr lang="en-US" altLang="ja-JP" dirty="0">
                <a:solidFill>
                  <a:schemeClr val="tx1"/>
                </a:solidFill>
              </a:rPr>
              <a:t>2ppm</a:t>
            </a:r>
            <a:r>
              <a:rPr lang="ja-JP" altLang="en-US" dirty="0">
                <a:solidFill>
                  <a:schemeClr val="tx1"/>
                </a:solidFill>
              </a:rPr>
              <a:t>以下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・外注先品質向上：監査結果</a:t>
            </a:r>
            <a:r>
              <a:rPr lang="en-US" altLang="ja-JP" dirty="0">
                <a:solidFill>
                  <a:schemeClr val="tx1"/>
                </a:solidFill>
              </a:rPr>
              <a:t>80</a:t>
            </a:r>
            <a:r>
              <a:rPr lang="ja-JP" altLang="en-US" dirty="0">
                <a:solidFill>
                  <a:schemeClr val="tx1"/>
                </a:solidFill>
              </a:rPr>
              <a:t>点以上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・多能工化率：</a:t>
            </a:r>
            <a:r>
              <a:rPr lang="en-US" altLang="ja-JP" dirty="0">
                <a:solidFill>
                  <a:schemeClr val="tx1"/>
                </a:solidFill>
              </a:rPr>
              <a:t>75%</a:t>
            </a:r>
            <a:r>
              <a:rPr lang="ja-JP" altLang="en-US" dirty="0">
                <a:solidFill>
                  <a:schemeClr val="tx1"/>
                </a:solidFill>
              </a:rPr>
              <a:t>以上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28338</TotalTime>
  <Words>267</Words>
  <Application>Microsoft Office PowerPoint</Application>
  <PresentationFormat>ワイド画面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6.2.2.1　品質目標及びそれを達成するための計画策定－補足</vt:lpstr>
      <vt:lpstr>6.2.2.1　品質目標及びそれを達成するための計画策定－補足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1253</cp:revision>
  <cp:lastPrinted>2020-10-21T02:47:23Z</cp:lastPrinted>
  <dcterms:created xsi:type="dcterms:W3CDTF">2019-02-14T08:34:57Z</dcterms:created>
  <dcterms:modified xsi:type="dcterms:W3CDTF">2023-05-28T22:38:29Z</dcterms:modified>
</cp:coreProperties>
</file>