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55" r:id="rId2"/>
    <p:sldId id="356" r:id="rId3"/>
    <p:sldId id="357" r:id="rId4"/>
    <p:sldId id="359" r:id="rId5"/>
    <p:sldId id="358" r:id="rId6"/>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IATF16949:2016</a:t>
            </a:r>
            <a:r>
              <a:rPr kumimoji="1" lang="ja-JP" altLang="en-US"/>
              <a:t>解説</a:t>
            </a:r>
            <a:r>
              <a:rPr kumimoji="1" lang="en-US" altLang="ja-JP"/>
              <a:t>1-</a:t>
            </a:r>
            <a:r>
              <a:rPr kumimoji="1" lang="ja-JP" altLang="en-US"/>
              <a:t>３</a:t>
            </a:r>
          </a:p>
        </p:txBody>
      </p:sp>
      <p:sp>
        <p:nvSpPr>
          <p:cNvPr id="5" name="フッター プレースホルダー 4"/>
          <p:cNvSpPr>
            <a:spLocks noGrp="1"/>
          </p:cNvSpPr>
          <p:nvPr>
            <p:ph type="ftr" sz="quarter" idx="4"/>
          </p:nvPr>
        </p:nvSpPr>
        <p:spPr/>
        <p:txBody>
          <a:bodyPr/>
          <a:lstStyle/>
          <a:p>
            <a:r>
              <a:rPr kumimoji="1" lang="zh-TW" altLang="en-US"/>
              <a:t>㈱東北環境技術</a:t>
            </a:r>
            <a:endParaRPr kumimoji="1" lang="ja-JP" altLang="en-US"/>
          </a:p>
        </p:txBody>
      </p:sp>
      <p:sp>
        <p:nvSpPr>
          <p:cNvPr id="6" name="スライド番号プレースホルダー 5"/>
          <p:cNvSpPr>
            <a:spLocks noGrp="1"/>
          </p:cNvSpPr>
          <p:nvPr>
            <p:ph type="sldNum" sz="quarter" idx="5"/>
          </p:nvPr>
        </p:nvSpPr>
        <p:spPr/>
        <p:txBody>
          <a:bodyPr/>
          <a:lstStyle/>
          <a:p>
            <a:fld id="{B3A4350E-CCE0-4FDC-8F5C-E20A8629E31D}" type="slidenum">
              <a:rPr kumimoji="1" lang="ja-JP" altLang="en-US" smtClean="0"/>
              <a:t>1</a:t>
            </a:fld>
            <a:endParaRPr kumimoji="1" lang="ja-JP" altLang="en-US"/>
          </a:p>
        </p:txBody>
      </p:sp>
    </p:spTree>
    <p:extLst>
      <p:ext uri="{BB962C8B-B14F-4D97-AF65-F5344CB8AC3E}">
        <p14:creationId xmlns:p14="http://schemas.microsoft.com/office/powerpoint/2010/main" val="180369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a:t>
            </a:r>
            <a:r>
              <a:rPr lang="ja-JP" altLang="en-US" sz="2000" u="sng" dirty="0"/>
              <a:t>工場、施設及び設備の計画を策定し改善するために</a:t>
            </a:r>
            <a:r>
              <a:rPr lang="ja-JP" altLang="en-US" sz="2000" dirty="0"/>
              <a:t>、リスク特定及びリスク緩和の方法を含めて、</a:t>
            </a:r>
            <a:r>
              <a:rPr lang="ja-JP" altLang="en-US" sz="2000" b="1" u="sng" dirty="0"/>
              <a:t>部門横断的アプローチ</a:t>
            </a:r>
            <a:r>
              <a:rPr lang="ja-JP" altLang="en-US" sz="2000" u="sng" dirty="0"/>
              <a:t>を用いなければならない。</a:t>
            </a:r>
            <a:endParaRPr lang="en-US" altLang="ja-JP" sz="2000" u="sng" dirty="0"/>
          </a:p>
          <a:p>
            <a:pPr marL="0" indent="0">
              <a:lnSpc>
                <a:spcPct val="100000"/>
              </a:lnSpc>
              <a:buNone/>
            </a:pPr>
            <a:r>
              <a:rPr lang="ja-JP" altLang="en-US" sz="2000" dirty="0"/>
              <a:t>☑</a:t>
            </a:r>
            <a:r>
              <a:rPr lang="ja-JP" altLang="en-US" sz="2000" u="sng" dirty="0"/>
              <a:t>工場レイアウトを設計する際は</a:t>
            </a:r>
            <a:r>
              <a:rPr lang="ja-JP" altLang="en-US" sz="2000" dirty="0"/>
              <a:t>、組織は次の事項を実施しなければならない。</a:t>
            </a:r>
            <a:endParaRPr lang="en-US" altLang="ja-JP" sz="2000" dirty="0"/>
          </a:p>
          <a:p>
            <a:pPr marL="800100" lvl="1" indent="-342900">
              <a:lnSpc>
                <a:spcPct val="100000"/>
              </a:lnSpc>
              <a:buFont typeface="+mj-lt"/>
              <a:buAutoNum type="alphaLcPeriod"/>
            </a:pPr>
            <a:r>
              <a:rPr lang="ja-JP" altLang="en-US" sz="2000" dirty="0"/>
              <a:t>不適合製品の管理を含む、材料の流れ、材料の取扱い及び現場スペースの付加価値のある活用を</a:t>
            </a:r>
            <a:r>
              <a:rPr lang="ja-JP" altLang="en-US" sz="2000" u="sng" dirty="0"/>
              <a:t>最適化する。</a:t>
            </a:r>
            <a:endParaRPr lang="en-US" altLang="ja-JP" sz="2000" u="sng" dirty="0"/>
          </a:p>
          <a:p>
            <a:pPr marL="800100" lvl="1" indent="-342900">
              <a:lnSpc>
                <a:spcPct val="100000"/>
              </a:lnSpc>
              <a:buFont typeface="+mj-lt"/>
              <a:buAutoNum type="alphaLcPeriod"/>
            </a:pPr>
            <a:r>
              <a:rPr lang="ja-JP" altLang="en-US" sz="2000" dirty="0"/>
              <a:t>該当する場合には、必ず、</a:t>
            </a:r>
            <a:r>
              <a:rPr lang="ja-JP" altLang="en-US" sz="2000" u="sng" dirty="0"/>
              <a:t>同期のとれた材料の流れを促進する。</a:t>
            </a:r>
            <a:endParaRPr lang="en-US" altLang="ja-JP" sz="2000" u="sng" dirty="0"/>
          </a:p>
          <a:p>
            <a:pPr marL="800100" lvl="1" indent="-342900">
              <a:lnSpc>
                <a:spcPct val="100000"/>
              </a:lnSpc>
              <a:buFont typeface="+mj-lt"/>
              <a:buAutoNum type="alphaLcPeriod"/>
            </a:pPr>
            <a:r>
              <a:rPr lang="ja-JP" altLang="en-US" sz="2000" dirty="0"/>
              <a:t>製造を支援する装置及びシステムの</a:t>
            </a:r>
            <a:r>
              <a:rPr lang="ja-JP" altLang="en-US" sz="2000" u="sng" dirty="0"/>
              <a:t>サイバー防御の実施。</a:t>
            </a:r>
            <a:endParaRPr lang="en-US" altLang="ja-JP" sz="2000" u="sng" dirty="0"/>
          </a:p>
          <a:p>
            <a:pPr marL="0" indent="0">
              <a:lnSpc>
                <a:spcPct val="100000"/>
              </a:lnSpc>
              <a:buNone/>
            </a:pPr>
            <a:r>
              <a:rPr lang="ja-JP" altLang="en-US" sz="2000" dirty="0"/>
              <a:t>☑新製品及び新運用に対する</a:t>
            </a:r>
            <a:r>
              <a:rPr lang="ja-JP" altLang="en-US" sz="2000" u="sng" dirty="0"/>
              <a:t>製造フィージビリティを評価するために、方法を開発し、実施しなければならない。</a:t>
            </a:r>
            <a:endParaRPr lang="en-US" altLang="ja-JP" sz="2000" u="sng" dirty="0"/>
          </a:p>
          <a:p>
            <a:pPr marL="0" indent="0">
              <a:lnSpc>
                <a:spcPct val="100000"/>
              </a:lnSpc>
              <a:buNone/>
            </a:pPr>
            <a:r>
              <a:rPr lang="ja-JP" altLang="en-US" sz="2000" dirty="0"/>
              <a:t>☑製造フィージビリティ評価には、</a:t>
            </a:r>
            <a:r>
              <a:rPr lang="ja-JP" altLang="en-US" sz="2000" u="sng" dirty="0"/>
              <a:t>生産能力計画を含めなければならない。</a:t>
            </a:r>
            <a:endParaRPr lang="en-US" altLang="ja-JP" sz="2000" u="sng" dirty="0"/>
          </a:p>
          <a:p>
            <a:pPr marL="0" indent="0">
              <a:lnSpc>
                <a:spcPct val="100000"/>
              </a:lnSpc>
              <a:buNone/>
            </a:pPr>
            <a:r>
              <a:rPr lang="ja-JP" altLang="en-US" sz="2000" dirty="0"/>
              <a:t>☑これらの方法は、既存の運用への提案された変更を評価することにも適用可能でなければならない。</a:t>
            </a: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7.1.3.1</a:t>
            </a:r>
            <a:r>
              <a:rPr kumimoji="1" lang="ja-JP" altLang="en-US" sz="3000" b="1" dirty="0">
                <a:solidFill>
                  <a:schemeClr val="tx2"/>
                </a:solidFill>
              </a:rPr>
              <a:t>　工場、施設及び設備の計画</a:t>
            </a:r>
          </a:p>
        </p:txBody>
      </p:sp>
      <p:sp>
        <p:nvSpPr>
          <p:cNvPr id="2" name="四角形: 角を丸くする 1">
            <a:extLst>
              <a:ext uri="{FF2B5EF4-FFF2-40B4-BE49-F238E27FC236}">
                <a16:creationId xmlns:a16="http://schemas.microsoft.com/office/drawing/2014/main" id="{76AF570A-0F70-4B7B-88E9-DD5C39555403}"/>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18</a:t>
            </a:r>
          </a:p>
        </p:txBody>
      </p:sp>
    </p:spTree>
    <p:extLst>
      <p:ext uri="{BB962C8B-B14F-4D97-AF65-F5344CB8AC3E}">
        <p14:creationId xmlns:p14="http://schemas.microsoft.com/office/powerpoint/2010/main" val="3214069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☑組織は、リスクに関連する定期的再評価を含めて、工程承認中になされた変更、コントロールプランの維持（</a:t>
            </a:r>
            <a:r>
              <a:rPr lang="en-US" altLang="ja-JP" sz="2000" dirty="0"/>
              <a:t>8.5.1.1</a:t>
            </a:r>
            <a:r>
              <a:rPr lang="ja-JP" altLang="en-US" sz="2000" dirty="0"/>
              <a:t>参照）及び作業の段取り替え検証（</a:t>
            </a:r>
            <a:r>
              <a:rPr lang="en-US" altLang="ja-JP" sz="2000" dirty="0"/>
              <a:t>8.5.1.3</a:t>
            </a:r>
            <a:r>
              <a:rPr lang="ja-JP" altLang="en-US" sz="2000" dirty="0"/>
              <a:t>参照）を取り入れるために、</a:t>
            </a:r>
            <a:r>
              <a:rPr lang="ja-JP" altLang="en-US" sz="2000" u="sng" dirty="0"/>
              <a:t>工程の有効性を維持しなければならない。</a:t>
            </a:r>
            <a:endParaRPr lang="en-US" altLang="ja-JP" sz="2000" u="sng" dirty="0"/>
          </a:p>
          <a:p>
            <a:pPr marL="0" indent="0">
              <a:lnSpc>
                <a:spcPct val="100000"/>
              </a:lnSpc>
              <a:buNone/>
            </a:pPr>
            <a:r>
              <a:rPr lang="ja-JP" altLang="en-US" sz="2000" dirty="0"/>
              <a:t>☑製造フィージビリティ評価及び生産能力評価は、マネジメントレビューへのインプットとしなければならない。（</a:t>
            </a:r>
            <a:r>
              <a:rPr lang="en-US" altLang="ja-JP" sz="2000" dirty="0"/>
              <a:t>ISO9001</a:t>
            </a:r>
            <a:r>
              <a:rPr lang="ja-JP" altLang="en-US" sz="2000" dirty="0"/>
              <a:t>の</a:t>
            </a:r>
            <a:r>
              <a:rPr lang="en-US" altLang="ja-JP" sz="2000" dirty="0"/>
              <a:t>9.3</a:t>
            </a:r>
            <a:r>
              <a:rPr lang="ja-JP" altLang="en-US" sz="2000" dirty="0"/>
              <a:t>参照）</a:t>
            </a:r>
            <a:endParaRPr lang="en-US" altLang="ja-JP" sz="2000" dirty="0"/>
          </a:p>
          <a:p>
            <a:pPr marL="0" indent="0">
              <a:lnSpc>
                <a:spcPct val="100000"/>
              </a:lnSpc>
              <a:buNone/>
            </a:pPr>
            <a:r>
              <a:rPr lang="ja-JP" altLang="en-US" sz="2000" dirty="0"/>
              <a:t>　注記</a:t>
            </a:r>
            <a:r>
              <a:rPr lang="en-US" altLang="ja-JP" sz="2000" dirty="0"/>
              <a:t>1</a:t>
            </a:r>
            <a:r>
              <a:rPr lang="ja-JP" altLang="en-US" sz="2000" dirty="0"/>
              <a:t>　これらの要求事項には、</a:t>
            </a:r>
            <a:r>
              <a:rPr lang="ja-JP" altLang="en-US" sz="2000" u="sng" dirty="0"/>
              <a:t>リーン生産の原則の適用を含めることが望ましい。</a:t>
            </a:r>
            <a:endParaRPr lang="en-US" altLang="ja-JP" sz="2000" u="sng" dirty="0"/>
          </a:p>
          <a:p>
            <a:pPr marL="0" indent="0">
              <a:lnSpc>
                <a:spcPct val="100000"/>
              </a:lnSpc>
              <a:buNone/>
            </a:pPr>
            <a:r>
              <a:rPr lang="ja-JP" altLang="en-US" sz="2000" dirty="0"/>
              <a:t>　注記</a:t>
            </a:r>
            <a:r>
              <a:rPr lang="en-US" altLang="ja-JP" sz="2000" dirty="0"/>
              <a:t>2</a:t>
            </a:r>
            <a:r>
              <a:rPr lang="ja-JP" altLang="en-US" sz="2000" dirty="0"/>
              <a:t>　これらの要求事項は、該当する場合には、必ず、サイト内供給者の活動に適用することが望ましい。</a:t>
            </a:r>
            <a:endParaRPr lang="en-US" altLang="ja-JP" sz="2000" dirty="0"/>
          </a:p>
          <a:p>
            <a:pPr>
              <a:buFont typeface="Wingdings" panose="05000000000000000000" pitchFamily="2" charset="2"/>
              <a:buChar char="u"/>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7.1.3.1</a:t>
            </a:r>
            <a:r>
              <a:rPr kumimoji="1" lang="ja-JP" altLang="en-US" sz="3000" b="1" dirty="0">
                <a:solidFill>
                  <a:schemeClr val="tx2"/>
                </a:solidFill>
              </a:rPr>
              <a:t>　工場、施設及び設備の計画</a:t>
            </a:r>
          </a:p>
        </p:txBody>
      </p:sp>
    </p:spTree>
    <p:extLst>
      <p:ext uri="{BB962C8B-B14F-4D97-AF65-F5344CB8AC3E}">
        <p14:creationId xmlns:p14="http://schemas.microsoft.com/office/powerpoint/2010/main" val="1052502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a:pPr>
            <a:r>
              <a:rPr lang="ja-JP" altLang="en-US" sz="2400" dirty="0"/>
              <a:t>新製品の生産等に際しての工場側の準備について要求している。（</a:t>
            </a:r>
            <a:r>
              <a:rPr lang="ja-JP" altLang="en-US" sz="2400" dirty="0">
                <a:solidFill>
                  <a:srgbClr val="FF0000"/>
                </a:solidFill>
                <a:effectLst>
                  <a:outerShdw blurRad="38100" dist="38100" dir="2700000" algn="tl">
                    <a:srgbClr val="000000">
                      <a:alpha val="43137"/>
                    </a:srgbClr>
                  </a:outerShdw>
                </a:effectLst>
              </a:rPr>
              <a:t>最適な工場設計　➠　最適な工程設計</a:t>
            </a:r>
            <a:r>
              <a:rPr lang="ja-JP" altLang="en-US" sz="2400" dirty="0"/>
              <a:t>）</a:t>
            </a:r>
            <a:endParaRPr lang="en-US" altLang="ja-JP" sz="2400" dirty="0"/>
          </a:p>
          <a:p>
            <a:pPr lvl="1">
              <a:buFont typeface="Wingdings" panose="05000000000000000000" pitchFamily="2" charset="2"/>
              <a:buChar char="Ø"/>
            </a:pPr>
            <a:r>
              <a:rPr lang="ja-JP" altLang="en-US" dirty="0"/>
              <a:t>担当部門以外の各専門部門（設計、製造、品証、購買など）の参画が必須。</a:t>
            </a:r>
            <a:endParaRPr lang="en-US" altLang="ja-JP" dirty="0"/>
          </a:p>
          <a:p>
            <a:pPr lvl="1">
              <a:buFont typeface="Wingdings" panose="05000000000000000000" pitchFamily="2" charset="2"/>
              <a:buChar char="Ø"/>
            </a:pPr>
            <a:r>
              <a:rPr lang="ja-JP" altLang="en-US" dirty="0">
                <a:solidFill>
                  <a:srgbClr val="FF0000"/>
                </a:solidFill>
                <a:effectLst>
                  <a:outerShdw blurRad="38100" dist="38100" dir="2700000" algn="tl">
                    <a:srgbClr val="000000">
                      <a:alpha val="43137"/>
                    </a:srgbClr>
                  </a:outerShdw>
                </a:effectLst>
              </a:rPr>
              <a:t>スペースの有効活用と</a:t>
            </a:r>
            <a:r>
              <a:rPr lang="en-US" altLang="ja-JP" dirty="0">
                <a:solidFill>
                  <a:srgbClr val="FF0000"/>
                </a:solidFill>
                <a:effectLst>
                  <a:outerShdw blurRad="38100" dist="38100" dir="2700000" algn="tl">
                    <a:srgbClr val="000000">
                      <a:alpha val="43137"/>
                    </a:srgbClr>
                  </a:outerShdw>
                </a:effectLst>
              </a:rPr>
              <a:t>JIT</a:t>
            </a:r>
            <a:r>
              <a:rPr lang="ja-JP" altLang="en-US" dirty="0">
                <a:solidFill>
                  <a:srgbClr val="FF0000"/>
                </a:solidFill>
                <a:effectLst>
                  <a:outerShdw blurRad="38100" dist="38100" dir="2700000" algn="tl">
                    <a:srgbClr val="000000">
                      <a:alpha val="43137"/>
                    </a:srgbClr>
                  </a:outerShdw>
                </a:effectLst>
              </a:rPr>
              <a:t>生産の促進。</a:t>
            </a:r>
            <a:endParaRPr lang="en-US" altLang="ja-JP" dirty="0">
              <a:solidFill>
                <a:srgbClr val="FF0000"/>
              </a:solidFill>
              <a:effectLst>
                <a:outerShdw blurRad="38100" dist="38100" dir="2700000" algn="tl">
                  <a:srgbClr val="000000">
                    <a:alpha val="43137"/>
                  </a:srgbClr>
                </a:outerShdw>
              </a:effectLst>
            </a:endParaRPr>
          </a:p>
          <a:p>
            <a:pPr marL="514350" indent="-514350">
              <a:buFont typeface="+mj-lt"/>
              <a:buAutoNum type="arabicPeriod"/>
            </a:pPr>
            <a:r>
              <a:rPr lang="ja-JP" altLang="en-US" sz="2400" dirty="0"/>
              <a:t>新規部品の立上げの都度、全面的なレイアウト設計は非現実的である。現実的には次の運用を考慮する。</a:t>
            </a:r>
            <a:endParaRPr lang="en-US" altLang="ja-JP" sz="2400" dirty="0"/>
          </a:p>
          <a:p>
            <a:pPr lvl="1">
              <a:buFont typeface="Wingdings" panose="05000000000000000000" pitchFamily="2" charset="2"/>
              <a:buChar char="Ø"/>
            </a:pPr>
            <a:r>
              <a:rPr lang="ja-JP" altLang="en-US" dirty="0"/>
              <a:t>現在の工場及び工程の</a:t>
            </a:r>
            <a:r>
              <a:rPr lang="ja-JP" altLang="en-US" dirty="0">
                <a:solidFill>
                  <a:srgbClr val="FF0000"/>
                </a:solidFill>
                <a:effectLst>
                  <a:outerShdw blurRad="38100" dist="38100" dir="2700000" algn="tl">
                    <a:srgbClr val="000000">
                      <a:alpha val="43137"/>
                    </a:srgbClr>
                  </a:outerShdw>
                </a:effectLst>
              </a:rPr>
              <a:t>物流フローの明確化</a:t>
            </a:r>
            <a:r>
              <a:rPr lang="ja-JP" altLang="en-US" dirty="0"/>
              <a:t>。（文書化）</a:t>
            </a:r>
            <a:endParaRPr lang="en-US" altLang="ja-JP" dirty="0"/>
          </a:p>
          <a:p>
            <a:pPr lvl="1">
              <a:buFont typeface="Wingdings" panose="05000000000000000000" pitchFamily="2" charset="2"/>
              <a:buChar char="Ø"/>
            </a:pPr>
            <a:r>
              <a:rPr lang="ja-JP" altLang="en-US" dirty="0"/>
              <a:t>新製品及び新規運用の際の現行フローにおける、</a:t>
            </a:r>
            <a:endParaRPr lang="en-US" altLang="ja-JP" dirty="0"/>
          </a:p>
          <a:p>
            <a:pPr lvl="2"/>
            <a:r>
              <a:rPr lang="ja-JP" altLang="en-US" sz="2400" dirty="0"/>
              <a:t>リスクの認識</a:t>
            </a:r>
            <a:endParaRPr lang="en-US" altLang="ja-JP" sz="2400" dirty="0"/>
          </a:p>
          <a:p>
            <a:pPr lvl="2"/>
            <a:r>
              <a:rPr lang="ja-JP" altLang="en-US" sz="2400" dirty="0"/>
              <a:t>実現可能性と課題（製造フィージビリティ）の明確化</a:t>
            </a:r>
            <a:endParaRPr lang="en-US" altLang="ja-JP" sz="2400" dirty="0"/>
          </a:p>
          <a:p>
            <a:pPr lvl="2"/>
            <a:r>
              <a:rPr lang="ja-JP" altLang="en-US" sz="2400" dirty="0"/>
              <a:t>工程変更、コントロールプラン及び段取り替えとの相関</a:t>
            </a:r>
            <a:endParaRPr lang="en-US" altLang="ja-JP" sz="24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7.1.3.1</a:t>
            </a:r>
            <a:r>
              <a:rPr lang="ja-JP" altLang="en-US" sz="3000" b="1" dirty="0">
                <a:solidFill>
                  <a:schemeClr val="bg1"/>
                </a:solidFill>
              </a:rPr>
              <a:t>　工場、施設及び設備の計画</a:t>
            </a:r>
            <a:endParaRPr kumimoji="1" lang="ja-JP" altLang="en-US" sz="3000" b="1" dirty="0">
              <a:solidFill>
                <a:schemeClr val="bg1"/>
              </a:solidFill>
            </a:endParaRPr>
          </a:p>
        </p:txBody>
      </p:sp>
      <p:sp>
        <p:nvSpPr>
          <p:cNvPr id="2" name="吹き出し: 角を丸めた四角形 1">
            <a:extLst>
              <a:ext uri="{FF2B5EF4-FFF2-40B4-BE49-F238E27FC236}">
                <a16:creationId xmlns:a16="http://schemas.microsoft.com/office/drawing/2014/main" id="{48E3549D-B444-4AFB-9AD7-F6D6DA4139F0}"/>
              </a:ext>
            </a:extLst>
          </p:cNvPr>
          <p:cNvSpPr/>
          <p:nvPr/>
        </p:nvSpPr>
        <p:spPr>
          <a:xfrm>
            <a:off x="9066882" y="3899970"/>
            <a:ext cx="2286920" cy="1434029"/>
          </a:xfrm>
          <a:prstGeom prst="wedgeRoundRectCallout">
            <a:avLst>
              <a:gd name="adj1" fmla="val -67883"/>
              <a:gd name="adj2" fmla="val 45937"/>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品質要求のみならず、物量、製品サイズ・重量、歩留り、在庫なども。</a:t>
            </a:r>
          </a:p>
        </p:txBody>
      </p:sp>
    </p:spTree>
    <p:extLst>
      <p:ext uri="{BB962C8B-B14F-4D97-AF65-F5344CB8AC3E}">
        <p14:creationId xmlns:p14="http://schemas.microsoft.com/office/powerpoint/2010/main" val="3461435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591239"/>
          </a:xfrm>
          <a:ln w="12700">
            <a:noFill/>
          </a:ln>
        </p:spPr>
        <p:txBody>
          <a:bodyPr>
            <a:normAutofit/>
          </a:bodyPr>
          <a:lstStyle/>
          <a:p>
            <a:pPr marL="457200" indent="-457200">
              <a:buFont typeface="+mj-lt"/>
              <a:buAutoNum type="arabicPeriod" startAt="3"/>
            </a:pPr>
            <a:r>
              <a:rPr lang="en-US" altLang="ja-JP" sz="2400" dirty="0"/>
              <a:t>APQP</a:t>
            </a:r>
            <a:r>
              <a:rPr lang="ja-JP" altLang="en-US" sz="2400" dirty="0"/>
              <a:t>　床配置図（</a:t>
            </a:r>
            <a:r>
              <a:rPr lang="en-US" altLang="ja-JP" sz="2400" dirty="0"/>
              <a:t>Floor</a:t>
            </a:r>
            <a:r>
              <a:rPr lang="ja-JP" altLang="en-US" sz="2400" dirty="0"/>
              <a:t> </a:t>
            </a:r>
            <a:r>
              <a:rPr lang="en-US" altLang="ja-JP" sz="2400" dirty="0"/>
              <a:t>Plan</a:t>
            </a:r>
            <a:r>
              <a:rPr lang="ja-JP" altLang="en-US" sz="2400" dirty="0"/>
              <a:t> </a:t>
            </a:r>
            <a:r>
              <a:rPr lang="en-US" altLang="ja-JP" sz="2400" dirty="0"/>
              <a:t>Layout</a:t>
            </a:r>
            <a:r>
              <a:rPr lang="ja-JP" altLang="en-US" sz="2400" dirty="0"/>
              <a:t>）チェックリスト　</a:t>
            </a:r>
            <a:r>
              <a:rPr lang="en-US" altLang="ja-JP" sz="1600" dirty="0"/>
              <a:t>※</a:t>
            </a:r>
            <a:r>
              <a:rPr lang="ja-JP" altLang="en-US" sz="1600" dirty="0"/>
              <a:t>一部抜粋</a:t>
            </a:r>
            <a:endParaRPr lang="en-US" altLang="ja-JP" sz="1600" dirty="0"/>
          </a:p>
          <a:p>
            <a:pPr marL="914400" lvl="1" indent="-457200">
              <a:buFont typeface="+mj-ea"/>
              <a:buAutoNum type="circleNumDbPlain"/>
            </a:pPr>
            <a:endParaRPr lang="ja-JP" altLang="en-US" dirty="0"/>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7.1.3.1</a:t>
            </a:r>
            <a:r>
              <a:rPr lang="ja-JP" altLang="en-US" sz="3000" b="1" dirty="0">
                <a:solidFill>
                  <a:schemeClr val="bg1"/>
                </a:solidFill>
              </a:rPr>
              <a:t>　工場、施設及び設備の計画</a:t>
            </a:r>
            <a:endParaRPr kumimoji="1" lang="ja-JP" altLang="en-US" sz="3000" b="1" dirty="0">
              <a:solidFill>
                <a:schemeClr val="bg1"/>
              </a:solidFill>
            </a:endParaRPr>
          </a:p>
        </p:txBody>
      </p:sp>
      <p:graphicFrame>
        <p:nvGraphicFramePr>
          <p:cNvPr id="6" name="表 5">
            <a:extLst>
              <a:ext uri="{FF2B5EF4-FFF2-40B4-BE49-F238E27FC236}">
                <a16:creationId xmlns:a16="http://schemas.microsoft.com/office/drawing/2014/main" id="{5C0F01D2-C2B5-481E-A4C9-8AF3927ECD8F}"/>
              </a:ext>
            </a:extLst>
          </p:cNvPr>
          <p:cNvGraphicFramePr>
            <a:graphicFrameLocks noGrp="1"/>
          </p:cNvGraphicFramePr>
          <p:nvPr>
            <p:extLst>
              <p:ext uri="{D42A27DB-BD31-4B8C-83A1-F6EECF244321}">
                <p14:modId xmlns:p14="http://schemas.microsoft.com/office/powerpoint/2010/main" val="4129929755"/>
              </p:ext>
            </p:extLst>
          </p:nvPr>
        </p:nvGraphicFramePr>
        <p:xfrm>
          <a:off x="838199" y="1945640"/>
          <a:ext cx="10515599" cy="4372430"/>
        </p:xfrm>
        <a:graphic>
          <a:graphicData uri="http://schemas.openxmlformats.org/drawingml/2006/table">
            <a:tbl>
              <a:tblPr firstRow="1" bandRow="1">
                <a:tableStyleId>{5940675A-B579-460E-94D1-54222C63F5DA}</a:tableStyleId>
              </a:tblPr>
              <a:tblGrid>
                <a:gridCol w="627044">
                  <a:extLst>
                    <a:ext uri="{9D8B030D-6E8A-4147-A177-3AD203B41FA5}">
                      <a16:colId xmlns:a16="http://schemas.microsoft.com/office/drawing/2014/main" val="4053531299"/>
                    </a:ext>
                  </a:extLst>
                </a:gridCol>
                <a:gridCol w="6731306">
                  <a:extLst>
                    <a:ext uri="{9D8B030D-6E8A-4147-A177-3AD203B41FA5}">
                      <a16:colId xmlns:a16="http://schemas.microsoft.com/office/drawing/2014/main" val="52107421"/>
                    </a:ext>
                  </a:extLst>
                </a:gridCol>
                <a:gridCol w="771181">
                  <a:extLst>
                    <a:ext uri="{9D8B030D-6E8A-4147-A177-3AD203B41FA5}">
                      <a16:colId xmlns:a16="http://schemas.microsoft.com/office/drawing/2014/main" val="2652499132"/>
                    </a:ext>
                  </a:extLst>
                </a:gridCol>
                <a:gridCol w="782198">
                  <a:extLst>
                    <a:ext uri="{9D8B030D-6E8A-4147-A177-3AD203B41FA5}">
                      <a16:colId xmlns:a16="http://schemas.microsoft.com/office/drawing/2014/main" val="2456372578"/>
                    </a:ext>
                  </a:extLst>
                </a:gridCol>
                <a:gridCol w="914400">
                  <a:extLst>
                    <a:ext uri="{9D8B030D-6E8A-4147-A177-3AD203B41FA5}">
                      <a16:colId xmlns:a16="http://schemas.microsoft.com/office/drawing/2014/main" val="1078834116"/>
                    </a:ext>
                  </a:extLst>
                </a:gridCol>
                <a:gridCol w="689470">
                  <a:extLst>
                    <a:ext uri="{9D8B030D-6E8A-4147-A177-3AD203B41FA5}">
                      <a16:colId xmlns:a16="http://schemas.microsoft.com/office/drawing/2014/main" val="246407121"/>
                    </a:ext>
                  </a:extLst>
                </a:gridCol>
              </a:tblGrid>
              <a:tr h="644509">
                <a:tc gridSpan="2">
                  <a:txBody>
                    <a:bodyPr/>
                    <a:lstStyle/>
                    <a:p>
                      <a:pPr algn="ctr"/>
                      <a:r>
                        <a:rPr kumimoji="1" lang="ja-JP" altLang="en-US" sz="2000" dirty="0"/>
                        <a:t>チェック</a:t>
                      </a:r>
                    </a:p>
                  </a:txBody>
                  <a:tcPr>
                    <a:solidFill>
                      <a:schemeClr val="tx2">
                        <a:lumMod val="40000"/>
                        <a:lumOff val="60000"/>
                      </a:schemeClr>
                    </a:solidFill>
                  </a:tcPr>
                </a:tc>
                <a:tc hMerge="1">
                  <a:txBody>
                    <a:bodyPr/>
                    <a:lstStyle/>
                    <a:p>
                      <a:pPr algn="ctr"/>
                      <a:endParaRPr kumimoji="1" lang="ja-JP" altLang="en-US" dirty="0"/>
                    </a:p>
                  </a:txBody>
                  <a:tcPr>
                    <a:solidFill>
                      <a:schemeClr val="tx2">
                        <a:lumMod val="40000"/>
                        <a:lumOff val="60000"/>
                      </a:schemeClr>
                    </a:solidFill>
                  </a:tcPr>
                </a:tc>
                <a:tc>
                  <a:txBody>
                    <a:bodyPr/>
                    <a:lstStyle/>
                    <a:p>
                      <a:pPr algn="ctr"/>
                      <a:r>
                        <a:rPr kumimoji="1" lang="ja-JP" altLang="en-US" sz="1800" dirty="0"/>
                        <a:t>評価</a:t>
                      </a:r>
                    </a:p>
                  </a:txBody>
                  <a:tcPr>
                    <a:solidFill>
                      <a:schemeClr val="tx2">
                        <a:lumMod val="40000"/>
                        <a:lumOff val="60000"/>
                      </a:schemeClr>
                    </a:solidFill>
                  </a:tcPr>
                </a:tc>
                <a:tc>
                  <a:txBody>
                    <a:bodyPr/>
                    <a:lstStyle/>
                    <a:p>
                      <a:pPr algn="ctr"/>
                      <a:r>
                        <a:rPr kumimoji="1" lang="ja-JP" altLang="en-US" sz="1800" dirty="0"/>
                        <a:t>対策</a:t>
                      </a:r>
                    </a:p>
                  </a:txBody>
                  <a:tcPr>
                    <a:solidFill>
                      <a:schemeClr val="tx2">
                        <a:lumMod val="40000"/>
                        <a:lumOff val="60000"/>
                      </a:schemeClr>
                    </a:solidFill>
                  </a:tcPr>
                </a:tc>
                <a:tc>
                  <a:txBody>
                    <a:bodyPr/>
                    <a:lstStyle/>
                    <a:p>
                      <a:pPr algn="ctr"/>
                      <a:r>
                        <a:rPr kumimoji="1" lang="ja-JP" altLang="en-US" sz="1800" dirty="0"/>
                        <a:t>責任者</a:t>
                      </a:r>
                    </a:p>
                  </a:txBody>
                  <a:tcPr>
                    <a:solidFill>
                      <a:schemeClr val="tx2">
                        <a:lumMod val="40000"/>
                        <a:lumOff val="60000"/>
                      </a:schemeClr>
                    </a:solidFill>
                  </a:tcPr>
                </a:tc>
                <a:tc>
                  <a:txBody>
                    <a:bodyPr/>
                    <a:lstStyle/>
                    <a:p>
                      <a:pPr algn="ctr"/>
                      <a:r>
                        <a:rPr kumimoji="1" lang="ja-JP" altLang="en-US" sz="1800" dirty="0"/>
                        <a:t>期限</a:t>
                      </a:r>
                    </a:p>
                  </a:txBody>
                  <a:tcPr>
                    <a:solidFill>
                      <a:schemeClr val="tx2">
                        <a:lumMod val="40000"/>
                        <a:lumOff val="60000"/>
                      </a:schemeClr>
                    </a:solidFill>
                  </a:tcPr>
                </a:tc>
                <a:extLst>
                  <a:ext uri="{0D108BD9-81ED-4DB2-BD59-A6C34878D82A}">
                    <a16:rowId xmlns:a16="http://schemas.microsoft.com/office/drawing/2014/main" val="3219431958"/>
                  </a:ext>
                </a:extLst>
              </a:tr>
              <a:tr h="687664">
                <a:tc>
                  <a:txBody>
                    <a:bodyPr/>
                    <a:lstStyle/>
                    <a:p>
                      <a:pPr algn="ctr"/>
                      <a:r>
                        <a:rPr kumimoji="1" lang="en-US" altLang="ja-JP" dirty="0"/>
                        <a:t>1</a:t>
                      </a:r>
                      <a:endParaRPr kumimoji="1" lang="ja-JP" altLang="en-US" dirty="0"/>
                    </a:p>
                  </a:txBody>
                  <a:tcPr/>
                </a:tc>
                <a:tc>
                  <a:txBody>
                    <a:bodyPr/>
                    <a:lstStyle/>
                    <a:p>
                      <a:r>
                        <a:rPr kumimoji="1" lang="ja-JP" altLang="en-US" sz="2000" dirty="0"/>
                        <a:t>リーン生産のコンセプトを、材料の流れを考慮する際に適用したか？</a:t>
                      </a:r>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a:p>
                  </a:txBody>
                  <a:tcPr/>
                </a:tc>
                <a:tc>
                  <a:txBody>
                    <a:bodyPr/>
                    <a:lstStyle/>
                    <a:p>
                      <a:endParaRPr kumimoji="1" lang="ja-JP" altLang="en-US" sz="2000"/>
                    </a:p>
                  </a:txBody>
                  <a:tcPr/>
                </a:tc>
                <a:extLst>
                  <a:ext uri="{0D108BD9-81ED-4DB2-BD59-A6C34878D82A}">
                    <a16:rowId xmlns:a16="http://schemas.microsoft.com/office/drawing/2014/main" val="2546995745"/>
                  </a:ext>
                </a:extLst>
              </a:tr>
              <a:tr h="687664">
                <a:tc>
                  <a:txBody>
                    <a:bodyPr/>
                    <a:lstStyle/>
                    <a:p>
                      <a:pPr algn="ctr"/>
                      <a:r>
                        <a:rPr kumimoji="1" lang="en-US" altLang="ja-JP" dirty="0"/>
                        <a:t>2</a:t>
                      </a:r>
                      <a:endParaRPr kumimoji="1" lang="ja-JP" altLang="en-US" dirty="0"/>
                    </a:p>
                  </a:txBody>
                  <a:tcPr/>
                </a:tc>
                <a:tc>
                  <a:txBody>
                    <a:bodyPr/>
                    <a:lstStyle/>
                    <a:p>
                      <a:r>
                        <a:rPr kumimoji="1" lang="ja-JP" altLang="en-US" sz="2000" dirty="0"/>
                        <a:t>床配置図には要求される全ての工程及び検査場所が明確にしてあるか？</a:t>
                      </a:r>
                    </a:p>
                  </a:txBody>
                  <a:tcPr/>
                </a:tc>
                <a:tc>
                  <a:txBody>
                    <a:bodyPr/>
                    <a:lstStyle/>
                    <a:p>
                      <a:endParaRPr kumimoji="1" lang="ja-JP" altLang="en-US" sz="200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a:p>
                  </a:txBody>
                  <a:tcPr/>
                </a:tc>
                <a:extLst>
                  <a:ext uri="{0D108BD9-81ED-4DB2-BD59-A6C34878D82A}">
                    <a16:rowId xmlns:a16="http://schemas.microsoft.com/office/drawing/2014/main" val="702955979"/>
                  </a:ext>
                </a:extLst>
              </a:tr>
              <a:tr h="687664">
                <a:tc>
                  <a:txBody>
                    <a:bodyPr/>
                    <a:lstStyle/>
                    <a:p>
                      <a:pPr algn="ctr"/>
                      <a:r>
                        <a:rPr kumimoji="1" lang="ja-JP" altLang="en-US" dirty="0"/>
                        <a:t>３</a:t>
                      </a:r>
                    </a:p>
                  </a:txBody>
                  <a:tcPr/>
                </a:tc>
                <a:tc>
                  <a:txBody>
                    <a:bodyPr/>
                    <a:lstStyle/>
                    <a:p>
                      <a:r>
                        <a:rPr kumimoji="1" lang="ja-JP" altLang="en-US" sz="2000" dirty="0"/>
                        <a:t>各作業場所における全ての材料、治工具及び装置用の場所が考慮されているか？</a:t>
                      </a:r>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tc>
                <a:tc>
                  <a:txBody>
                    <a:bodyPr/>
                    <a:lstStyle/>
                    <a:p>
                      <a:endParaRPr kumimoji="1" lang="ja-JP" altLang="en-US" sz="2000"/>
                    </a:p>
                  </a:txBody>
                  <a:tcPr/>
                </a:tc>
                <a:extLst>
                  <a:ext uri="{0D108BD9-81ED-4DB2-BD59-A6C34878D82A}">
                    <a16:rowId xmlns:a16="http://schemas.microsoft.com/office/drawing/2014/main" val="2983822681"/>
                  </a:ext>
                </a:extLst>
              </a:tr>
              <a:tr h="429574">
                <a:tc>
                  <a:txBody>
                    <a:bodyPr/>
                    <a:lstStyle/>
                    <a:p>
                      <a:pPr algn="ctr"/>
                      <a:r>
                        <a:rPr kumimoji="1" lang="en-US" altLang="ja-JP" dirty="0"/>
                        <a:t>4</a:t>
                      </a:r>
                      <a:endParaRPr kumimoji="1" lang="ja-JP" altLang="en-US" dirty="0"/>
                    </a:p>
                  </a:txBody>
                  <a:tcPr/>
                </a:tc>
                <a:tc>
                  <a:txBody>
                    <a:bodyPr/>
                    <a:lstStyle/>
                    <a:p>
                      <a:r>
                        <a:rPr kumimoji="1" lang="ja-JP" altLang="en-US" sz="2000" dirty="0"/>
                        <a:t>全ての装置に十分なスペースが割り当てられているか？</a:t>
                      </a:r>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tc>
                <a:tc>
                  <a:txBody>
                    <a:bodyPr/>
                    <a:lstStyle/>
                    <a:p>
                      <a:endParaRPr kumimoji="1" lang="ja-JP" altLang="en-US" sz="2000"/>
                    </a:p>
                  </a:txBody>
                  <a:tcPr/>
                </a:tc>
                <a:extLst>
                  <a:ext uri="{0D108BD9-81ED-4DB2-BD59-A6C34878D82A}">
                    <a16:rowId xmlns:a16="http://schemas.microsoft.com/office/drawing/2014/main" val="3136500469"/>
                  </a:ext>
                </a:extLst>
              </a:tr>
              <a:tr h="398409">
                <a:tc rowSpan="3">
                  <a:txBody>
                    <a:bodyPr/>
                    <a:lstStyle/>
                    <a:p>
                      <a:pPr algn="ctr"/>
                      <a:r>
                        <a:rPr kumimoji="1" lang="en-US" altLang="ja-JP" dirty="0"/>
                        <a:t>5</a:t>
                      </a:r>
                      <a:endParaRPr kumimoji="1" lang="ja-JP" altLang="en-US" dirty="0"/>
                    </a:p>
                  </a:txBody>
                  <a:tcPr/>
                </a:tc>
                <a:tc>
                  <a:txBody>
                    <a:bodyPr/>
                    <a:lstStyle/>
                    <a:p>
                      <a:r>
                        <a:rPr kumimoji="1" lang="ja-JP" altLang="en-US" sz="2000" dirty="0"/>
                        <a:t>工程及び検査場所は、</a:t>
                      </a:r>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tc>
                <a:tc>
                  <a:txBody>
                    <a:bodyPr/>
                    <a:lstStyle/>
                    <a:p>
                      <a:endParaRPr kumimoji="1" lang="ja-JP" altLang="en-US" sz="2000"/>
                    </a:p>
                  </a:txBody>
                  <a:tcPr/>
                </a:tc>
                <a:extLst>
                  <a:ext uri="{0D108BD9-81ED-4DB2-BD59-A6C34878D82A}">
                    <a16:rowId xmlns:a16="http://schemas.microsoft.com/office/drawing/2014/main" val="2582441269"/>
                  </a:ext>
                </a:extLst>
              </a:tr>
              <a:tr h="398409">
                <a:tc vMerge="1">
                  <a:txBody>
                    <a:bodyPr/>
                    <a:lstStyle/>
                    <a:p>
                      <a:pPr algn="ctr"/>
                      <a:endParaRPr kumimoji="1" lang="ja-JP" altLang="en-US" dirty="0"/>
                    </a:p>
                  </a:txBody>
                  <a:tcPr/>
                </a:tc>
                <a:tc>
                  <a:txBody>
                    <a:bodyPr/>
                    <a:lstStyle/>
                    <a:p>
                      <a:r>
                        <a:rPr kumimoji="1" lang="ja-JP" altLang="en-US" sz="2000" dirty="0"/>
                        <a:t>・十分な広さか？</a:t>
                      </a:r>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136756470"/>
                  </a:ext>
                </a:extLst>
              </a:tr>
              <a:tr h="398409">
                <a:tc vMerge="1">
                  <a:txBody>
                    <a:bodyPr/>
                    <a:lstStyle/>
                    <a:p>
                      <a:pPr algn="ctr"/>
                      <a:endParaRPr kumimoji="1" lang="ja-JP" altLang="en-US" dirty="0"/>
                    </a:p>
                  </a:txBody>
                  <a:tcPr/>
                </a:tc>
                <a:tc>
                  <a:txBody>
                    <a:bodyPr/>
                    <a:lstStyle/>
                    <a:p>
                      <a:r>
                        <a:rPr kumimoji="1" lang="ja-JP" altLang="en-US" sz="2000" dirty="0"/>
                        <a:t>・適切な照度があるか？</a:t>
                      </a:r>
                    </a:p>
                  </a:txBody>
                  <a:tcPr/>
                </a:tc>
                <a:tc>
                  <a:txBody>
                    <a:bodyPr/>
                    <a:lstStyle/>
                    <a:p>
                      <a:endParaRPr kumimoji="1" lang="ja-JP" altLang="en-US" sz="2000" dirty="0"/>
                    </a:p>
                  </a:txBody>
                  <a:tcPr/>
                </a:tc>
                <a:tc>
                  <a:txBody>
                    <a:bodyPr/>
                    <a:lstStyle/>
                    <a:p>
                      <a:endParaRPr kumimoji="1" lang="ja-JP" altLang="en-US" sz="2000"/>
                    </a:p>
                  </a:txBody>
                  <a:tcPr/>
                </a:tc>
                <a:tc>
                  <a:txBody>
                    <a:bodyPr/>
                    <a:lstStyle/>
                    <a:p>
                      <a:endParaRPr kumimoji="1" lang="ja-JP" altLang="en-US" sz="2000"/>
                    </a:p>
                  </a:txBody>
                  <a:tcPr/>
                </a:tc>
                <a:tc>
                  <a:txBody>
                    <a:bodyPr/>
                    <a:lstStyle/>
                    <a:p>
                      <a:endParaRPr kumimoji="1" lang="ja-JP" altLang="en-US" sz="2000" dirty="0"/>
                    </a:p>
                  </a:txBody>
                  <a:tcPr/>
                </a:tc>
                <a:extLst>
                  <a:ext uri="{0D108BD9-81ED-4DB2-BD59-A6C34878D82A}">
                    <a16:rowId xmlns:a16="http://schemas.microsoft.com/office/drawing/2014/main" val="3804851890"/>
                  </a:ext>
                </a:extLst>
              </a:tr>
            </a:tbl>
          </a:graphicData>
        </a:graphic>
      </p:graphicFrame>
    </p:spTree>
    <p:extLst>
      <p:ext uri="{BB962C8B-B14F-4D97-AF65-F5344CB8AC3E}">
        <p14:creationId xmlns:p14="http://schemas.microsoft.com/office/powerpoint/2010/main" val="2447723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5</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613272"/>
          </a:xfrm>
          <a:ln w="12700">
            <a:noFill/>
          </a:ln>
        </p:spPr>
        <p:txBody>
          <a:bodyPr>
            <a:normAutofit/>
          </a:bodyPr>
          <a:lstStyle/>
          <a:p>
            <a:pPr marL="0" indent="0">
              <a:buNone/>
            </a:pPr>
            <a:r>
              <a:rPr lang="ja-JP" altLang="en-US" dirty="0">
                <a:solidFill>
                  <a:srgbClr val="FF0000"/>
                </a:solidFill>
                <a:effectLst>
                  <a:outerShdw blurRad="38100" dist="38100" dir="2700000" algn="tl">
                    <a:srgbClr val="000000">
                      <a:alpha val="43137"/>
                    </a:srgbClr>
                  </a:outerShdw>
                </a:effectLst>
              </a:rPr>
              <a:t>リーン（</a:t>
            </a:r>
            <a:r>
              <a:rPr lang="en-US" altLang="ja-JP" dirty="0">
                <a:solidFill>
                  <a:srgbClr val="FF0000"/>
                </a:solidFill>
                <a:effectLst>
                  <a:outerShdw blurRad="38100" dist="38100" dir="2700000" algn="tl">
                    <a:srgbClr val="000000">
                      <a:alpha val="43137"/>
                    </a:srgbClr>
                  </a:outerShdw>
                </a:effectLst>
              </a:rPr>
              <a:t>Lean</a:t>
            </a:r>
            <a:r>
              <a:rPr lang="ja-JP" altLang="en-US" dirty="0">
                <a:solidFill>
                  <a:srgbClr val="FF0000"/>
                </a:solidFill>
                <a:effectLst>
                  <a:outerShdw blurRad="38100" dist="38100" dir="2700000" algn="tl">
                    <a:srgbClr val="000000">
                      <a:alpha val="43137"/>
                    </a:srgbClr>
                  </a:outerShdw>
                </a:effectLst>
              </a:rPr>
              <a:t>）生産方式</a:t>
            </a:r>
          </a:p>
          <a:p>
            <a:pPr>
              <a:buFont typeface="Wingdings" panose="05000000000000000000" pitchFamily="2" charset="2"/>
              <a:buChar char="u"/>
            </a:pPr>
            <a:endParaRPr lang="en-US" altLang="ja-JP"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7.1.3.1</a:t>
            </a:r>
            <a:r>
              <a:rPr lang="ja-JP" altLang="en-US" sz="3000" b="1" dirty="0">
                <a:solidFill>
                  <a:schemeClr val="bg1"/>
                </a:solidFill>
              </a:rPr>
              <a:t>　工場、施設及び設備の計画</a:t>
            </a:r>
            <a:endParaRPr kumimoji="1" lang="ja-JP" altLang="en-US" sz="3000" b="1" dirty="0">
              <a:solidFill>
                <a:schemeClr val="bg1"/>
              </a:solidFill>
            </a:endParaRPr>
          </a:p>
        </p:txBody>
      </p:sp>
      <p:sp>
        <p:nvSpPr>
          <p:cNvPr id="6" name="四角形: 角を丸くする 5">
            <a:extLst>
              <a:ext uri="{FF2B5EF4-FFF2-40B4-BE49-F238E27FC236}">
                <a16:creationId xmlns:a16="http://schemas.microsoft.com/office/drawing/2014/main" id="{B97E6AB2-7767-4390-AF31-C76CDD432EA9}"/>
              </a:ext>
            </a:extLst>
          </p:cNvPr>
          <p:cNvSpPr/>
          <p:nvPr/>
        </p:nvSpPr>
        <p:spPr>
          <a:xfrm>
            <a:off x="838200" y="1999465"/>
            <a:ext cx="5257800" cy="27212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マサチューセッツ工科大学の研究グループが、１９９０年にトヨタ生産方式につけた名称で、欧米ではリーン生産方式の呼称で普及している。（</a:t>
            </a:r>
            <a:r>
              <a:rPr kumimoji="1" lang="en-US" altLang="ja-JP" dirty="0">
                <a:solidFill>
                  <a:schemeClr val="tx1"/>
                </a:solidFill>
              </a:rPr>
              <a:t>Lean</a:t>
            </a:r>
            <a:r>
              <a:rPr kumimoji="1" lang="ja-JP" altLang="en-US" dirty="0">
                <a:solidFill>
                  <a:schemeClr val="tx1"/>
                </a:solidFill>
              </a:rPr>
              <a:t>：健康で余分な肉が無い）</a:t>
            </a:r>
            <a:endParaRPr kumimoji="1" lang="en-US" altLang="ja-JP" dirty="0">
              <a:solidFill>
                <a:schemeClr val="tx1"/>
              </a:solidFill>
            </a:endParaRPr>
          </a:p>
          <a:p>
            <a:r>
              <a:rPr lang="ja-JP" altLang="en-US" dirty="0">
                <a:solidFill>
                  <a:schemeClr val="tx1"/>
                </a:solidFill>
              </a:rPr>
              <a:t>作りすぎのムダ、在庫のムダ、動作のムダなどあらゆるムダを徹底的に排除し、生産性向上とコスト削減を目指す。（「カイゼン」）</a:t>
            </a:r>
            <a:endParaRPr kumimoji="1" lang="ja-JP" altLang="en-US" dirty="0">
              <a:solidFill>
                <a:schemeClr val="tx1"/>
              </a:solidFill>
            </a:endParaRPr>
          </a:p>
        </p:txBody>
      </p:sp>
      <p:sp>
        <p:nvSpPr>
          <p:cNvPr id="8" name="四角形: 角を丸くする 7">
            <a:extLst>
              <a:ext uri="{FF2B5EF4-FFF2-40B4-BE49-F238E27FC236}">
                <a16:creationId xmlns:a16="http://schemas.microsoft.com/office/drawing/2014/main" id="{0934A595-E568-4434-A344-C2273BB1F0DD}"/>
              </a:ext>
            </a:extLst>
          </p:cNvPr>
          <p:cNvSpPr/>
          <p:nvPr/>
        </p:nvSpPr>
        <p:spPr>
          <a:xfrm>
            <a:off x="1255922" y="5438278"/>
            <a:ext cx="4627085" cy="864289"/>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lumMod val="50000"/>
                  </a:schemeClr>
                </a:solidFill>
              </a:rPr>
              <a:t>大量生産方式</a:t>
            </a:r>
            <a:endParaRPr kumimoji="1" lang="en-US" altLang="ja-JP" sz="2000" b="1" dirty="0">
              <a:solidFill>
                <a:schemeClr val="bg1">
                  <a:lumMod val="50000"/>
                </a:schemeClr>
              </a:solidFill>
            </a:endParaRPr>
          </a:p>
        </p:txBody>
      </p:sp>
      <p:sp>
        <p:nvSpPr>
          <p:cNvPr id="7" name="矢印: 上下 6">
            <a:extLst>
              <a:ext uri="{FF2B5EF4-FFF2-40B4-BE49-F238E27FC236}">
                <a16:creationId xmlns:a16="http://schemas.microsoft.com/office/drawing/2014/main" id="{C953BA65-9E21-4E3D-937A-F1CBAD0507B3}"/>
              </a:ext>
            </a:extLst>
          </p:cNvPr>
          <p:cNvSpPr/>
          <p:nvPr/>
        </p:nvSpPr>
        <p:spPr>
          <a:xfrm>
            <a:off x="3200399" y="4705511"/>
            <a:ext cx="738130" cy="732767"/>
          </a:xfrm>
          <a:prstGeom prst="upDownArrow">
            <a:avLst>
              <a:gd name="adj1" fmla="val 67911"/>
              <a:gd name="adj2" fmla="val 334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a:extLst>
              <a:ext uri="{FF2B5EF4-FFF2-40B4-BE49-F238E27FC236}">
                <a16:creationId xmlns:a16="http://schemas.microsoft.com/office/drawing/2014/main" id="{131584D5-E896-476E-8A6D-83056CF303BA}"/>
              </a:ext>
            </a:extLst>
          </p:cNvPr>
          <p:cNvGraphicFramePr>
            <a:graphicFrameLocks noGrp="1"/>
          </p:cNvGraphicFramePr>
          <p:nvPr>
            <p:extLst>
              <p:ext uri="{D42A27DB-BD31-4B8C-83A1-F6EECF244321}">
                <p14:modId xmlns:p14="http://schemas.microsoft.com/office/powerpoint/2010/main" val="1681577038"/>
              </p:ext>
            </p:extLst>
          </p:nvPr>
        </p:nvGraphicFramePr>
        <p:xfrm>
          <a:off x="6096000" y="1519061"/>
          <a:ext cx="5257800" cy="4895731"/>
        </p:xfrm>
        <a:graphic>
          <a:graphicData uri="http://schemas.openxmlformats.org/drawingml/2006/table">
            <a:tbl>
              <a:tblPr firstRow="1" bandRow="1">
                <a:tableStyleId>{5940675A-B579-460E-94D1-54222C63F5DA}</a:tableStyleId>
              </a:tblPr>
              <a:tblGrid>
                <a:gridCol w="1362419">
                  <a:extLst>
                    <a:ext uri="{9D8B030D-6E8A-4147-A177-3AD203B41FA5}">
                      <a16:colId xmlns:a16="http://schemas.microsoft.com/office/drawing/2014/main" val="4193696489"/>
                    </a:ext>
                  </a:extLst>
                </a:gridCol>
                <a:gridCol w="3895381">
                  <a:extLst>
                    <a:ext uri="{9D8B030D-6E8A-4147-A177-3AD203B41FA5}">
                      <a16:colId xmlns:a16="http://schemas.microsoft.com/office/drawing/2014/main" val="196415097"/>
                    </a:ext>
                  </a:extLst>
                </a:gridCol>
              </a:tblGrid>
              <a:tr h="486009">
                <a:tc gridSpan="2">
                  <a:txBody>
                    <a:bodyPr/>
                    <a:lstStyle/>
                    <a:p>
                      <a:pPr algn="ctr"/>
                      <a:r>
                        <a:rPr kumimoji="1" lang="ja-JP" altLang="en-US" sz="1800" b="1" u="sng" dirty="0"/>
                        <a:t>トヨタ生産方式　７つのムダ</a:t>
                      </a:r>
                    </a:p>
                  </a:txBody>
                  <a:tcPr anchor="ctr">
                    <a:solidFill>
                      <a:schemeClr val="tx2">
                        <a:lumMod val="40000"/>
                        <a:lumOff val="60000"/>
                      </a:schemeClr>
                    </a:solidFill>
                  </a:tcPr>
                </a:tc>
                <a:tc hMerge="1">
                  <a:txBody>
                    <a:bodyPr/>
                    <a:lstStyle/>
                    <a:p>
                      <a:endParaRPr kumimoji="1" lang="ja-JP" altLang="en-US" sz="1800" dirty="0"/>
                    </a:p>
                  </a:txBody>
                  <a:tcPr/>
                </a:tc>
                <a:extLst>
                  <a:ext uri="{0D108BD9-81ED-4DB2-BD59-A6C34878D82A}">
                    <a16:rowId xmlns:a16="http://schemas.microsoft.com/office/drawing/2014/main" val="5509673"/>
                  </a:ext>
                </a:extLst>
              </a:tr>
              <a:tr h="604661">
                <a:tc>
                  <a:txBody>
                    <a:bodyPr/>
                    <a:lstStyle/>
                    <a:p>
                      <a:r>
                        <a:rPr kumimoji="1" lang="ja-JP" altLang="en-US" sz="1800" dirty="0"/>
                        <a:t>①作りすぎ</a:t>
                      </a:r>
                    </a:p>
                  </a:txBody>
                  <a:tcPr/>
                </a:tc>
                <a:tc>
                  <a:txBody>
                    <a:bodyPr/>
                    <a:lstStyle/>
                    <a:p>
                      <a:r>
                        <a:rPr kumimoji="1" lang="ja-JP" altLang="en-US" sz="1800" dirty="0"/>
                        <a:t>過剰人員、過剰設備による材料の先食い。最悪のムダ。</a:t>
                      </a:r>
                    </a:p>
                  </a:txBody>
                  <a:tcPr/>
                </a:tc>
                <a:extLst>
                  <a:ext uri="{0D108BD9-81ED-4DB2-BD59-A6C34878D82A}">
                    <a16:rowId xmlns:a16="http://schemas.microsoft.com/office/drawing/2014/main" val="1184836310"/>
                  </a:ext>
                </a:extLst>
              </a:tr>
              <a:tr h="604661">
                <a:tc>
                  <a:txBody>
                    <a:bodyPr/>
                    <a:lstStyle/>
                    <a:p>
                      <a:r>
                        <a:rPr kumimoji="1" lang="ja-JP" altLang="en-US" sz="1800" dirty="0"/>
                        <a:t>②手待ち</a:t>
                      </a:r>
                    </a:p>
                  </a:txBody>
                  <a:tcPr/>
                </a:tc>
                <a:tc>
                  <a:txBody>
                    <a:bodyPr/>
                    <a:lstStyle/>
                    <a:p>
                      <a:r>
                        <a:rPr kumimoji="1" lang="ja-JP" altLang="en-US" sz="1800" dirty="0"/>
                        <a:t>自動化で見ているだけ。設備故障で作業ができない。</a:t>
                      </a:r>
                    </a:p>
                  </a:txBody>
                  <a:tcPr/>
                </a:tc>
                <a:extLst>
                  <a:ext uri="{0D108BD9-81ED-4DB2-BD59-A6C34878D82A}">
                    <a16:rowId xmlns:a16="http://schemas.microsoft.com/office/drawing/2014/main" val="3253784482"/>
                  </a:ext>
                </a:extLst>
              </a:tr>
              <a:tr h="604661">
                <a:tc>
                  <a:txBody>
                    <a:bodyPr/>
                    <a:lstStyle/>
                    <a:p>
                      <a:r>
                        <a:rPr kumimoji="1" lang="ja-JP" altLang="en-US" sz="1800" dirty="0"/>
                        <a:t>③運搬</a:t>
                      </a:r>
                    </a:p>
                  </a:txBody>
                  <a:tcPr/>
                </a:tc>
                <a:tc>
                  <a:txBody>
                    <a:bodyPr/>
                    <a:lstStyle/>
                    <a:p>
                      <a:r>
                        <a:rPr kumimoji="1" lang="ja-JP" altLang="en-US" sz="1800" dirty="0"/>
                        <a:t>必要以上の運搬距離。仮置き。分割（</a:t>
                      </a:r>
                      <a:r>
                        <a:rPr kumimoji="1" lang="en-US" altLang="ja-JP" sz="1800" dirty="0"/>
                        <a:t>2</a:t>
                      </a:r>
                      <a:r>
                        <a:rPr kumimoji="1" lang="ja-JP" altLang="en-US" sz="1800" dirty="0"/>
                        <a:t>回以上）運搬。</a:t>
                      </a:r>
                    </a:p>
                  </a:txBody>
                  <a:tcPr/>
                </a:tc>
                <a:extLst>
                  <a:ext uri="{0D108BD9-81ED-4DB2-BD59-A6C34878D82A}">
                    <a16:rowId xmlns:a16="http://schemas.microsoft.com/office/drawing/2014/main" val="3576225612"/>
                  </a:ext>
                </a:extLst>
              </a:tr>
              <a:tr h="604661">
                <a:tc>
                  <a:txBody>
                    <a:bodyPr/>
                    <a:lstStyle/>
                    <a:p>
                      <a:r>
                        <a:rPr kumimoji="1" lang="ja-JP" altLang="en-US" sz="1800" dirty="0"/>
                        <a:t>④加工</a:t>
                      </a:r>
                    </a:p>
                  </a:txBody>
                  <a:tcPr/>
                </a:tc>
                <a:tc>
                  <a:txBody>
                    <a:bodyPr/>
                    <a:lstStyle/>
                    <a:p>
                      <a:r>
                        <a:rPr kumimoji="1" lang="ja-JP" altLang="en-US" sz="1800" dirty="0"/>
                        <a:t>作業速度が遅い。作業状態が不安定。</a:t>
                      </a:r>
                    </a:p>
                  </a:txBody>
                  <a:tcPr/>
                </a:tc>
                <a:extLst>
                  <a:ext uri="{0D108BD9-81ED-4DB2-BD59-A6C34878D82A}">
                    <a16:rowId xmlns:a16="http://schemas.microsoft.com/office/drawing/2014/main" val="499348665"/>
                  </a:ext>
                </a:extLst>
              </a:tr>
              <a:tr h="604661">
                <a:tc>
                  <a:txBody>
                    <a:bodyPr/>
                    <a:lstStyle/>
                    <a:p>
                      <a:r>
                        <a:rPr kumimoji="1" lang="ja-JP" altLang="en-US" sz="1800" dirty="0"/>
                        <a:t>➄在庫</a:t>
                      </a:r>
                    </a:p>
                  </a:txBody>
                  <a:tcPr/>
                </a:tc>
                <a:tc>
                  <a:txBody>
                    <a:bodyPr/>
                    <a:lstStyle/>
                    <a:p>
                      <a:r>
                        <a:rPr kumimoji="1" lang="ja-JP" altLang="en-US" sz="1800" dirty="0"/>
                        <a:t>倉庫費、運搬費などの管理費。製品の経時劣化。</a:t>
                      </a:r>
                    </a:p>
                  </a:txBody>
                  <a:tcPr/>
                </a:tc>
                <a:extLst>
                  <a:ext uri="{0D108BD9-81ED-4DB2-BD59-A6C34878D82A}">
                    <a16:rowId xmlns:a16="http://schemas.microsoft.com/office/drawing/2014/main" val="3874321966"/>
                  </a:ext>
                </a:extLst>
              </a:tr>
              <a:tr h="604661">
                <a:tc>
                  <a:txBody>
                    <a:bodyPr/>
                    <a:lstStyle/>
                    <a:p>
                      <a:r>
                        <a:rPr kumimoji="1" lang="ja-JP" altLang="en-US" sz="1800" dirty="0"/>
                        <a:t>⑥動作</a:t>
                      </a:r>
                    </a:p>
                  </a:txBody>
                  <a:tcPr/>
                </a:tc>
                <a:tc>
                  <a:txBody>
                    <a:bodyPr/>
                    <a:lstStyle/>
                    <a:p>
                      <a:r>
                        <a:rPr kumimoji="1" lang="ja-JP" altLang="en-US" sz="1800" dirty="0"/>
                        <a:t>歩行や材料、治工具の取り置き。無理な作業姿勢や判断によるロス。</a:t>
                      </a:r>
                    </a:p>
                  </a:txBody>
                  <a:tcPr/>
                </a:tc>
                <a:extLst>
                  <a:ext uri="{0D108BD9-81ED-4DB2-BD59-A6C34878D82A}">
                    <a16:rowId xmlns:a16="http://schemas.microsoft.com/office/drawing/2014/main" val="3979564505"/>
                  </a:ext>
                </a:extLst>
              </a:tr>
              <a:tr h="604661">
                <a:tc>
                  <a:txBody>
                    <a:bodyPr/>
                    <a:lstStyle/>
                    <a:p>
                      <a:r>
                        <a:rPr kumimoji="1" lang="ja-JP" altLang="en-US" sz="1800" dirty="0"/>
                        <a:t>⑦不良</a:t>
                      </a:r>
                    </a:p>
                  </a:txBody>
                  <a:tcPr/>
                </a:tc>
                <a:tc>
                  <a:txBody>
                    <a:bodyPr/>
                    <a:lstStyle/>
                    <a:p>
                      <a:r>
                        <a:rPr kumimoji="1" lang="ja-JP" altLang="en-US" sz="1800" dirty="0"/>
                        <a:t>材料、部品及び工数のムダ。</a:t>
                      </a:r>
                    </a:p>
                  </a:txBody>
                  <a:tcPr/>
                </a:tc>
                <a:extLst>
                  <a:ext uri="{0D108BD9-81ED-4DB2-BD59-A6C34878D82A}">
                    <a16:rowId xmlns:a16="http://schemas.microsoft.com/office/drawing/2014/main" val="4011342158"/>
                  </a:ext>
                </a:extLst>
              </a:tr>
            </a:tbl>
          </a:graphicData>
        </a:graphic>
      </p:graphicFrame>
    </p:spTree>
    <p:extLst>
      <p:ext uri="{BB962C8B-B14F-4D97-AF65-F5344CB8AC3E}">
        <p14:creationId xmlns:p14="http://schemas.microsoft.com/office/powerpoint/2010/main" val="370111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28344</TotalTime>
  <Words>839</Words>
  <Application>Microsoft Office PowerPoint</Application>
  <PresentationFormat>ワイド画面</PresentationFormat>
  <Paragraphs>78</Paragraphs>
  <Slides>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新細明體</vt:lpstr>
      <vt:lpstr>游ゴシック</vt:lpstr>
      <vt:lpstr>游ゴシック Light</vt:lpstr>
      <vt:lpstr>Arial</vt:lpstr>
      <vt:lpstr>Wingdings</vt:lpstr>
      <vt:lpstr>Office テーマ</vt:lpstr>
      <vt:lpstr>7.1.3.1　工場、施設及び設備の計画</vt:lpstr>
      <vt:lpstr>7.1.3.1　工場、施設及び設備の計画</vt:lpstr>
      <vt:lpstr>7.1.3.1　工場、施設及び設備の計画</vt:lpstr>
      <vt:lpstr>7.1.3.1　工場、施設及び設備の計画</vt:lpstr>
      <vt:lpstr>7.1.3.1　工場、施設及び設備の計画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1257</cp:revision>
  <cp:lastPrinted>2020-10-21T02:47:23Z</cp:lastPrinted>
  <dcterms:created xsi:type="dcterms:W3CDTF">2019-02-14T08:34:57Z</dcterms:created>
  <dcterms:modified xsi:type="dcterms:W3CDTF">2023-05-28T23:00:09Z</dcterms:modified>
</cp:coreProperties>
</file>