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360" r:id="rId2"/>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dirty="0"/>
              <a:t>TKG</a:t>
            </a:r>
            <a:r>
              <a:rPr kumimoji="1" lang="ja-JP" altLang="en-US" dirty="0"/>
              <a:t>　</a:t>
            </a:r>
            <a:r>
              <a:rPr kumimoji="1" lang="en-US" altLang="ja-JP" dirty="0"/>
              <a:t>IATF16949</a:t>
            </a:r>
            <a:endParaRPr kumimoji="1" lang="ja-JP" altLang="en-US" dirty="0"/>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399142"/>
            <a:ext cx="10515600" cy="854074"/>
          </a:xfrm>
          <a:ln w="12700">
            <a:solidFill>
              <a:schemeClr val="tx2"/>
            </a:solidFill>
          </a:ln>
        </p:spPr>
        <p:txBody>
          <a:bodyPr>
            <a:noAutofit/>
          </a:bodyPr>
          <a:lstStyle/>
          <a:p>
            <a:pPr marL="0" indent="0">
              <a:lnSpc>
                <a:spcPct val="100000"/>
              </a:lnSpc>
              <a:buNone/>
            </a:pPr>
            <a:r>
              <a:rPr lang="ja-JP" altLang="en-US" sz="2000" dirty="0"/>
              <a:t>☑組織は、製品及び製造工程のニーズに合わせて、事業所を整頓され清潔で手入れされた状態に維持しなければならない。</a:t>
            </a:r>
            <a:endParaRPr lang="en-US" altLang="ja-JP" sz="20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7.1.4.1</a:t>
            </a:r>
            <a:r>
              <a:rPr kumimoji="1" lang="ja-JP" altLang="en-US" sz="3000" b="1" dirty="0">
                <a:solidFill>
                  <a:schemeClr val="tx2"/>
                </a:solidFill>
              </a:rPr>
              <a:t>　プロセスの運用に関する環境－補足</a:t>
            </a:r>
          </a:p>
        </p:txBody>
      </p:sp>
      <p:sp>
        <p:nvSpPr>
          <p:cNvPr id="6" name="タイトル 1">
            <a:extLst>
              <a:ext uri="{FF2B5EF4-FFF2-40B4-BE49-F238E27FC236}">
                <a16:creationId xmlns:a16="http://schemas.microsoft.com/office/drawing/2014/main" id="{9914E99F-7848-4A00-9EB6-D706CBF0F552}"/>
              </a:ext>
            </a:extLst>
          </p:cNvPr>
          <p:cNvSpPr txBox="1">
            <a:spLocks/>
          </p:cNvSpPr>
          <p:nvPr/>
        </p:nvSpPr>
        <p:spPr>
          <a:xfrm>
            <a:off x="838200" y="2574926"/>
            <a:ext cx="10515600" cy="854074"/>
          </a:xfrm>
          <a:prstGeom prst="rect">
            <a:avLst/>
          </a:prstGeom>
          <a:solidFill>
            <a:schemeClr val="tx2"/>
          </a:solidFill>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000" b="1" dirty="0">
                <a:solidFill>
                  <a:schemeClr val="bg1"/>
                </a:solidFill>
              </a:rPr>
              <a:t>7.1.4.1</a:t>
            </a:r>
            <a:r>
              <a:rPr lang="ja-JP" altLang="en-US" sz="3000" b="1" dirty="0">
                <a:solidFill>
                  <a:schemeClr val="bg1"/>
                </a:solidFill>
              </a:rPr>
              <a:t>　プロセスの運用に関する環境－補足</a:t>
            </a:r>
          </a:p>
        </p:txBody>
      </p:sp>
      <p:sp>
        <p:nvSpPr>
          <p:cNvPr id="8" name="コンテンツ プレースホルダー 2">
            <a:extLst>
              <a:ext uri="{FF2B5EF4-FFF2-40B4-BE49-F238E27FC236}">
                <a16:creationId xmlns:a16="http://schemas.microsoft.com/office/drawing/2014/main" id="{EEB3763D-86DC-492E-832D-788DCD7FF545}"/>
              </a:ext>
            </a:extLst>
          </p:cNvPr>
          <p:cNvSpPr txBox="1">
            <a:spLocks/>
          </p:cNvSpPr>
          <p:nvPr/>
        </p:nvSpPr>
        <p:spPr>
          <a:xfrm>
            <a:off x="838200" y="3613533"/>
            <a:ext cx="10515600" cy="2742817"/>
          </a:xfrm>
          <a:prstGeom prst="rect">
            <a:avLst/>
          </a:prstGeom>
          <a:ln w="1270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sz="2400" dirty="0"/>
              <a:t>基本的には</a:t>
            </a:r>
            <a:r>
              <a:rPr lang="en-US" altLang="ja-JP" sz="2400" dirty="0"/>
              <a:t>ISO9001:2015</a:t>
            </a:r>
            <a:r>
              <a:rPr lang="ja-JP" altLang="en-US" sz="2400" dirty="0"/>
              <a:t>　</a:t>
            </a:r>
            <a:r>
              <a:rPr lang="en-US" altLang="ja-JP" sz="2400" dirty="0"/>
              <a:t>7.1.4</a:t>
            </a:r>
            <a:r>
              <a:rPr lang="ja-JP" altLang="en-US" sz="2400" dirty="0"/>
              <a:t>に対する対応で充足する。</a:t>
            </a:r>
            <a:endParaRPr lang="en-US" altLang="ja-JP" sz="2400" dirty="0"/>
          </a:p>
          <a:p>
            <a:pPr lvl="1">
              <a:buFont typeface="Wingdings" panose="05000000000000000000" pitchFamily="2" charset="2"/>
              <a:buChar char="Ø"/>
            </a:pPr>
            <a:r>
              <a:rPr lang="ja-JP" altLang="en-US" dirty="0"/>
              <a:t>「５Ｓ」を起点とした環境整備。</a:t>
            </a:r>
            <a:endParaRPr lang="en-US" altLang="ja-JP" dirty="0"/>
          </a:p>
          <a:p>
            <a:pPr marL="514350" indent="-514350">
              <a:buFont typeface="+mj-lt"/>
              <a:buAutoNum type="arabicPeriod"/>
            </a:pPr>
            <a:r>
              <a:rPr lang="en-US" altLang="ja-JP" sz="2400" dirty="0">
                <a:solidFill>
                  <a:srgbClr val="FF0000"/>
                </a:solidFill>
                <a:effectLst>
                  <a:outerShdw blurRad="38100" dist="38100" dir="2700000" algn="tl">
                    <a:srgbClr val="000000">
                      <a:alpha val="43137"/>
                    </a:srgbClr>
                  </a:outerShdw>
                </a:effectLst>
              </a:rPr>
              <a:t>7.1.3.1</a:t>
            </a:r>
            <a:r>
              <a:rPr lang="ja-JP" altLang="en-US" sz="2400" dirty="0">
                <a:solidFill>
                  <a:srgbClr val="FF0000"/>
                </a:solidFill>
                <a:effectLst>
                  <a:outerShdw blurRad="38100" dist="38100" dir="2700000" algn="tl">
                    <a:srgbClr val="000000">
                      <a:alpha val="43137"/>
                    </a:srgbClr>
                  </a:outerShdw>
                </a:effectLst>
              </a:rPr>
              <a:t>との関連性は高い。</a:t>
            </a:r>
            <a:r>
              <a:rPr lang="ja-JP" altLang="en-US" sz="2400" dirty="0"/>
              <a:t>➠　工場レイアウトの一部としての環境整備。</a:t>
            </a:r>
            <a:endParaRPr lang="en-US" altLang="ja-JP" sz="2400" dirty="0"/>
          </a:p>
          <a:p>
            <a:pPr marL="514350" indent="-514350">
              <a:buFont typeface="+mj-lt"/>
              <a:buAutoNum type="arabicPeriod"/>
            </a:pPr>
            <a:r>
              <a:rPr lang="en-US" altLang="ja-JP" sz="2400" dirty="0"/>
              <a:t>ISO/TS16949</a:t>
            </a:r>
            <a:r>
              <a:rPr lang="ja-JP" altLang="en-US" sz="2400" dirty="0"/>
              <a:t>付属書</a:t>
            </a:r>
            <a:r>
              <a:rPr lang="en-US" altLang="ja-JP" sz="2400" dirty="0"/>
              <a:t>F</a:t>
            </a:r>
            <a:r>
              <a:rPr lang="ja-JP" altLang="en-US" sz="2400" dirty="0"/>
              <a:t>ガイダンス</a:t>
            </a:r>
            <a:r>
              <a:rPr lang="en-US" altLang="ja-JP" sz="2400" dirty="0"/>
              <a:t>6.4.2</a:t>
            </a:r>
            <a:r>
              <a:rPr lang="ja-JP" altLang="en-US" sz="2400" dirty="0"/>
              <a:t>　実施例。</a:t>
            </a:r>
            <a:endParaRPr lang="en-US" altLang="ja-JP" sz="2400" dirty="0"/>
          </a:p>
          <a:p>
            <a:pPr lvl="1"/>
            <a:r>
              <a:rPr lang="ja-JP" altLang="en-US" sz="2000" dirty="0"/>
              <a:t>適切な廃棄条件、適切な保管条件</a:t>
            </a:r>
            <a:endParaRPr lang="en-US" altLang="ja-JP" sz="2000" dirty="0"/>
          </a:p>
          <a:p>
            <a:pPr lvl="1"/>
            <a:r>
              <a:rPr lang="ja-JP" altLang="en-US" sz="2000" dirty="0"/>
              <a:t>清潔で、汚損を与えない輸送、運搬及び操作</a:t>
            </a:r>
            <a:endParaRPr lang="en-US" altLang="ja-JP" sz="2000" dirty="0"/>
          </a:p>
          <a:p>
            <a:pPr lvl="1"/>
            <a:r>
              <a:rPr lang="ja-JP" altLang="en-US" sz="2000" dirty="0"/>
              <a:t>清潔で、明るく、整理された作業場など／整理及び清潔に関する責任の所在</a:t>
            </a:r>
            <a:endParaRPr lang="en-US" altLang="ja-JP" sz="2000" dirty="0"/>
          </a:p>
          <a:p>
            <a:pPr marL="457200" lvl="1" indent="0">
              <a:buNone/>
            </a:pPr>
            <a:endParaRPr lang="en-US" altLang="ja-JP" dirty="0"/>
          </a:p>
        </p:txBody>
      </p:sp>
    </p:spTree>
    <p:extLst>
      <p:ext uri="{BB962C8B-B14F-4D97-AF65-F5344CB8AC3E}">
        <p14:creationId xmlns:p14="http://schemas.microsoft.com/office/powerpoint/2010/main" val="2809622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28345</TotalTime>
  <Words>139</Words>
  <Application>Microsoft Office PowerPoint</Application>
  <PresentationFormat>ワイド画面</PresentationFormat>
  <Paragraphs>12</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新細明體</vt:lpstr>
      <vt:lpstr>游ゴシック</vt:lpstr>
      <vt:lpstr>游ゴシック Light</vt:lpstr>
      <vt:lpstr>Arial</vt:lpstr>
      <vt:lpstr>Wingdings</vt:lpstr>
      <vt:lpstr>Office テーマ</vt:lpstr>
      <vt:lpstr>7.1.4.1　プロセスの運用に関する環境－補足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1257</cp:revision>
  <cp:lastPrinted>2020-10-21T02:47:23Z</cp:lastPrinted>
  <dcterms:created xsi:type="dcterms:W3CDTF">2019-02-14T08:34:57Z</dcterms:created>
  <dcterms:modified xsi:type="dcterms:W3CDTF">2023-05-28T22:59:49Z</dcterms:modified>
</cp:coreProperties>
</file>