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61" r:id="rId2"/>
    <p:sldId id="362" r:id="rId3"/>
    <p:sldId id="364" r:id="rId4"/>
    <p:sldId id="363" r:id="rId5"/>
    <p:sldId id="834" r:id="rId6"/>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Liquid_chromatography%E2%80%93mass_spectrometry"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pl.wikipedia.org/wiki/Suwmiarka"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☑コントロールプランに特定されている各種の検査、測定及び試験設備システムの結果に存在するばらつきを解析するために、</a:t>
            </a:r>
            <a:r>
              <a:rPr lang="ja-JP" altLang="en-US" sz="2000" u="sng" dirty="0"/>
              <a:t>統計的調査を実施しなければならない。</a:t>
            </a:r>
            <a:endParaRPr lang="en-US" altLang="ja-JP" sz="2000" u="sng" dirty="0"/>
          </a:p>
          <a:p>
            <a:pPr marL="0" indent="0">
              <a:lnSpc>
                <a:spcPct val="100000"/>
              </a:lnSpc>
              <a:buNone/>
            </a:pPr>
            <a:r>
              <a:rPr lang="ja-JP" altLang="en-US" sz="2000" dirty="0"/>
              <a:t>☑</a:t>
            </a:r>
            <a:r>
              <a:rPr lang="ja-JP" altLang="en-US" sz="2000" u="sng" dirty="0"/>
              <a:t>使用する解析方法及び合否判定基準は、測定システム解析に関するレファレンスマニュアルに適合しなければならない。顧客が承認した場合は、他の解析方法及び合否判定基準を使用してもよい。</a:t>
            </a:r>
            <a:endParaRPr lang="en-US" altLang="ja-JP" sz="2000" u="sng" dirty="0"/>
          </a:p>
          <a:p>
            <a:pPr marL="0" indent="0">
              <a:lnSpc>
                <a:spcPct val="100000"/>
              </a:lnSpc>
              <a:buNone/>
            </a:pPr>
            <a:r>
              <a:rPr lang="ja-JP" altLang="en-US" sz="2000" dirty="0"/>
              <a:t>☑代替方法に対する顧客承諾の記録は、代替の測定システム解析の結果とともに保持しなければならない。（</a:t>
            </a:r>
            <a:r>
              <a:rPr lang="en-US" altLang="ja-JP" sz="2000" dirty="0"/>
              <a:t>9.1.1.1</a:t>
            </a:r>
            <a:r>
              <a:rPr lang="ja-JP" altLang="en-US" sz="2000" dirty="0"/>
              <a:t>参照）</a:t>
            </a:r>
            <a:endParaRPr lang="en-US" altLang="ja-JP" sz="2000" dirty="0"/>
          </a:p>
          <a:p>
            <a:pPr marL="0" indent="0">
              <a:lnSpc>
                <a:spcPct val="100000"/>
              </a:lnSpc>
              <a:buNone/>
            </a:pPr>
            <a:r>
              <a:rPr lang="ja-JP" altLang="en-US" sz="2000" dirty="0"/>
              <a:t>　注記　</a:t>
            </a:r>
            <a:r>
              <a:rPr lang="en-US" altLang="ja-JP" sz="2000" dirty="0"/>
              <a:t>MSA</a:t>
            </a:r>
            <a:r>
              <a:rPr lang="ja-JP" altLang="en-US" sz="2000" dirty="0"/>
              <a:t>調査の優先順位は、製品若しくは工程の</a:t>
            </a:r>
            <a:r>
              <a:rPr lang="ja-JP" altLang="en-US" sz="2000" u="sng" dirty="0"/>
              <a:t>重大特性又は特殊特性を重視することが望ましい。</a:t>
            </a:r>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7.1.5.1.1</a:t>
            </a:r>
            <a:r>
              <a:rPr lang="ja-JP" altLang="en-US" sz="3000" b="1" dirty="0">
                <a:solidFill>
                  <a:schemeClr val="tx2"/>
                </a:solidFill>
              </a:rPr>
              <a:t>　測定システム解析</a:t>
            </a:r>
            <a:endParaRPr kumimoji="1" lang="ja-JP" altLang="en-US" sz="3000" b="1" dirty="0">
              <a:solidFill>
                <a:schemeClr val="tx2"/>
              </a:solidFill>
            </a:endParaRPr>
          </a:p>
        </p:txBody>
      </p:sp>
    </p:spTree>
    <p:extLst>
      <p:ext uri="{BB962C8B-B14F-4D97-AF65-F5344CB8AC3E}">
        <p14:creationId xmlns:p14="http://schemas.microsoft.com/office/powerpoint/2010/main" val="3451111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a:bodyPr>
          <a:lstStyle/>
          <a:p>
            <a:pPr marL="457200" indent="-457200">
              <a:buFont typeface="+mj-lt"/>
              <a:buAutoNum type="arabicPeriod"/>
            </a:pPr>
            <a:endParaRPr lang="en-US" altLang="ja-JP" sz="2400" dirty="0"/>
          </a:p>
          <a:p>
            <a:pPr marL="914400" lvl="1" indent="-457200">
              <a:buFont typeface="+mj-ea"/>
              <a:buAutoNum type="circleNumDbPlain"/>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7.1.5.1.1</a:t>
            </a:r>
            <a:r>
              <a:rPr lang="ja-JP" altLang="en-US" sz="3000" b="1" dirty="0">
                <a:solidFill>
                  <a:schemeClr val="bg1"/>
                </a:solidFill>
              </a:rPr>
              <a:t>　測定システム解析</a:t>
            </a:r>
            <a:endParaRPr kumimoji="1" lang="ja-JP" altLang="en-US" sz="3000" b="1" dirty="0">
              <a:solidFill>
                <a:schemeClr val="bg1"/>
              </a:solidFill>
            </a:endParaRPr>
          </a:p>
        </p:txBody>
      </p:sp>
      <p:pic>
        <p:nvPicPr>
          <p:cNvPr id="7" name="図 6">
            <a:extLst>
              <a:ext uri="{FF2B5EF4-FFF2-40B4-BE49-F238E27FC236}">
                <a16:creationId xmlns:a16="http://schemas.microsoft.com/office/drawing/2014/main" id="{BB8973E8-CF08-4CD2-B528-03DDFA8828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838199" y="3919311"/>
            <a:ext cx="3105839" cy="2279101"/>
          </a:xfrm>
          <a:prstGeom prst="rect">
            <a:avLst/>
          </a:prstGeom>
        </p:spPr>
      </p:pic>
      <p:pic>
        <p:nvPicPr>
          <p:cNvPr id="11" name="図 10">
            <a:extLst>
              <a:ext uri="{FF2B5EF4-FFF2-40B4-BE49-F238E27FC236}">
                <a16:creationId xmlns:a16="http://schemas.microsoft.com/office/drawing/2014/main" id="{54A97E3F-4979-45F6-B634-BEC209DE708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838199" y="1482273"/>
            <a:ext cx="3105839" cy="2279101"/>
          </a:xfrm>
          <a:prstGeom prst="rect">
            <a:avLst/>
          </a:prstGeom>
        </p:spPr>
      </p:pic>
      <p:sp>
        <p:nvSpPr>
          <p:cNvPr id="13" name="四角形: 角を丸くする 12">
            <a:extLst>
              <a:ext uri="{FF2B5EF4-FFF2-40B4-BE49-F238E27FC236}">
                <a16:creationId xmlns:a16="http://schemas.microsoft.com/office/drawing/2014/main" id="{C123380A-406B-473E-9AD9-F95B4E452CC8}"/>
              </a:ext>
            </a:extLst>
          </p:cNvPr>
          <p:cNvSpPr/>
          <p:nvPr/>
        </p:nvSpPr>
        <p:spPr>
          <a:xfrm>
            <a:off x="4131325" y="1482274"/>
            <a:ext cx="7222475" cy="469819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2400" b="1" u="sng" dirty="0">
                <a:solidFill>
                  <a:schemeClr val="tx1"/>
                </a:solidFill>
              </a:rPr>
              <a:t>「測定システム」とは</a:t>
            </a:r>
            <a:endParaRPr kumimoji="1" lang="en-US" altLang="ja-JP" sz="2400" b="1" u="sng" dirty="0">
              <a:solidFill>
                <a:schemeClr val="tx1"/>
              </a:solidFill>
            </a:endParaRPr>
          </a:p>
          <a:p>
            <a:pPr algn="ctr"/>
            <a:endParaRPr lang="en-US" altLang="ja-JP" dirty="0">
              <a:solidFill>
                <a:schemeClr val="tx1"/>
              </a:solidFill>
            </a:endParaRPr>
          </a:p>
          <a:p>
            <a:pPr algn="ctr"/>
            <a:r>
              <a:rPr kumimoji="1" lang="ja-JP" altLang="en-US" sz="2400" dirty="0">
                <a:solidFill>
                  <a:schemeClr val="tx1"/>
                </a:solidFill>
              </a:rPr>
              <a:t>測定単位を定量化するために、又は測定対象となっている主要な特性の評価を定めるために用いられる計器又はゲージ、標準（器）、要員、環境、及び前提条件を含めたもの。</a:t>
            </a:r>
            <a:endParaRPr kumimoji="1" lang="en-US" altLang="ja-JP" sz="2400" dirty="0">
              <a:solidFill>
                <a:schemeClr val="tx1"/>
              </a:solidFill>
            </a:endParaRPr>
          </a:p>
          <a:p>
            <a:pPr algn="ctr"/>
            <a:endParaRPr lang="en-US" altLang="ja-JP" sz="2400" dirty="0">
              <a:solidFill>
                <a:schemeClr val="tx1"/>
              </a:solidFill>
            </a:endParaRPr>
          </a:p>
          <a:p>
            <a:pPr algn="ctr"/>
            <a:endParaRPr kumimoji="1" lang="en-US" altLang="ja-JP" sz="2400" dirty="0">
              <a:solidFill>
                <a:schemeClr val="tx1"/>
              </a:solidFill>
            </a:endParaRPr>
          </a:p>
          <a:p>
            <a:pPr algn="ctr"/>
            <a:r>
              <a:rPr lang="ja-JP" altLang="en-US" sz="2400" dirty="0">
                <a:solidFill>
                  <a:srgbClr val="FF0000"/>
                </a:solidFill>
                <a:effectLst>
                  <a:outerShdw blurRad="38100" dist="38100" dir="2700000" algn="tl">
                    <a:srgbClr val="000000">
                      <a:alpha val="43137"/>
                    </a:srgbClr>
                  </a:outerShdw>
                </a:effectLst>
              </a:rPr>
              <a:t>測定値を得るために一連の完全なプロセス</a:t>
            </a:r>
            <a:endParaRPr lang="en-US" altLang="ja-JP" sz="2400" dirty="0">
              <a:solidFill>
                <a:srgbClr val="FF0000"/>
              </a:solidFill>
              <a:effectLst>
                <a:outerShdw blurRad="38100" dist="38100" dir="2700000" algn="tl">
                  <a:srgbClr val="000000">
                    <a:alpha val="43137"/>
                  </a:srgbClr>
                </a:outerShdw>
              </a:effectLst>
            </a:endParaRPr>
          </a:p>
          <a:p>
            <a:pPr algn="ctr"/>
            <a:r>
              <a:rPr kumimoji="1" lang="ja-JP" altLang="en-US" sz="2400" dirty="0">
                <a:solidFill>
                  <a:srgbClr val="FF0000"/>
                </a:solidFill>
                <a:effectLst>
                  <a:outerShdw blurRad="38100" dist="38100" dir="2700000" algn="tl">
                    <a:srgbClr val="000000">
                      <a:alpha val="43137"/>
                    </a:srgbClr>
                  </a:outerShdw>
                </a:effectLst>
              </a:rPr>
              <a:t>（測定に関係する様々な要素がある）</a:t>
            </a:r>
          </a:p>
        </p:txBody>
      </p:sp>
      <p:sp>
        <p:nvSpPr>
          <p:cNvPr id="14" name="矢印: 下 13">
            <a:extLst>
              <a:ext uri="{FF2B5EF4-FFF2-40B4-BE49-F238E27FC236}">
                <a16:creationId xmlns:a16="http://schemas.microsoft.com/office/drawing/2014/main" id="{581921A8-5D95-49BC-91AF-A0426C7DF742}"/>
              </a:ext>
            </a:extLst>
          </p:cNvPr>
          <p:cNvSpPr/>
          <p:nvPr/>
        </p:nvSpPr>
        <p:spPr>
          <a:xfrm>
            <a:off x="7158209" y="3961037"/>
            <a:ext cx="1168706" cy="542520"/>
          </a:xfrm>
          <a:prstGeom prst="downArrow">
            <a:avLst>
              <a:gd name="adj1" fmla="val 6696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2383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722564"/>
          </a:xfrm>
          <a:ln w="12700">
            <a:noFill/>
          </a:ln>
        </p:spPr>
        <p:txBody>
          <a:bodyPr>
            <a:normAutofit/>
          </a:bodyPr>
          <a:lstStyle/>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457200" indent="-457200">
              <a:buFont typeface="+mj-lt"/>
              <a:buAutoNum type="arabicPeriod"/>
            </a:pPr>
            <a:r>
              <a:rPr lang="ja-JP" altLang="en-US" sz="2400" dirty="0"/>
              <a:t>ＰＰＡＰによる要求（特殊特性優先／判定基準など）及びレファレンスマニュアル参照。</a:t>
            </a:r>
            <a:endParaRPr lang="en-US" altLang="ja-JP" sz="2400" dirty="0"/>
          </a:p>
          <a:p>
            <a:pPr marL="457200" indent="-457200">
              <a:buFont typeface="+mj-lt"/>
              <a:buAutoNum type="arabicPeriod"/>
            </a:pPr>
            <a:r>
              <a:rPr lang="ja-JP" altLang="en-US" sz="2400" dirty="0"/>
              <a:t>対象とする検査工程（測定機器及び試験装置）を決定する。</a:t>
            </a:r>
            <a:endParaRPr lang="en-US" altLang="ja-JP" sz="2400" dirty="0"/>
          </a:p>
          <a:p>
            <a:pPr lvl="1">
              <a:buFont typeface="Wingdings" panose="05000000000000000000" pitchFamily="2" charset="2"/>
              <a:buChar char="Ø"/>
            </a:pPr>
            <a:r>
              <a:rPr lang="ja-JP" altLang="en-US" dirty="0">
                <a:solidFill>
                  <a:srgbClr val="FF0000"/>
                </a:solidFill>
                <a:effectLst>
                  <a:outerShdw blurRad="38100" dist="38100" dir="2700000" algn="tl">
                    <a:srgbClr val="000000">
                      <a:alpha val="43137"/>
                    </a:srgbClr>
                  </a:outerShdw>
                </a:effectLst>
              </a:rPr>
              <a:t>特殊特性及び顧客要求</a:t>
            </a:r>
            <a:r>
              <a:rPr lang="ja-JP" altLang="en-US" dirty="0"/>
              <a:t>による決定。</a:t>
            </a:r>
            <a:r>
              <a:rPr lang="ja-JP" altLang="en-US" sz="2000" dirty="0"/>
              <a:t>（“コントロールプランに特定された検査”　のため開発段階などは適用外。）</a:t>
            </a:r>
            <a:endParaRPr lang="en-US" altLang="ja-JP" sz="2000" dirty="0"/>
          </a:p>
          <a:p>
            <a:pPr lvl="1">
              <a:buFont typeface="Wingdings" panose="05000000000000000000" pitchFamily="2" charset="2"/>
              <a:buChar char="Ø"/>
            </a:pPr>
            <a:r>
              <a:rPr lang="ja-JP" altLang="en-US" dirty="0"/>
              <a:t>全機器ではなく代表機器で可。</a:t>
            </a:r>
            <a:r>
              <a:rPr lang="ja-JP" altLang="en-US" sz="2000" dirty="0"/>
              <a:t>（但し、対象のローテーションを考慮。）</a:t>
            </a:r>
            <a:endParaRPr lang="en-US" altLang="ja-JP"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7.1.5.1.1</a:t>
            </a:r>
            <a:r>
              <a:rPr lang="ja-JP" altLang="en-US" sz="3000" b="1" dirty="0">
                <a:solidFill>
                  <a:schemeClr val="bg1"/>
                </a:solidFill>
              </a:rPr>
              <a:t>　測定システム解析</a:t>
            </a:r>
            <a:endParaRPr kumimoji="1" lang="ja-JP" altLang="en-US" sz="3000" b="1" dirty="0">
              <a:solidFill>
                <a:schemeClr val="bg1"/>
              </a:solidFill>
            </a:endParaRPr>
          </a:p>
        </p:txBody>
      </p:sp>
      <p:graphicFrame>
        <p:nvGraphicFramePr>
          <p:cNvPr id="7" name="表 6">
            <a:extLst>
              <a:ext uri="{FF2B5EF4-FFF2-40B4-BE49-F238E27FC236}">
                <a16:creationId xmlns:a16="http://schemas.microsoft.com/office/drawing/2014/main" id="{FEB4E53C-60C5-48E2-900F-54738CDB5456}"/>
              </a:ext>
            </a:extLst>
          </p:cNvPr>
          <p:cNvGraphicFramePr>
            <a:graphicFrameLocks noGrp="1"/>
          </p:cNvGraphicFramePr>
          <p:nvPr>
            <p:extLst>
              <p:ext uri="{D42A27DB-BD31-4B8C-83A1-F6EECF244321}">
                <p14:modId xmlns:p14="http://schemas.microsoft.com/office/powerpoint/2010/main" val="4145314983"/>
              </p:ext>
            </p:extLst>
          </p:nvPr>
        </p:nvGraphicFramePr>
        <p:xfrm>
          <a:off x="838200" y="1630494"/>
          <a:ext cx="10515600" cy="1994056"/>
        </p:xfrm>
        <a:graphic>
          <a:graphicData uri="http://schemas.openxmlformats.org/drawingml/2006/table">
            <a:tbl>
              <a:tblPr firstRow="1" bandRow="1">
                <a:tableStyleId>{5940675A-B579-460E-94D1-54222C63F5DA}</a:tableStyleId>
              </a:tblPr>
              <a:tblGrid>
                <a:gridCol w="3854986">
                  <a:extLst>
                    <a:ext uri="{9D8B030D-6E8A-4147-A177-3AD203B41FA5}">
                      <a16:colId xmlns:a16="http://schemas.microsoft.com/office/drawing/2014/main" val="634373418"/>
                    </a:ext>
                  </a:extLst>
                </a:gridCol>
                <a:gridCol w="3679633">
                  <a:extLst>
                    <a:ext uri="{9D8B030D-6E8A-4147-A177-3AD203B41FA5}">
                      <a16:colId xmlns:a16="http://schemas.microsoft.com/office/drawing/2014/main" val="2978827646"/>
                    </a:ext>
                  </a:extLst>
                </a:gridCol>
                <a:gridCol w="2980981">
                  <a:extLst>
                    <a:ext uri="{9D8B030D-6E8A-4147-A177-3AD203B41FA5}">
                      <a16:colId xmlns:a16="http://schemas.microsoft.com/office/drawing/2014/main" val="1567332473"/>
                    </a:ext>
                  </a:extLst>
                </a:gridCol>
              </a:tblGrid>
              <a:tr h="498514">
                <a:tc>
                  <a:txBody>
                    <a:bodyPr/>
                    <a:lstStyle/>
                    <a:p>
                      <a:r>
                        <a:rPr kumimoji="1" lang="ja-JP" altLang="en-US" sz="2400" dirty="0"/>
                        <a:t>国家標準に対する誤差</a:t>
                      </a:r>
                    </a:p>
                  </a:txBody>
                  <a:tcPr anchor="ctr" anchorCtr="1">
                    <a:solidFill>
                      <a:schemeClr val="tx2">
                        <a:lumMod val="20000"/>
                        <a:lumOff val="80000"/>
                      </a:schemeClr>
                    </a:solidFill>
                  </a:tcPr>
                </a:tc>
                <a:tc>
                  <a:txBody>
                    <a:bodyPr/>
                    <a:lstStyle/>
                    <a:p>
                      <a:r>
                        <a:rPr kumimoji="1" lang="ja-JP" altLang="en-US" sz="2400" dirty="0"/>
                        <a:t>校正</a:t>
                      </a:r>
                    </a:p>
                  </a:txBody>
                  <a:tcPr anchor="ctr" anchorCtr="1">
                    <a:solidFill>
                      <a:schemeClr val="tx2">
                        <a:lumMod val="20000"/>
                        <a:lumOff val="80000"/>
                      </a:schemeClr>
                    </a:solidFill>
                  </a:tcPr>
                </a:tc>
                <a:tc>
                  <a:txBody>
                    <a:bodyPr/>
                    <a:lstStyle/>
                    <a:p>
                      <a:r>
                        <a:rPr kumimoji="1" lang="ja-JP" altLang="en-US" sz="2400" dirty="0"/>
                        <a:t>箇条　</a:t>
                      </a:r>
                      <a:r>
                        <a:rPr kumimoji="1" lang="en-US" altLang="ja-JP" sz="2400" dirty="0"/>
                        <a:t>7.1.5.2</a:t>
                      </a:r>
                      <a:endParaRPr kumimoji="1" lang="ja-JP" altLang="en-US" sz="2400" dirty="0"/>
                    </a:p>
                  </a:txBody>
                  <a:tcPr anchor="ctr" anchorCtr="1">
                    <a:solidFill>
                      <a:schemeClr val="tx2">
                        <a:lumMod val="20000"/>
                        <a:lumOff val="80000"/>
                      </a:schemeClr>
                    </a:solidFill>
                  </a:tcPr>
                </a:tc>
                <a:extLst>
                  <a:ext uri="{0D108BD9-81ED-4DB2-BD59-A6C34878D82A}">
                    <a16:rowId xmlns:a16="http://schemas.microsoft.com/office/drawing/2014/main" val="4173401904"/>
                  </a:ext>
                </a:extLst>
              </a:tr>
              <a:tr h="498514">
                <a:tc>
                  <a:txBody>
                    <a:bodyPr/>
                    <a:lstStyle/>
                    <a:p>
                      <a:r>
                        <a:rPr kumimoji="1" lang="ja-JP" altLang="en-US" sz="2400" dirty="0">
                          <a:solidFill>
                            <a:srgbClr val="FF0000"/>
                          </a:solidFill>
                          <a:effectLst>
                            <a:outerShdw blurRad="38100" dist="38100" dir="2700000" algn="tl">
                              <a:srgbClr val="000000">
                                <a:alpha val="43137"/>
                              </a:srgbClr>
                            </a:outerShdw>
                          </a:effectLst>
                        </a:rPr>
                        <a:t>機器のばらつき</a:t>
                      </a:r>
                    </a:p>
                  </a:txBody>
                  <a:tcPr anchor="ctr" anchorCtr="1">
                    <a:solidFill>
                      <a:schemeClr val="tx2">
                        <a:lumMod val="20000"/>
                        <a:lumOff val="80000"/>
                      </a:schemeClr>
                    </a:solidFill>
                  </a:tcPr>
                </a:tc>
                <a:tc rowSpan="3">
                  <a:txBody>
                    <a:bodyPr/>
                    <a:lstStyle/>
                    <a:p>
                      <a:r>
                        <a:rPr kumimoji="1" lang="ja-JP" altLang="en-US" sz="2400" dirty="0">
                          <a:solidFill>
                            <a:srgbClr val="FF0000"/>
                          </a:solidFill>
                          <a:effectLst>
                            <a:outerShdw blurRad="38100" dist="38100" dir="2700000" algn="tl">
                              <a:srgbClr val="000000">
                                <a:alpha val="43137"/>
                              </a:srgbClr>
                            </a:outerShdw>
                          </a:effectLst>
                        </a:rPr>
                        <a:t>統計的手法による証明</a:t>
                      </a:r>
                    </a:p>
                  </a:txBody>
                  <a:tcPr anchor="ctr" anchorCtr="1">
                    <a:solidFill>
                      <a:schemeClr val="tx2">
                        <a:lumMod val="20000"/>
                        <a:lumOff val="80000"/>
                      </a:schemeClr>
                    </a:solidFill>
                  </a:tcPr>
                </a:tc>
                <a:tc rowSpan="3">
                  <a:txBody>
                    <a:bodyPr/>
                    <a:lstStyle/>
                    <a:p>
                      <a:r>
                        <a:rPr kumimoji="1" lang="ja-JP" altLang="en-US" sz="2400" dirty="0">
                          <a:solidFill>
                            <a:srgbClr val="FF0000"/>
                          </a:solidFill>
                          <a:effectLst>
                            <a:outerShdw blurRad="38100" dist="38100" dir="2700000" algn="tl">
                              <a:srgbClr val="000000">
                                <a:alpha val="43137"/>
                              </a:srgbClr>
                            </a:outerShdw>
                          </a:effectLst>
                        </a:rPr>
                        <a:t>箇条　</a:t>
                      </a:r>
                      <a:r>
                        <a:rPr kumimoji="1" lang="en-US" altLang="ja-JP" sz="2400" dirty="0">
                          <a:solidFill>
                            <a:srgbClr val="FF0000"/>
                          </a:solidFill>
                          <a:effectLst>
                            <a:outerShdw blurRad="38100" dist="38100" dir="2700000" algn="tl">
                              <a:srgbClr val="000000">
                                <a:alpha val="43137"/>
                              </a:srgbClr>
                            </a:outerShdw>
                          </a:effectLst>
                        </a:rPr>
                        <a:t>7.1.5.1.1</a:t>
                      </a:r>
                      <a:endParaRPr kumimoji="1" lang="ja-JP" altLang="en-US" sz="2400" dirty="0">
                        <a:solidFill>
                          <a:srgbClr val="FF0000"/>
                        </a:solidFill>
                        <a:effectLst>
                          <a:outerShdw blurRad="38100" dist="38100" dir="2700000" algn="tl">
                            <a:srgbClr val="000000">
                              <a:alpha val="43137"/>
                            </a:srgbClr>
                          </a:outerShdw>
                        </a:effectLst>
                      </a:endParaRPr>
                    </a:p>
                  </a:txBody>
                  <a:tcPr anchor="ctr" anchorCtr="1">
                    <a:solidFill>
                      <a:schemeClr val="tx2">
                        <a:lumMod val="20000"/>
                        <a:lumOff val="80000"/>
                      </a:schemeClr>
                    </a:solidFill>
                  </a:tcPr>
                </a:tc>
                <a:extLst>
                  <a:ext uri="{0D108BD9-81ED-4DB2-BD59-A6C34878D82A}">
                    <a16:rowId xmlns:a16="http://schemas.microsoft.com/office/drawing/2014/main" val="2306425175"/>
                  </a:ext>
                </a:extLst>
              </a:tr>
              <a:tr h="498514">
                <a:tc>
                  <a:txBody>
                    <a:bodyPr/>
                    <a:lstStyle/>
                    <a:p>
                      <a:r>
                        <a:rPr kumimoji="1" lang="ja-JP" altLang="en-US" sz="2400" dirty="0">
                          <a:solidFill>
                            <a:srgbClr val="FF0000"/>
                          </a:solidFill>
                          <a:effectLst>
                            <a:outerShdw blurRad="38100" dist="38100" dir="2700000" algn="tl">
                              <a:srgbClr val="000000">
                                <a:alpha val="43137"/>
                              </a:srgbClr>
                            </a:outerShdw>
                          </a:effectLst>
                        </a:rPr>
                        <a:t>機器の使い方</a:t>
                      </a:r>
                    </a:p>
                  </a:txBody>
                  <a:tcPr anchor="ctr" anchorCtr="1">
                    <a:solidFill>
                      <a:schemeClr val="tx2">
                        <a:lumMod val="20000"/>
                        <a:lumOff val="80000"/>
                      </a:schemeClr>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831913554"/>
                  </a:ext>
                </a:extLst>
              </a:tr>
              <a:tr h="498514">
                <a:tc>
                  <a:txBody>
                    <a:bodyPr/>
                    <a:lstStyle/>
                    <a:p>
                      <a:r>
                        <a:rPr kumimoji="1" lang="ja-JP" altLang="en-US" sz="2400" dirty="0">
                          <a:solidFill>
                            <a:srgbClr val="FF0000"/>
                          </a:solidFill>
                          <a:effectLst>
                            <a:outerShdw blurRad="38100" dist="38100" dir="2700000" algn="tl">
                              <a:srgbClr val="000000">
                                <a:alpha val="43137"/>
                              </a:srgbClr>
                            </a:outerShdw>
                          </a:effectLst>
                        </a:rPr>
                        <a:t>要員のばらつき</a:t>
                      </a:r>
                    </a:p>
                  </a:txBody>
                  <a:tcPr anchor="ctr" anchorCtr="1">
                    <a:solidFill>
                      <a:schemeClr val="tx2">
                        <a:lumMod val="20000"/>
                        <a:lumOff val="80000"/>
                      </a:schemeClr>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118939268"/>
                  </a:ext>
                </a:extLst>
              </a:tr>
            </a:tbl>
          </a:graphicData>
        </a:graphic>
      </p:graphicFrame>
      <p:sp>
        <p:nvSpPr>
          <p:cNvPr id="2" name="矢印: 右 1">
            <a:extLst>
              <a:ext uri="{FF2B5EF4-FFF2-40B4-BE49-F238E27FC236}">
                <a16:creationId xmlns:a16="http://schemas.microsoft.com/office/drawing/2014/main" id="{99A01234-EA5A-4869-BF0E-14C99C2D2569}"/>
              </a:ext>
            </a:extLst>
          </p:cNvPr>
          <p:cNvSpPr/>
          <p:nvPr/>
        </p:nvSpPr>
        <p:spPr>
          <a:xfrm>
            <a:off x="4608945" y="1630494"/>
            <a:ext cx="286327" cy="484633"/>
          </a:xfrm>
          <a:prstGeom prst="rightArrow">
            <a:avLst>
              <a:gd name="adj1" fmla="val 6860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D546E85-E741-4524-AA25-51BD62855B50}"/>
              </a:ext>
            </a:extLst>
          </p:cNvPr>
          <p:cNvSpPr/>
          <p:nvPr/>
        </p:nvSpPr>
        <p:spPr>
          <a:xfrm>
            <a:off x="4608944" y="2261762"/>
            <a:ext cx="286327" cy="1248518"/>
          </a:xfrm>
          <a:prstGeom prst="rightArrow">
            <a:avLst>
              <a:gd name="adj1" fmla="val 6860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1862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4</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59036"/>
          </a:xfrm>
          <a:ln w="12700">
            <a:noFill/>
          </a:ln>
        </p:spPr>
        <p:txBody>
          <a:bodyPr>
            <a:normAutofit/>
          </a:bodyPr>
          <a:lstStyle/>
          <a:p>
            <a:pPr marL="0" indent="0">
              <a:buNone/>
            </a:pPr>
            <a:r>
              <a:rPr lang="ja-JP" altLang="en-US" sz="2400" u="sng" dirty="0"/>
              <a:t>計量値</a:t>
            </a:r>
            <a:r>
              <a:rPr lang="en-US" altLang="ja-JP" sz="2400" u="sng" dirty="0"/>
              <a:t>MSA</a:t>
            </a:r>
            <a:r>
              <a:rPr lang="ja-JP" altLang="en-US" sz="2400" u="sng" dirty="0"/>
              <a:t>の変動要素</a:t>
            </a:r>
            <a:endParaRPr lang="en-US" altLang="ja-JP" sz="2400" u="sng" dirty="0"/>
          </a:p>
          <a:p>
            <a:pPr marL="914400" lvl="1" indent="-457200">
              <a:buFont typeface="+mj-ea"/>
              <a:buAutoNum type="circleNumDbPlain"/>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7.1.5.1.1</a:t>
            </a:r>
            <a:r>
              <a:rPr lang="ja-JP" altLang="en-US" sz="3000" b="1" dirty="0">
                <a:solidFill>
                  <a:schemeClr val="bg1"/>
                </a:solidFill>
              </a:rPr>
              <a:t>　測定システム解析</a:t>
            </a:r>
            <a:endParaRPr kumimoji="1" lang="ja-JP" altLang="en-US" sz="3000" b="1" dirty="0">
              <a:solidFill>
                <a:schemeClr val="bg1"/>
              </a:solidFill>
            </a:endParaRPr>
          </a:p>
        </p:txBody>
      </p:sp>
      <p:graphicFrame>
        <p:nvGraphicFramePr>
          <p:cNvPr id="6" name="表 5">
            <a:extLst>
              <a:ext uri="{FF2B5EF4-FFF2-40B4-BE49-F238E27FC236}">
                <a16:creationId xmlns:a16="http://schemas.microsoft.com/office/drawing/2014/main" id="{0A09E79B-AC48-4AE9-AA7A-23392DB7080A}"/>
              </a:ext>
            </a:extLst>
          </p:cNvPr>
          <p:cNvGraphicFramePr>
            <a:graphicFrameLocks noGrp="1"/>
          </p:cNvGraphicFramePr>
          <p:nvPr>
            <p:extLst>
              <p:ext uri="{D42A27DB-BD31-4B8C-83A1-F6EECF244321}">
                <p14:modId xmlns:p14="http://schemas.microsoft.com/office/powerpoint/2010/main" val="3977152714"/>
              </p:ext>
            </p:extLst>
          </p:nvPr>
        </p:nvGraphicFramePr>
        <p:xfrm>
          <a:off x="838199" y="1983036"/>
          <a:ext cx="10515600" cy="4359375"/>
        </p:xfrm>
        <a:graphic>
          <a:graphicData uri="http://schemas.openxmlformats.org/drawingml/2006/table">
            <a:tbl>
              <a:tblPr firstRow="1" bandRow="1">
                <a:tableStyleId>{5940675A-B579-460E-94D1-54222C63F5DA}</a:tableStyleId>
              </a:tblPr>
              <a:tblGrid>
                <a:gridCol w="781281">
                  <a:extLst>
                    <a:ext uri="{9D8B030D-6E8A-4147-A177-3AD203B41FA5}">
                      <a16:colId xmlns:a16="http://schemas.microsoft.com/office/drawing/2014/main" val="1626439948"/>
                    </a:ext>
                  </a:extLst>
                </a:gridCol>
                <a:gridCol w="2071171">
                  <a:extLst>
                    <a:ext uri="{9D8B030D-6E8A-4147-A177-3AD203B41FA5}">
                      <a16:colId xmlns:a16="http://schemas.microsoft.com/office/drawing/2014/main" val="2180148106"/>
                    </a:ext>
                  </a:extLst>
                </a:gridCol>
                <a:gridCol w="6180462">
                  <a:extLst>
                    <a:ext uri="{9D8B030D-6E8A-4147-A177-3AD203B41FA5}">
                      <a16:colId xmlns:a16="http://schemas.microsoft.com/office/drawing/2014/main" val="689499387"/>
                    </a:ext>
                  </a:extLst>
                </a:gridCol>
                <a:gridCol w="1482686">
                  <a:extLst>
                    <a:ext uri="{9D8B030D-6E8A-4147-A177-3AD203B41FA5}">
                      <a16:colId xmlns:a16="http://schemas.microsoft.com/office/drawing/2014/main" val="376617094"/>
                    </a:ext>
                  </a:extLst>
                </a:gridCol>
              </a:tblGrid>
              <a:tr h="539827">
                <a:tc>
                  <a:txBody>
                    <a:bodyPr/>
                    <a:lstStyle/>
                    <a:p>
                      <a:pPr algn="ctr"/>
                      <a:r>
                        <a:rPr kumimoji="1" lang="ja-JP" altLang="en-US" dirty="0"/>
                        <a:t>区分</a:t>
                      </a:r>
                    </a:p>
                  </a:txBody>
                  <a:tcPr anchor="ctr">
                    <a:solidFill>
                      <a:schemeClr val="tx2">
                        <a:lumMod val="40000"/>
                        <a:lumOff val="60000"/>
                      </a:schemeClr>
                    </a:solidFill>
                  </a:tcPr>
                </a:tc>
                <a:tc>
                  <a:txBody>
                    <a:bodyPr/>
                    <a:lstStyle/>
                    <a:p>
                      <a:pPr algn="ctr"/>
                      <a:r>
                        <a:rPr kumimoji="1" lang="ja-JP" altLang="en-US" dirty="0"/>
                        <a:t>変動の種類</a:t>
                      </a:r>
                    </a:p>
                  </a:txBody>
                  <a:tcPr anchor="ctr">
                    <a:solidFill>
                      <a:schemeClr val="tx2">
                        <a:lumMod val="40000"/>
                        <a:lumOff val="60000"/>
                      </a:schemeClr>
                    </a:solidFill>
                  </a:tcPr>
                </a:tc>
                <a:tc>
                  <a:txBody>
                    <a:bodyPr/>
                    <a:lstStyle/>
                    <a:p>
                      <a:pPr algn="ctr"/>
                      <a:r>
                        <a:rPr kumimoji="1" lang="ja-JP" altLang="en-US" dirty="0"/>
                        <a:t>内容</a:t>
                      </a:r>
                    </a:p>
                  </a:txBody>
                  <a:tcPr anchor="ctr">
                    <a:solidFill>
                      <a:schemeClr val="tx2">
                        <a:lumMod val="40000"/>
                        <a:lumOff val="60000"/>
                      </a:schemeClr>
                    </a:solidFill>
                  </a:tcPr>
                </a:tc>
                <a:tc>
                  <a:txBody>
                    <a:bodyPr/>
                    <a:lstStyle/>
                    <a:p>
                      <a:pPr algn="ctr"/>
                      <a:r>
                        <a:rPr kumimoji="1" lang="ja-JP" altLang="en-US" dirty="0"/>
                        <a:t>解析方法例</a:t>
                      </a:r>
                    </a:p>
                  </a:txBody>
                  <a:tcPr anchor="ctr">
                    <a:solidFill>
                      <a:schemeClr val="tx2">
                        <a:lumMod val="40000"/>
                        <a:lumOff val="60000"/>
                      </a:schemeClr>
                    </a:solidFill>
                  </a:tcPr>
                </a:tc>
                <a:extLst>
                  <a:ext uri="{0D108BD9-81ED-4DB2-BD59-A6C34878D82A}">
                    <a16:rowId xmlns:a16="http://schemas.microsoft.com/office/drawing/2014/main" val="2038463199"/>
                  </a:ext>
                </a:extLst>
              </a:tr>
              <a:tr h="572877">
                <a:tc rowSpan="3">
                  <a:txBody>
                    <a:bodyPr/>
                    <a:lstStyle/>
                    <a:p>
                      <a:r>
                        <a:rPr kumimoji="1" lang="ja-JP" altLang="en-US" dirty="0"/>
                        <a:t>位置の変動</a:t>
                      </a:r>
                    </a:p>
                  </a:txBody>
                  <a:tcPr vert="eaVert" anchor="ctr"/>
                </a:tc>
                <a:tc>
                  <a:txBody>
                    <a:bodyPr/>
                    <a:lstStyle/>
                    <a:p>
                      <a:r>
                        <a:rPr kumimoji="1" lang="ja-JP" altLang="en-US" dirty="0"/>
                        <a:t>偏り</a:t>
                      </a:r>
                      <a:endParaRPr kumimoji="1" lang="en-US" altLang="ja-JP" dirty="0"/>
                    </a:p>
                    <a:p>
                      <a:r>
                        <a:rPr kumimoji="1" lang="ja-JP" altLang="en-US" sz="1600" dirty="0"/>
                        <a:t>（</a:t>
                      </a:r>
                      <a:r>
                        <a:rPr kumimoji="1" lang="en-US" altLang="ja-JP" sz="1600" dirty="0"/>
                        <a:t>bias</a:t>
                      </a:r>
                      <a:r>
                        <a:rPr kumimoji="1" lang="ja-JP" altLang="en-US" sz="1600" dirty="0"/>
                        <a:t>）</a:t>
                      </a:r>
                    </a:p>
                  </a:txBody>
                  <a:tcPr anchor="ctr"/>
                </a:tc>
                <a:tc>
                  <a:txBody>
                    <a:bodyPr/>
                    <a:lstStyle/>
                    <a:p>
                      <a:r>
                        <a:rPr kumimoji="1" lang="ja-JP" altLang="en-US" sz="1600" dirty="0"/>
                        <a:t>・測定値の平均値と基準値（参照値、真の値）との差。</a:t>
                      </a:r>
                    </a:p>
                  </a:txBody>
                  <a:tcPr anchor="ctr"/>
                </a:tc>
                <a:tc>
                  <a:txBody>
                    <a:bodyPr/>
                    <a:lstStyle/>
                    <a:p>
                      <a:r>
                        <a:rPr kumimoji="1" lang="ja-JP" altLang="en-US" sz="1600" dirty="0"/>
                        <a:t>偏り評価</a:t>
                      </a:r>
                      <a:endParaRPr kumimoji="1" lang="en-US" altLang="ja-JP" sz="1600" dirty="0"/>
                    </a:p>
                    <a:p>
                      <a:r>
                        <a:rPr kumimoji="1" lang="ja-JP" altLang="en-US" sz="1600" dirty="0"/>
                        <a:t>（校正）</a:t>
                      </a:r>
                    </a:p>
                  </a:txBody>
                  <a:tcPr anchor="ctr"/>
                </a:tc>
                <a:extLst>
                  <a:ext uri="{0D108BD9-81ED-4DB2-BD59-A6C34878D82A}">
                    <a16:rowId xmlns:a16="http://schemas.microsoft.com/office/drawing/2014/main" val="2117580365"/>
                  </a:ext>
                </a:extLst>
              </a:tr>
              <a:tr h="822960">
                <a:tc vMerge="1">
                  <a:txBody>
                    <a:bodyPr/>
                    <a:lstStyle/>
                    <a:p>
                      <a:endParaRPr kumimoji="1" lang="ja-JP" altLang="en-US" dirty="0"/>
                    </a:p>
                  </a:txBody>
                  <a:tcPr anchor="ctr"/>
                </a:tc>
                <a:tc>
                  <a:txBody>
                    <a:bodyPr/>
                    <a:lstStyle/>
                    <a:p>
                      <a:r>
                        <a:rPr kumimoji="1" lang="ja-JP" altLang="en-US" dirty="0"/>
                        <a:t>安定性</a:t>
                      </a:r>
                      <a:endParaRPr kumimoji="1" lang="en-US" altLang="ja-JP" dirty="0"/>
                    </a:p>
                    <a:p>
                      <a:r>
                        <a:rPr kumimoji="1" lang="ja-JP" altLang="en-US" sz="1600" dirty="0"/>
                        <a:t>（</a:t>
                      </a:r>
                      <a:r>
                        <a:rPr kumimoji="1" lang="en-US" altLang="ja-JP" sz="1600" dirty="0"/>
                        <a:t>stability</a:t>
                      </a:r>
                      <a:r>
                        <a:rPr kumimoji="1" lang="ja-JP" altLang="en-US" sz="1600" dirty="0"/>
                        <a:t>）</a:t>
                      </a:r>
                    </a:p>
                  </a:txBody>
                  <a:tcPr anchor="ctr"/>
                </a:tc>
                <a:tc>
                  <a:txBody>
                    <a:bodyPr/>
                    <a:lstStyle/>
                    <a:p>
                      <a:r>
                        <a:rPr kumimoji="1" lang="ja-JP" altLang="en-US" sz="1600" dirty="0"/>
                        <a:t>・一人の測定者が、同一製品の同一特性を、同じ測定器を使って、ある程度の時間間隔をおいて測定した時の測定値の平均値の差。</a:t>
                      </a:r>
                      <a:endParaRPr kumimoji="1" lang="en-US" altLang="ja-JP" sz="1600" dirty="0"/>
                    </a:p>
                    <a:p>
                      <a:r>
                        <a:rPr kumimoji="1" lang="ja-JP" altLang="en-US" sz="1600" dirty="0"/>
                        <a:t>・ドリフトとも言う。</a:t>
                      </a:r>
                    </a:p>
                  </a:txBody>
                  <a:tcPr anchor="ctr"/>
                </a:tc>
                <a:tc>
                  <a:txBody>
                    <a:bodyPr/>
                    <a:lstStyle/>
                    <a:p>
                      <a:r>
                        <a:rPr kumimoji="1" lang="ja-JP" altLang="en-US" sz="1600" dirty="0"/>
                        <a:t>安定性評価</a:t>
                      </a:r>
                      <a:endParaRPr kumimoji="1" lang="en-US" altLang="ja-JP" sz="1600" dirty="0"/>
                    </a:p>
                    <a:p>
                      <a:r>
                        <a:rPr kumimoji="1" lang="ja-JP" altLang="en-US" sz="1600" dirty="0"/>
                        <a:t>（校正）</a:t>
                      </a:r>
                    </a:p>
                  </a:txBody>
                  <a:tcPr anchor="ctr"/>
                </a:tc>
                <a:extLst>
                  <a:ext uri="{0D108BD9-81ED-4DB2-BD59-A6C34878D82A}">
                    <a16:rowId xmlns:a16="http://schemas.microsoft.com/office/drawing/2014/main" val="2799193429"/>
                  </a:ext>
                </a:extLst>
              </a:tr>
              <a:tr h="528442">
                <a:tc vMerge="1">
                  <a:txBody>
                    <a:bodyPr/>
                    <a:lstStyle/>
                    <a:p>
                      <a:endParaRPr kumimoji="1" lang="ja-JP" altLang="en-US" dirty="0"/>
                    </a:p>
                  </a:txBody>
                  <a:tcPr anchor="ctr"/>
                </a:tc>
                <a:tc>
                  <a:txBody>
                    <a:bodyPr/>
                    <a:lstStyle/>
                    <a:p>
                      <a:r>
                        <a:rPr kumimoji="1" lang="ja-JP" altLang="en-US" dirty="0"/>
                        <a:t>直線性</a:t>
                      </a:r>
                      <a:endParaRPr kumimoji="1" lang="en-US" altLang="ja-JP" dirty="0"/>
                    </a:p>
                    <a:p>
                      <a:r>
                        <a:rPr kumimoji="1" lang="ja-JP" altLang="en-US" sz="1600" dirty="0"/>
                        <a:t>（</a:t>
                      </a:r>
                      <a:r>
                        <a:rPr kumimoji="1" lang="en-US" altLang="ja-JP" sz="1600" dirty="0"/>
                        <a:t>linearity</a:t>
                      </a:r>
                      <a:r>
                        <a:rPr kumimoji="1" lang="ja-JP" altLang="en-US" sz="1600" dirty="0"/>
                        <a:t>）</a:t>
                      </a:r>
                    </a:p>
                  </a:txBody>
                  <a:tcPr anchor="ctr"/>
                </a:tc>
                <a:tc>
                  <a:txBody>
                    <a:bodyPr/>
                    <a:lstStyle/>
                    <a:p>
                      <a:r>
                        <a:rPr kumimoji="1" lang="ja-JP" altLang="en-US" sz="1600" dirty="0"/>
                        <a:t>・測定機器の使用（測定）範囲全体にわたる偏りの変化。</a:t>
                      </a:r>
                    </a:p>
                  </a:txBody>
                  <a:tcPr anchor="ctr"/>
                </a:tc>
                <a:tc>
                  <a:txBody>
                    <a:bodyPr/>
                    <a:lstStyle/>
                    <a:p>
                      <a:r>
                        <a:rPr kumimoji="1" lang="ja-JP" altLang="en-US" sz="1600" dirty="0"/>
                        <a:t>直線性評価</a:t>
                      </a:r>
                      <a:endParaRPr kumimoji="1" lang="en-US" altLang="ja-JP" sz="1600" dirty="0"/>
                    </a:p>
                    <a:p>
                      <a:r>
                        <a:rPr kumimoji="1" lang="ja-JP" altLang="en-US" sz="1600" dirty="0"/>
                        <a:t>（校正）</a:t>
                      </a:r>
                    </a:p>
                  </a:txBody>
                  <a:tcPr anchor="ctr"/>
                </a:tc>
                <a:extLst>
                  <a:ext uri="{0D108BD9-81ED-4DB2-BD59-A6C34878D82A}">
                    <a16:rowId xmlns:a16="http://schemas.microsoft.com/office/drawing/2014/main" val="4012631384"/>
                  </a:ext>
                </a:extLst>
              </a:tr>
              <a:tr h="954428">
                <a:tc rowSpan="2">
                  <a:txBody>
                    <a:bodyPr/>
                    <a:lstStyle/>
                    <a:p>
                      <a:r>
                        <a:rPr kumimoji="1" lang="ja-JP" altLang="en-US" dirty="0"/>
                        <a:t>幅の変動</a:t>
                      </a:r>
                    </a:p>
                  </a:txBody>
                  <a:tcPr vert="eaVert" anchor="ctr"/>
                </a:tc>
                <a:tc>
                  <a:txBody>
                    <a:bodyPr/>
                    <a:lstStyle/>
                    <a:p>
                      <a:r>
                        <a:rPr kumimoji="1" lang="ja-JP" altLang="en-US" dirty="0"/>
                        <a:t>繰返し性</a:t>
                      </a:r>
                      <a:endParaRPr kumimoji="1" lang="en-US" altLang="ja-JP" dirty="0"/>
                    </a:p>
                    <a:p>
                      <a:r>
                        <a:rPr kumimoji="1" lang="ja-JP" altLang="en-US" sz="1600" dirty="0"/>
                        <a:t>（</a:t>
                      </a:r>
                      <a:r>
                        <a:rPr kumimoji="1" lang="en-US" altLang="ja-JP" sz="1600" dirty="0"/>
                        <a:t>repeatability</a:t>
                      </a:r>
                      <a:r>
                        <a:rPr kumimoji="1" lang="ja-JP" altLang="en-US" sz="1600" dirty="0"/>
                        <a:t>）</a:t>
                      </a:r>
                    </a:p>
                  </a:txBody>
                  <a:tcPr anchor="ctr"/>
                </a:tc>
                <a:tc>
                  <a:txBody>
                    <a:bodyPr/>
                    <a:lstStyle/>
                    <a:p>
                      <a:r>
                        <a:rPr kumimoji="1" lang="ja-JP" altLang="en-US" sz="1600" dirty="0"/>
                        <a:t>・一人の測定者が、同一製品の同一特性を、同じ測定機器を使って、数回測定した時の測定値の変動（幅）。（装置変動：</a:t>
                      </a:r>
                      <a:r>
                        <a:rPr kumimoji="1" lang="en-US" altLang="ja-JP" sz="1600" dirty="0"/>
                        <a:t>EV</a:t>
                      </a:r>
                      <a:r>
                        <a:rPr kumimoji="1" lang="ja-JP" altLang="en-US" sz="1600" dirty="0"/>
                        <a:t>）</a:t>
                      </a:r>
                    </a:p>
                  </a:txBody>
                  <a:tcPr anchor="ctr"/>
                </a:tc>
                <a:tc rowSpan="2">
                  <a:txBody>
                    <a:bodyPr/>
                    <a:lstStyle/>
                    <a:p>
                      <a:r>
                        <a:rPr kumimoji="1" lang="ja-JP" altLang="en-US" sz="1600" dirty="0"/>
                        <a:t>％ＧＲＲ</a:t>
                      </a:r>
                    </a:p>
                  </a:txBody>
                  <a:tcPr/>
                </a:tc>
                <a:extLst>
                  <a:ext uri="{0D108BD9-81ED-4DB2-BD59-A6C34878D82A}">
                    <a16:rowId xmlns:a16="http://schemas.microsoft.com/office/drawing/2014/main" val="2965754564"/>
                  </a:ext>
                </a:extLst>
              </a:tr>
              <a:tr h="728886">
                <a:tc vMerge="1">
                  <a:txBody>
                    <a:bodyPr/>
                    <a:lstStyle/>
                    <a:p>
                      <a:endParaRPr kumimoji="1" lang="ja-JP" altLang="en-US" dirty="0"/>
                    </a:p>
                  </a:txBody>
                  <a:tcPr anchor="ctr"/>
                </a:tc>
                <a:tc>
                  <a:txBody>
                    <a:bodyPr/>
                    <a:lstStyle/>
                    <a:p>
                      <a:r>
                        <a:rPr kumimoji="1" lang="ja-JP" altLang="en-US" dirty="0"/>
                        <a:t>再現性</a:t>
                      </a:r>
                      <a:endParaRPr kumimoji="1" lang="en-US" altLang="ja-JP" dirty="0"/>
                    </a:p>
                    <a:p>
                      <a:r>
                        <a:rPr kumimoji="1" lang="ja-JP" altLang="en-US" sz="1600" dirty="0"/>
                        <a:t>（</a:t>
                      </a:r>
                      <a:r>
                        <a:rPr kumimoji="1" lang="en-US" altLang="ja-JP" sz="1600" dirty="0"/>
                        <a:t>reproducibility</a:t>
                      </a:r>
                      <a:r>
                        <a:rPr kumimoji="1" lang="ja-JP" altLang="en-US" sz="1600" dirty="0"/>
                        <a:t>）</a:t>
                      </a:r>
                    </a:p>
                  </a:txBody>
                  <a:tcPr anchor="ctr"/>
                </a:tc>
                <a:tc>
                  <a:txBody>
                    <a:bodyPr/>
                    <a:lstStyle/>
                    <a:p>
                      <a:r>
                        <a:rPr kumimoji="1" lang="ja-JP" altLang="en-US" sz="1600" dirty="0"/>
                        <a:t>・異なる測定者が、同一製品の同一特性を、同じ測定機器を使って、数回測定した時の各測定者ごとの平均値の変動。（測定者変動：</a:t>
                      </a:r>
                      <a:r>
                        <a:rPr kumimoji="1" lang="en-US" altLang="ja-JP" sz="1600" dirty="0"/>
                        <a:t>AV</a:t>
                      </a:r>
                      <a:r>
                        <a:rPr kumimoji="1" lang="ja-JP" altLang="en-US" sz="1600" dirty="0"/>
                        <a:t>）</a:t>
                      </a:r>
                    </a:p>
                  </a:txBody>
                  <a:tcPr anchor="ctr"/>
                </a:tc>
                <a:tc vMerge="1">
                  <a:txBody>
                    <a:bodyPr/>
                    <a:lstStyle/>
                    <a:p>
                      <a:endParaRPr kumimoji="1" lang="ja-JP" altLang="en-US" dirty="0"/>
                    </a:p>
                  </a:txBody>
                  <a:tcPr anchor="ctr"/>
                </a:tc>
                <a:extLst>
                  <a:ext uri="{0D108BD9-81ED-4DB2-BD59-A6C34878D82A}">
                    <a16:rowId xmlns:a16="http://schemas.microsoft.com/office/drawing/2014/main" val="71731339"/>
                  </a:ext>
                </a:extLst>
              </a:tr>
            </a:tbl>
          </a:graphicData>
        </a:graphic>
      </p:graphicFrame>
      <p:graphicFrame>
        <p:nvGraphicFramePr>
          <p:cNvPr id="7" name="表 6">
            <a:extLst>
              <a:ext uri="{FF2B5EF4-FFF2-40B4-BE49-F238E27FC236}">
                <a16:creationId xmlns:a16="http://schemas.microsoft.com/office/drawing/2014/main" id="{A1532F8B-95D6-4709-ACAE-14E426F5DC28}"/>
              </a:ext>
            </a:extLst>
          </p:cNvPr>
          <p:cNvGraphicFramePr>
            <a:graphicFrameLocks noGrp="1"/>
          </p:cNvGraphicFramePr>
          <p:nvPr>
            <p:extLst>
              <p:ext uri="{D42A27DB-BD31-4B8C-83A1-F6EECF244321}">
                <p14:modId xmlns:p14="http://schemas.microsoft.com/office/powerpoint/2010/main" val="1112708457"/>
              </p:ext>
            </p:extLst>
          </p:nvPr>
        </p:nvGraphicFramePr>
        <p:xfrm>
          <a:off x="9871112" y="4979624"/>
          <a:ext cx="1482687" cy="1366778"/>
        </p:xfrm>
        <a:graphic>
          <a:graphicData uri="http://schemas.openxmlformats.org/drawingml/2006/table">
            <a:tbl>
              <a:tblPr firstRow="1" bandRow="1">
                <a:tableStyleId>{5940675A-B579-460E-94D1-54222C63F5DA}</a:tableStyleId>
              </a:tblPr>
              <a:tblGrid>
                <a:gridCol w="822217">
                  <a:extLst>
                    <a:ext uri="{9D8B030D-6E8A-4147-A177-3AD203B41FA5}">
                      <a16:colId xmlns:a16="http://schemas.microsoft.com/office/drawing/2014/main" val="525733494"/>
                    </a:ext>
                  </a:extLst>
                </a:gridCol>
                <a:gridCol w="660470">
                  <a:extLst>
                    <a:ext uri="{9D8B030D-6E8A-4147-A177-3AD203B41FA5}">
                      <a16:colId xmlns:a16="http://schemas.microsoft.com/office/drawing/2014/main" val="642153133"/>
                    </a:ext>
                  </a:extLst>
                </a:gridCol>
              </a:tblGrid>
              <a:tr h="453209">
                <a:tc>
                  <a:txBody>
                    <a:bodyPr/>
                    <a:lstStyle/>
                    <a:p>
                      <a:r>
                        <a:rPr kumimoji="1" lang="ja-JP" altLang="en-US" sz="1200" dirty="0"/>
                        <a:t>１０％未満</a:t>
                      </a:r>
                    </a:p>
                  </a:txBody>
                  <a:tcPr>
                    <a:solidFill>
                      <a:schemeClr val="accent1">
                        <a:lumMod val="20000"/>
                        <a:lumOff val="80000"/>
                      </a:schemeClr>
                    </a:solidFill>
                  </a:tcPr>
                </a:tc>
                <a:tc>
                  <a:txBody>
                    <a:bodyPr/>
                    <a:lstStyle/>
                    <a:p>
                      <a:r>
                        <a:rPr kumimoji="1" lang="ja-JP" altLang="en-US" sz="1200" dirty="0"/>
                        <a:t>合格</a:t>
                      </a:r>
                    </a:p>
                  </a:txBody>
                  <a:tcPr>
                    <a:solidFill>
                      <a:schemeClr val="accent1">
                        <a:lumMod val="20000"/>
                        <a:lumOff val="80000"/>
                      </a:schemeClr>
                    </a:solidFill>
                  </a:tcPr>
                </a:tc>
                <a:extLst>
                  <a:ext uri="{0D108BD9-81ED-4DB2-BD59-A6C34878D82A}">
                    <a16:rowId xmlns:a16="http://schemas.microsoft.com/office/drawing/2014/main" val="1309335406"/>
                  </a:ext>
                </a:extLst>
              </a:tr>
              <a:tr h="511945">
                <a:tc>
                  <a:txBody>
                    <a:bodyPr/>
                    <a:lstStyle/>
                    <a:p>
                      <a:r>
                        <a:rPr kumimoji="1" lang="ja-JP" altLang="en-US" sz="1200" dirty="0"/>
                        <a:t>１０％～</a:t>
                      </a:r>
                      <a:endParaRPr kumimoji="1" lang="en-US" altLang="ja-JP" sz="1200" dirty="0"/>
                    </a:p>
                    <a:p>
                      <a:r>
                        <a:rPr kumimoji="1" lang="ja-JP" altLang="en-US" sz="1200" dirty="0"/>
                        <a:t>３０％</a:t>
                      </a:r>
                    </a:p>
                  </a:txBody>
                  <a:tcPr>
                    <a:solidFill>
                      <a:schemeClr val="accent1">
                        <a:lumMod val="20000"/>
                        <a:lumOff val="80000"/>
                      </a:schemeClr>
                    </a:solidFill>
                  </a:tcPr>
                </a:tc>
                <a:tc>
                  <a:txBody>
                    <a:bodyPr/>
                    <a:lstStyle/>
                    <a:p>
                      <a:r>
                        <a:rPr kumimoji="1" lang="ja-JP" altLang="en-US" sz="1200" dirty="0"/>
                        <a:t>条件付合格</a:t>
                      </a:r>
                    </a:p>
                  </a:txBody>
                  <a:tcPr>
                    <a:solidFill>
                      <a:schemeClr val="accent1">
                        <a:lumMod val="20000"/>
                        <a:lumOff val="80000"/>
                      </a:schemeClr>
                    </a:solidFill>
                  </a:tcPr>
                </a:tc>
                <a:extLst>
                  <a:ext uri="{0D108BD9-81ED-4DB2-BD59-A6C34878D82A}">
                    <a16:rowId xmlns:a16="http://schemas.microsoft.com/office/drawing/2014/main" val="2037875429"/>
                  </a:ext>
                </a:extLst>
              </a:tr>
              <a:tr h="397633">
                <a:tc>
                  <a:txBody>
                    <a:bodyPr/>
                    <a:lstStyle/>
                    <a:p>
                      <a:r>
                        <a:rPr kumimoji="1" lang="ja-JP" altLang="en-US" sz="1200" dirty="0"/>
                        <a:t>３０％超</a:t>
                      </a:r>
                    </a:p>
                  </a:txBody>
                  <a:tcPr>
                    <a:solidFill>
                      <a:schemeClr val="accent1">
                        <a:lumMod val="20000"/>
                        <a:lumOff val="80000"/>
                      </a:schemeClr>
                    </a:solidFill>
                  </a:tcPr>
                </a:tc>
                <a:tc>
                  <a:txBody>
                    <a:bodyPr/>
                    <a:lstStyle/>
                    <a:p>
                      <a:r>
                        <a:rPr kumimoji="1" lang="ja-JP" altLang="en-US" sz="1200" dirty="0"/>
                        <a:t>不合格</a:t>
                      </a:r>
                    </a:p>
                  </a:txBody>
                  <a:tcPr>
                    <a:solidFill>
                      <a:schemeClr val="accent1">
                        <a:lumMod val="20000"/>
                        <a:lumOff val="80000"/>
                      </a:schemeClr>
                    </a:solidFill>
                  </a:tcPr>
                </a:tc>
                <a:extLst>
                  <a:ext uri="{0D108BD9-81ED-4DB2-BD59-A6C34878D82A}">
                    <a16:rowId xmlns:a16="http://schemas.microsoft.com/office/drawing/2014/main" val="721977463"/>
                  </a:ext>
                </a:extLst>
              </a:tr>
            </a:tbl>
          </a:graphicData>
        </a:graphic>
      </p:graphicFrame>
    </p:spTree>
    <p:extLst>
      <p:ext uri="{BB962C8B-B14F-4D97-AF65-F5344CB8AC3E}">
        <p14:creationId xmlns:p14="http://schemas.microsoft.com/office/powerpoint/2010/main" val="1222159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5</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a:bodyPr>
          <a:lstStyle/>
          <a:p>
            <a:pPr marL="0" indent="0">
              <a:buNone/>
            </a:pPr>
            <a:r>
              <a:rPr lang="ja-JP" altLang="en-US" sz="2400" u="sng" dirty="0"/>
              <a:t>計数値</a:t>
            </a:r>
            <a:r>
              <a:rPr lang="en-US" altLang="ja-JP" sz="2400" u="sng" dirty="0"/>
              <a:t>MSA</a:t>
            </a:r>
            <a:r>
              <a:rPr lang="ja-JP" altLang="en-US" sz="2400" u="sng" dirty="0"/>
              <a:t>の評価項目</a:t>
            </a:r>
            <a:endParaRPr lang="en-US" altLang="ja-JP" sz="2400" u="sng" dirty="0"/>
          </a:p>
          <a:p>
            <a:pPr marL="0" indent="0">
              <a:buNone/>
            </a:pPr>
            <a:endParaRPr lang="ja-JP" altLang="en-US" dirty="0"/>
          </a:p>
          <a:p>
            <a:pPr marL="0" indent="0">
              <a:buNone/>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7.1.5.1.1</a:t>
            </a:r>
            <a:r>
              <a:rPr lang="ja-JP" altLang="en-US" sz="3000" b="1" dirty="0">
                <a:solidFill>
                  <a:schemeClr val="bg1"/>
                </a:solidFill>
              </a:rPr>
              <a:t>　測定システム解析</a:t>
            </a:r>
            <a:endParaRPr kumimoji="1" lang="ja-JP" altLang="en-US" sz="3000" b="1" dirty="0">
              <a:solidFill>
                <a:schemeClr val="bg1"/>
              </a:solidFill>
            </a:endParaRPr>
          </a:p>
        </p:txBody>
      </p:sp>
      <p:graphicFrame>
        <p:nvGraphicFramePr>
          <p:cNvPr id="2" name="表 7">
            <a:extLst>
              <a:ext uri="{FF2B5EF4-FFF2-40B4-BE49-F238E27FC236}">
                <a16:creationId xmlns:a16="http://schemas.microsoft.com/office/drawing/2014/main" id="{19D1259C-0C44-4643-92E4-5939F4D17A13}"/>
              </a:ext>
            </a:extLst>
          </p:cNvPr>
          <p:cNvGraphicFramePr>
            <a:graphicFrameLocks noGrp="1"/>
          </p:cNvGraphicFramePr>
          <p:nvPr>
            <p:extLst>
              <p:ext uri="{D42A27DB-BD31-4B8C-83A1-F6EECF244321}">
                <p14:modId xmlns:p14="http://schemas.microsoft.com/office/powerpoint/2010/main" val="1393290090"/>
              </p:ext>
            </p:extLst>
          </p:nvPr>
        </p:nvGraphicFramePr>
        <p:xfrm>
          <a:off x="838200" y="2085974"/>
          <a:ext cx="10515600" cy="3441065"/>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1307956442"/>
                    </a:ext>
                  </a:extLst>
                </a:gridCol>
                <a:gridCol w="2103120">
                  <a:extLst>
                    <a:ext uri="{9D8B030D-6E8A-4147-A177-3AD203B41FA5}">
                      <a16:colId xmlns:a16="http://schemas.microsoft.com/office/drawing/2014/main" val="1688271558"/>
                    </a:ext>
                  </a:extLst>
                </a:gridCol>
                <a:gridCol w="2103120">
                  <a:extLst>
                    <a:ext uri="{9D8B030D-6E8A-4147-A177-3AD203B41FA5}">
                      <a16:colId xmlns:a16="http://schemas.microsoft.com/office/drawing/2014/main" val="3268838548"/>
                    </a:ext>
                  </a:extLst>
                </a:gridCol>
                <a:gridCol w="2103120">
                  <a:extLst>
                    <a:ext uri="{9D8B030D-6E8A-4147-A177-3AD203B41FA5}">
                      <a16:colId xmlns:a16="http://schemas.microsoft.com/office/drawing/2014/main" val="3423573225"/>
                    </a:ext>
                  </a:extLst>
                </a:gridCol>
                <a:gridCol w="2103120">
                  <a:extLst>
                    <a:ext uri="{9D8B030D-6E8A-4147-A177-3AD203B41FA5}">
                      <a16:colId xmlns:a16="http://schemas.microsoft.com/office/drawing/2014/main" val="2672129191"/>
                    </a:ext>
                  </a:extLst>
                </a:gridCol>
              </a:tblGrid>
              <a:tr h="596451">
                <a:tc>
                  <a:txBody>
                    <a:bodyPr/>
                    <a:lstStyle/>
                    <a:p>
                      <a:pPr algn="ctr"/>
                      <a:r>
                        <a:rPr kumimoji="1" lang="ja-JP" altLang="en-US" sz="2000" dirty="0"/>
                        <a:t>区分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kumimoji="1" lang="ja-JP" altLang="en-US" sz="20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kumimoji="1" lang="ja-JP" altLang="en-US" sz="2000" dirty="0"/>
                        <a:t>合格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kumimoji="1" lang="ja-JP" altLang="en-US" sz="2000" dirty="0"/>
                        <a:t>条件付合格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kumimoji="1" lang="ja-JP" altLang="en-US" sz="2000" dirty="0"/>
                        <a:t>不合格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631923287"/>
                  </a:ext>
                </a:extLst>
              </a:tr>
              <a:tr h="596451">
                <a:tc rowSpan="3">
                  <a:txBody>
                    <a:bodyPr/>
                    <a:lstStyle/>
                    <a:p>
                      <a:r>
                        <a:rPr kumimoji="1" lang="ja-JP" altLang="en-US" sz="2000" dirty="0"/>
                        <a:t>受入判定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有効性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a:t>≧９０％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a:t>≧８０％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a:t>＜８０％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598045"/>
                  </a:ext>
                </a:extLst>
              </a:tr>
              <a:tr h="596451">
                <a:tc vMerge="1">
                  <a:txBody>
                    <a:bodyPr/>
                    <a:lstStyle/>
                    <a:p>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ミス率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a:t>≦５％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a:t>＞５％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964727"/>
                  </a:ext>
                </a:extLst>
              </a:tr>
              <a:tr h="596451">
                <a:tc vMerge="1">
                  <a:txBody>
                    <a:bodyPr/>
                    <a:lstStyle/>
                    <a:p>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誤り警告率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a:t>≦５％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a:t>≦１０％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a:t>＞１０％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3971883"/>
                  </a:ext>
                </a:extLst>
              </a:tr>
              <a:tr h="1055261">
                <a:tc gridSpan="2">
                  <a:txBody>
                    <a:bodyPr/>
                    <a:lstStyle/>
                    <a:p>
                      <a:r>
                        <a:rPr kumimoji="1" lang="ja-JP" altLang="en-US" sz="2000" dirty="0"/>
                        <a:t>一致の程度（カッパ）</a:t>
                      </a:r>
                      <a:endParaRPr kumimoji="1" lang="en-US" altLang="ja-JP" sz="2000" dirty="0"/>
                    </a:p>
                    <a:p>
                      <a:r>
                        <a:rPr kumimoji="1" lang="ja-JP" altLang="en-US" sz="1600" dirty="0"/>
                        <a:t>（カッパは、一致の程度ではなく位置しているか否かを示すもの）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sz="2000" dirty="0"/>
                        <a:t>良い一致≧０．７５　　　　　≦０．４悪い一致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9183370"/>
                  </a:ext>
                </a:extLst>
              </a:tr>
            </a:tbl>
          </a:graphicData>
        </a:graphic>
      </p:graphicFrame>
    </p:spTree>
    <p:extLst>
      <p:ext uri="{BB962C8B-B14F-4D97-AF65-F5344CB8AC3E}">
        <p14:creationId xmlns:p14="http://schemas.microsoft.com/office/powerpoint/2010/main" val="2416430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28345</TotalTime>
  <Words>644</Words>
  <Application>Microsoft Office PowerPoint</Application>
  <PresentationFormat>ワイド画面</PresentationFormat>
  <Paragraphs>103</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新細明體</vt:lpstr>
      <vt:lpstr>游ゴシック</vt:lpstr>
      <vt:lpstr>游ゴシック Light</vt:lpstr>
      <vt:lpstr>Arial</vt:lpstr>
      <vt:lpstr>Wingdings</vt:lpstr>
      <vt:lpstr>Office テーマ</vt:lpstr>
      <vt:lpstr>7.1.5.1.1　測定システム解析</vt:lpstr>
      <vt:lpstr>7.1.5.1.1　測定システム解析</vt:lpstr>
      <vt:lpstr>7.1.5.1.1　測定システム解析</vt:lpstr>
      <vt:lpstr>7.1.5.1.1　測定システム解析</vt:lpstr>
      <vt:lpstr>7.1.5.1.1　測定システム解析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1257</cp:revision>
  <cp:lastPrinted>2020-10-21T02:47:23Z</cp:lastPrinted>
  <dcterms:created xsi:type="dcterms:W3CDTF">2019-02-14T08:34:57Z</dcterms:created>
  <dcterms:modified xsi:type="dcterms:W3CDTF">2023-05-28T22:58:54Z</dcterms:modified>
</cp:coreProperties>
</file>