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365" r:id="rId2"/>
    <p:sldId id="366" r:id="rId3"/>
    <p:sldId id="367" r:id="rId4"/>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r>
              <a:rPr kumimoji="1" lang="en-US" altLang="ja-JP"/>
              <a:t>IATF16949:2016</a:t>
            </a:r>
            <a:r>
              <a:rPr kumimoji="1" lang="ja-JP" altLang="en-US"/>
              <a:t>解説</a:t>
            </a:r>
            <a:r>
              <a:rPr kumimoji="1" lang="en-US" altLang="ja-JP"/>
              <a:t>1-</a:t>
            </a:r>
            <a:r>
              <a:rPr kumimoji="1" lang="ja-JP" altLang="en-US"/>
              <a:t>３</a:t>
            </a:r>
          </a:p>
        </p:txBody>
      </p:sp>
      <p:sp>
        <p:nvSpPr>
          <p:cNvPr id="5" name="フッター プレースホルダー 4"/>
          <p:cNvSpPr>
            <a:spLocks noGrp="1"/>
          </p:cNvSpPr>
          <p:nvPr>
            <p:ph type="ftr" sz="quarter" idx="4"/>
          </p:nvPr>
        </p:nvSpPr>
        <p:spPr/>
        <p:txBody>
          <a:bodyPr/>
          <a:lstStyle/>
          <a:p>
            <a:r>
              <a:rPr kumimoji="1" lang="zh-TW" altLang="en-US"/>
              <a:t>㈱東北環境技術</a:t>
            </a:r>
            <a:endParaRPr kumimoji="1" lang="ja-JP" altLang="en-US"/>
          </a:p>
        </p:txBody>
      </p:sp>
      <p:sp>
        <p:nvSpPr>
          <p:cNvPr id="6" name="スライド番号プレースホルダー 5"/>
          <p:cNvSpPr>
            <a:spLocks noGrp="1"/>
          </p:cNvSpPr>
          <p:nvPr>
            <p:ph type="sldNum" sz="quarter" idx="5"/>
          </p:nvPr>
        </p:nvSpPr>
        <p:spPr/>
        <p:txBody>
          <a:bodyPr/>
          <a:lstStyle/>
          <a:p>
            <a:fld id="{B3A4350E-CCE0-4FDC-8F5C-E20A8629E31D}" type="slidenum">
              <a:rPr kumimoji="1" lang="ja-JP" altLang="en-US" smtClean="0"/>
              <a:t>1</a:t>
            </a:fld>
            <a:endParaRPr kumimoji="1" lang="ja-JP" altLang="en-US"/>
          </a:p>
        </p:txBody>
      </p:sp>
    </p:spTree>
    <p:extLst>
      <p:ext uri="{BB962C8B-B14F-4D97-AF65-F5344CB8AC3E}">
        <p14:creationId xmlns:p14="http://schemas.microsoft.com/office/powerpoint/2010/main" val="3634629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buNone/>
            </a:pPr>
            <a:r>
              <a:rPr lang="ja-JP" altLang="en-US" sz="2000" dirty="0"/>
              <a:t>☑</a:t>
            </a:r>
            <a:r>
              <a:rPr lang="ja-JP" altLang="ja-JP" sz="2000" dirty="0"/>
              <a:t>組織は、校正／検証の記録をマネジメントする</a:t>
            </a:r>
            <a:r>
              <a:rPr lang="ja-JP" altLang="ja-JP" sz="2000" b="1" dirty="0"/>
              <a:t>文書化したプロセス</a:t>
            </a:r>
            <a:r>
              <a:rPr lang="ja-JP" altLang="ja-JP" sz="2000" dirty="0"/>
              <a:t>をもたなければならない。</a:t>
            </a:r>
            <a:endParaRPr lang="en-US" altLang="ja-JP" sz="2000" dirty="0"/>
          </a:p>
          <a:p>
            <a:pPr marL="0" indent="0">
              <a:buNone/>
            </a:pPr>
            <a:r>
              <a:rPr lang="ja-JP" altLang="en-US" sz="2000" dirty="0"/>
              <a:t>☑内部要求事項、法令・規制要求事項及び顧客が定めた要求事項への適合の証拠を提供するために必要な、全てのゲージ、測定機器及び試験設備（測定に関連する従業員所有の機器、顧客所有の機器、サイト内供給者所有の機器を含む。）に対する</a:t>
            </a:r>
            <a:r>
              <a:rPr lang="ja-JP" altLang="en-US" sz="2000" u="sng" dirty="0"/>
              <a:t>校正／検証の活動の</a:t>
            </a:r>
            <a:r>
              <a:rPr lang="ja-JP" altLang="en-US" sz="2000" b="1" u="sng" dirty="0"/>
              <a:t>記録は、保持</a:t>
            </a:r>
            <a:r>
              <a:rPr lang="ja-JP" altLang="en-US" sz="2000" u="sng" dirty="0"/>
              <a:t>しなければならない。</a:t>
            </a:r>
            <a:endParaRPr lang="en-US" altLang="ja-JP" sz="2000" u="sng" dirty="0"/>
          </a:p>
          <a:p>
            <a:pPr marL="0" indent="0">
              <a:buNone/>
            </a:pPr>
            <a:r>
              <a:rPr lang="ja-JP" altLang="en-US" sz="2000" dirty="0"/>
              <a:t>☑組織は、校正／検証の活動及び記録には次の詳細事項を含めなければならないことを確実にしなければならない。</a:t>
            </a:r>
            <a:endParaRPr lang="en-US" altLang="ja-JP" sz="2000" dirty="0"/>
          </a:p>
          <a:p>
            <a:pPr marL="800100" lvl="1" indent="-342900">
              <a:buFont typeface="+mj-lt"/>
              <a:buAutoNum type="alphaLcPeriod"/>
            </a:pPr>
            <a:r>
              <a:rPr lang="ja-JP" altLang="en-US" sz="2000" dirty="0"/>
              <a:t>測定システムに影響する、</a:t>
            </a:r>
            <a:r>
              <a:rPr lang="ja-JP" altLang="en-US" sz="2000" u="sng" dirty="0"/>
              <a:t>設計変更による改訂</a:t>
            </a:r>
            <a:endParaRPr lang="en-US" altLang="ja-JP" sz="2000" u="sng" dirty="0"/>
          </a:p>
          <a:p>
            <a:pPr marL="800100" lvl="1" indent="-342900">
              <a:buFont typeface="+mj-lt"/>
              <a:buAutoNum type="alphaLcPeriod"/>
            </a:pPr>
            <a:r>
              <a:rPr lang="ja-JP" altLang="en-US" sz="2000" dirty="0"/>
              <a:t>校正／検証のために受け入れた状態で、</a:t>
            </a:r>
            <a:r>
              <a:rPr lang="ja-JP" altLang="en-US" sz="2000" u="sng" dirty="0"/>
              <a:t>仕様外れの値</a:t>
            </a:r>
            <a:endParaRPr lang="en-US" altLang="ja-JP" sz="2000" u="sng" dirty="0"/>
          </a:p>
          <a:p>
            <a:pPr marL="800100" lvl="1" indent="-342900">
              <a:buFont typeface="+mj-lt"/>
              <a:buAutoNum type="alphaLcPeriod"/>
            </a:pPr>
            <a:r>
              <a:rPr lang="ja-JP" altLang="en-US" sz="2000" u="sng" dirty="0"/>
              <a:t>仕様外れ状態によって引き起こされ得る</a:t>
            </a:r>
            <a:r>
              <a:rPr lang="ja-JP" altLang="en-US" sz="2000" dirty="0"/>
              <a:t>製品の意図した用途に対する</a:t>
            </a:r>
            <a:r>
              <a:rPr lang="ja-JP" altLang="en-US" sz="2000" u="sng" dirty="0"/>
              <a:t>リスクの評価</a:t>
            </a:r>
            <a:endParaRPr lang="en-US" altLang="ja-JP" sz="2000" u="sng" dirty="0"/>
          </a:p>
          <a:p>
            <a:pPr marL="800100" lvl="1" indent="-342900">
              <a:buFont typeface="+mj-lt"/>
              <a:buAutoNum type="alphaLcPeriod"/>
            </a:pPr>
            <a:r>
              <a:rPr lang="ja-JP" altLang="en-US" sz="2000" dirty="0"/>
              <a:t>検査測定及び試験設備が、計画した検証又は校正、又はその使用中に、</a:t>
            </a:r>
            <a:r>
              <a:rPr lang="ja-JP" altLang="en-US" sz="2000" u="sng" dirty="0"/>
              <a:t>校正外れ又は故障が発見された場合</a:t>
            </a:r>
            <a:r>
              <a:rPr lang="ja-JP" altLang="en-US" sz="2000" dirty="0"/>
              <a:t>、この検査測定及び試験設備によって得られた以前の測定結果の妥当性に関する文書化した情報を、校正報告書に関連する標準器の</a:t>
            </a:r>
            <a:r>
              <a:rPr lang="ja-JP" altLang="en-US" sz="2000" u="sng" dirty="0"/>
              <a:t>最後の校正を行った日付及び次の校正が必要になる期限を含めて、保持しなければならない。</a:t>
            </a:r>
            <a:endParaRPr lang="en-US" altLang="ja-JP" sz="2000" u="sng" dirty="0"/>
          </a:p>
          <a:p>
            <a:pPr marL="0" indent="0">
              <a:buNone/>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7.1.5.2.1</a:t>
            </a:r>
            <a:r>
              <a:rPr kumimoji="1" lang="ja-JP" altLang="en-US" sz="3000" b="1" dirty="0">
                <a:solidFill>
                  <a:schemeClr val="tx2"/>
                </a:solidFill>
              </a:rPr>
              <a:t>　校正／検証の記録</a:t>
            </a:r>
          </a:p>
        </p:txBody>
      </p:sp>
    </p:spTree>
    <p:extLst>
      <p:ext uri="{BB962C8B-B14F-4D97-AF65-F5344CB8AC3E}">
        <p14:creationId xmlns:p14="http://schemas.microsoft.com/office/powerpoint/2010/main" val="2801334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800100" lvl="1" indent="-342900">
              <a:lnSpc>
                <a:spcPct val="100000"/>
              </a:lnSpc>
              <a:buFont typeface="+mj-lt"/>
              <a:buAutoNum type="alphaLcPeriod" startAt="5"/>
            </a:pPr>
            <a:r>
              <a:rPr lang="ja-JP" altLang="en-US" sz="2000" dirty="0"/>
              <a:t>疑わしい製品又は材料が出荷された場合の</a:t>
            </a:r>
            <a:r>
              <a:rPr lang="ja-JP" altLang="en-US" sz="2000" u="sng" dirty="0"/>
              <a:t>顧客への通知</a:t>
            </a:r>
            <a:endParaRPr lang="en-US" altLang="ja-JP" sz="2000" u="sng" dirty="0"/>
          </a:p>
          <a:p>
            <a:pPr marL="800100" lvl="1" indent="-342900">
              <a:lnSpc>
                <a:spcPct val="100000"/>
              </a:lnSpc>
              <a:buFont typeface="+mj-lt"/>
              <a:buAutoNum type="alphaLcPeriod" startAt="5"/>
            </a:pPr>
            <a:r>
              <a:rPr lang="ja-JP" altLang="en-US" sz="2000" dirty="0"/>
              <a:t>校正／検証後の、仕様への適合表明</a:t>
            </a:r>
            <a:endParaRPr lang="en-US" altLang="ja-JP" sz="2000" dirty="0"/>
          </a:p>
          <a:p>
            <a:pPr marL="800100" lvl="1" indent="-342900">
              <a:lnSpc>
                <a:spcPct val="100000"/>
              </a:lnSpc>
              <a:buFont typeface="+mj-lt"/>
              <a:buAutoNum type="alphaLcPeriod" startAt="5"/>
            </a:pPr>
            <a:r>
              <a:rPr lang="ja-JP" altLang="en-US" sz="2000" dirty="0"/>
              <a:t>製品及び工程の管理に使用される</a:t>
            </a:r>
            <a:r>
              <a:rPr lang="ja-JP" altLang="en-US" sz="2000" u="sng" dirty="0"/>
              <a:t>ソフトウェアのバージョンが指示どおりであることの検証</a:t>
            </a:r>
            <a:endParaRPr lang="en-US" altLang="ja-JP" sz="2000" u="sng" dirty="0"/>
          </a:p>
          <a:p>
            <a:pPr marL="800100" lvl="1" indent="-342900">
              <a:lnSpc>
                <a:spcPct val="100000"/>
              </a:lnSpc>
              <a:buFont typeface="+mj-lt"/>
              <a:buAutoNum type="alphaLcPeriod" startAt="5"/>
            </a:pPr>
            <a:r>
              <a:rPr lang="ja-JP" altLang="en-US" sz="2000" dirty="0"/>
              <a:t>全てのゲージ（従業員所有の機器、顧客所有の機器、サイト内供給者所有の機器を含む）に対する</a:t>
            </a:r>
            <a:r>
              <a:rPr lang="ja-JP" altLang="en-US" sz="2000" u="sng" dirty="0"/>
              <a:t>校正及び保全活動の記録</a:t>
            </a:r>
            <a:endParaRPr lang="en-US" altLang="ja-JP" sz="2000" u="sng" dirty="0"/>
          </a:p>
          <a:p>
            <a:pPr marL="800100" lvl="1" indent="-342900">
              <a:lnSpc>
                <a:spcPct val="100000"/>
              </a:lnSpc>
              <a:buFont typeface="+mj-lt"/>
              <a:buAutoNum type="alphaLcPeriod" startAt="5"/>
            </a:pPr>
            <a:r>
              <a:rPr lang="ja-JP" altLang="en-US" sz="2000" dirty="0"/>
              <a:t>製品及び工程の管理に使用される（従業員所有の機器、顧客所有の機器、サイト内供給者所有の機器にインストールされたソフトウェアを含む）</a:t>
            </a:r>
            <a:r>
              <a:rPr lang="ja-JP" altLang="en-US" sz="2000" u="sng" dirty="0"/>
              <a:t>生産に関係するソフトウェアの検証</a:t>
            </a:r>
          </a:p>
          <a:p>
            <a:pPr marL="0" indent="0">
              <a:buNone/>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7.1.5.2.1</a:t>
            </a:r>
            <a:r>
              <a:rPr kumimoji="1" lang="ja-JP" altLang="en-US" sz="3000" b="1" dirty="0">
                <a:solidFill>
                  <a:schemeClr val="tx2"/>
                </a:solidFill>
              </a:rPr>
              <a:t>　校正／検証の記録</a:t>
            </a:r>
          </a:p>
        </p:txBody>
      </p:sp>
    </p:spTree>
    <p:extLst>
      <p:ext uri="{BB962C8B-B14F-4D97-AF65-F5344CB8AC3E}">
        <p14:creationId xmlns:p14="http://schemas.microsoft.com/office/powerpoint/2010/main" val="2729707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3</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noFill/>
          </a:ln>
        </p:spPr>
        <p:txBody>
          <a:bodyPr>
            <a:normAutofit/>
          </a:bodyPr>
          <a:lstStyle/>
          <a:p>
            <a:pPr marL="457200" indent="-457200">
              <a:buFont typeface="+mj-lt"/>
              <a:buAutoNum type="arabicPeriod"/>
            </a:pPr>
            <a:r>
              <a:rPr lang="ja-JP" altLang="en-US" sz="2200" dirty="0"/>
              <a:t>ＩＳＯ９００１における校正／検証の記録要求がより詳細となった。</a:t>
            </a:r>
            <a:endParaRPr lang="en-US" altLang="ja-JP" sz="2200" dirty="0"/>
          </a:p>
          <a:p>
            <a:pPr marL="457200" indent="-457200">
              <a:buFont typeface="+mj-lt"/>
              <a:buAutoNum type="arabicPeriod"/>
            </a:pPr>
            <a:r>
              <a:rPr lang="ja-JP" altLang="en-US" sz="2200" dirty="0"/>
              <a:t>ａ）機器の改造、内臓プログラムの改訂など。</a:t>
            </a:r>
            <a:endParaRPr lang="en-US" altLang="ja-JP" sz="2200" dirty="0"/>
          </a:p>
          <a:p>
            <a:pPr marL="457200" indent="-457200">
              <a:buFont typeface="+mj-lt"/>
              <a:buAutoNum type="arabicPeriod"/>
            </a:pPr>
            <a:r>
              <a:rPr lang="ja-JP" altLang="en-US" sz="2200" dirty="0"/>
              <a:t>ｂ）校正実施時の外れた値　➠　この程度によりｃ）及びｄ）の判断が変化する。</a:t>
            </a:r>
            <a:endParaRPr lang="en-US" altLang="ja-JP" sz="2200" dirty="0"/>
          </a:p>
          <a:p>
            <a:pPr marL="457200" indent="-457200">
              <a:buFont typeface="+mj-lt"/>
              <a:buAutoNum type="arabicPeriod"/>
            </a:pPr>
            <a:r>
              <a:rPr lang="ja-JP" altLang="en-US" sz="2200" dirty="0"/>
              <a:t>ｃ）仕様外れの程度を当該ＦＭＥＡにより評価し、</a:t>
            </a:r>
            <a:r>
              <a:rPr lang="en-US" altLang="ja-JP" sz="2200" dirty="0"/>
              <a:t>7.1.5.2</a:t>
            </a:r>
            <a:r>
              <a:rPr lang="ja-JP" altLang="en-US" sz="2200" dirty="0"/>
              <a:t>の対応を行う。</a:t>
            </a:r>
            <a:endParaRPr lang="en-US" altLang="ja-JP" sz="2200" dirty="0"/>
          </a:p>
          <a:p>
            <a:pPr marL="457200" indent="-457200">
              <a:buFont typeface="+mj-lt"/>
              <a:buAutoNum type="arabicPeriod"/>
            </a:pPr>
            <a:r>
              <a:rPr lang="ja-JP" altLang="en-US" sz="2200" dirty="0"/>
              <a:t>ｅ）疑わしい製品の出荷については、</a:t>
            </a:r>
            <a:r>
              <a:rPr lang="en-US" altLang="ja-JP" sz="2200" dirty="0"/>
              <a:t>8.7.1.3</a:t>
            </a:r>
            <a:r>
              <a:rPr lang="ja-JP" altLang="en-US" sz="2200" dirty="0"/>
              <a:t>に従う。</a:t>
            </a:r>
            <a:endParaRPr lang="en-US" altLang="ja-JP" sz="2200" dirty="0"/>
          </a:p>
          <a:p>
            <a:pPr marL="457200" indent="-457200">
              <a:buFont typeface="+mj-lt"/>
              <a:buAutoNum type="arabicPeriod"/>
            </a:pPr>
            <a:r>
              <a:rPr lang="ja-JP" altLang="en-US" sz="2200" dirty="0"/>
              <a:t>ｇ）バージョンが正しいか？　　ｉ）ソフトが正しいか？</a:t>
            </a:r>
            <a:endParaRPr lang="en-US" altLang="ja-JP" sz="2200" dirty="0"/>
          </a:p>
          <a:p>
            <a:pPr marL="457200" indent="-457200">
              <a:buFont typeface="+mj-lt"/>
              <a:buAutoNum type="arabicPeriod"/>
            </a:pPr>
            <a:r>
              <a:rPr lang="ja-JP" altLang="en-US" sz="2200" dirty="0"/>
              <a:t>規格は、“従業員所有の機器”　の存在を肯定しているが、可能な限り排除（組織による所有）すべき。</a:t>
            </a:r>
            <a:endParaRPr lang="en-US" altLang="ja-JP" sz="2200" dirty="0"/>
          </a:p>
          <a:p>
            <a:pPr marL="914400" lvl="1" indent="-457200">
              <a:buFont typeface="+mj-ea"/>
              <a:buAutoNum type="circleNumDbPlain"/>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7.1.5.2.1</a:t>
            </a:r>
            <a:r>
              <a:rPr lang="ja-JP" altLang="en-US" sz="3000" b="1" dirty="0">
                <a:solidFill>
                  <a:schemeClr val="bg1"/>
                </a:solidFill>
              </a:rPr>
              <a:t>　校正／検証の記録</a:t>
            </a:r>
            <a:endParaRPr kumimoji="1" lang="ja-JP" altLang="en-US" sz="3000" b="1" dirty="0">
              <a:solidFill>
                <a:schemeClr val="bg1"/>
              </a:solidFill>
            </a:endParaRPr>
          </a:p>
        </p:txBody>
      </p:sp>
      <p:sp>
        <p:nvSpPr>
          <p:cNvPr id="6" name="矢印: 右 5">
            <a:extLst>
              <a:ext uri="{FF2B5EF4-FFF2-40B4-BE49-F238E27FC236}">
                <a16:creationId xmlns:a16="http://schemas.microsoft.com/office/drawing/2014/main" id="{C3DB1E15-3784-4B2B-B0BC-397BD1684630}"/>
              </a:ext>
            </a:extLst>
          </p:cNvPr>
          <p:cNvSpPr/>
          <p:nvPr/>
        </p:nvSpPr>
        <p:spPr>
          <a:xfrm>
            <a:off x="954497" y="5379011"/>
            <a:ext cx="326673" cy="737693"/>
          </a:xfrm>
          <a:prstGeom prst="rightArrow">
            <a:avLst>
              <a:gd name="adj1" fmla="val 7371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88C639BA-EA19-4E00-BA8F-0A3C2579BA38}"/>
              </a:ext>
            </a:extLst>
          </p:cNvPr>
          <p:cNvSpPr/>
          <p:nvPr/>
        </p:nvSpPr>
        <p:spPr>
          <a:xfrm>
            <a:off x="1311008" y="5139367"/>
            <a:ext cx="4327792" cy="1216983"/>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単に校正／検証の記録だけではない。（補正前の値／機器に対して行った途中の調整／顧客通知</a:t>
            </a:r>
            <a:r>
              <a:rPr lang="ja-JP" altLang="en-US" sz="2000" dirty="0">
                <a:solidFill>
                  <a:schemeClr val="tx1"/>
                </a:solidFill>
              </a:rPr>
              <a:t>）</a:t>
            </a:r>
            <a:endParaRPr kumimoji="1" lang="ja-JP" altLang="en-US" sz="2000" dirty="0">
              <a:solidFill>
                <a:schemeClr val="tx1"/>
              </a:solidFill>
            </a:endParaRPr>
          </a:p>
        </p:txBody>
      </p:sp>
      <p:sp>
        <p:nvSpPr>
          <p:cNvPr id="10" name="矢印: 右 9">
            <a:extLst>
              <a:ext uri="{FF2B5EF4-FFF2-40B4-BE49-F238E27FC236}">
                <a16:creationId xmlns:a16="http://schemas.microsoft.com/office/drawing/2014/main" id="{D1BBFD7D-9D37-4B54-AC2C-7422D611DB06}"/>
              </a:ext>
            </a:extLst>
          </p:cNvPr>
          <p:cNvSpPr/>
          <p:nvPr/>
        </p:nvSpPr>
        <p:spPr>
          <a:xfrm>
            <a:off x="5746376" y="5379012"/>
            <a:ext cx="326673" cy="737693"/>
          </a:xfrm>
          <a:prstGeom prst="rightArrow">
            <a:avLst>
              <a:gd name="adj1" fmla="val 7371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FC0DF46A-AE60-476D-9E56-3701AC12AF9D}"/>
              </a:ext>
            </a:extLst>
          </p:cNvPr>
          <p:cNvSpPr/>
          <p:nvPr/>
        </p:nvSpPr>
        <p:spPr>
          <a:xfrm>
            <a:off x="6096000" y="5139367"/>
            <a:ext cx="5257799" cy="1216983"/>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特に重要視すべきは、</a:t>
            </a:r>
            <a:r>
              <a:rPr lang="ja-JP" altLang="en-US" sz="2000" dirty="0">
                <a:solidFill>
                  <a:schemeClr val="tx1"/>
                </a:solidFill>
              </a:rPr>
              <a:t>校正で不合格になった場合に、</a:t>
            </a:r>
            <a:r>
              <a:rPr lang="en-US" altLang="ja-JP" sz="2000" dirty="0">
                <a:solidFill>
                  <a:srgbClr val="FF0000"/>
                </a:solidFill>
                <a:effectLst>
                  <a:outerShdw blurRad="38100" dist="38100" dir="2700000" algn="tl">
                    <a:srgbClr val="000000">
                      <a:alpha val="43137"/>
                    </a:srgbClr>
                  </a:outerShdw>
                </a:effectLst>
              </a:rPr>
              <a:t>『</a:t>
            </a:r>
            <a:r>
              <a:rPr lang="ja-JP" altLang="en-US" sz="2000" dirty="0">
                <a:solidFill>
                  <a:srgbClr val="FF0000"/>
                </a:solidFill>
                <a:effectLst>
                  <a:outerShdw blurRad="38100" dist="38100" dir="2700000" algn="tl">
                    <a:srgbClr val="000000">
                      <a:alpha val="43137"/>
                    </a:srgbClr>
                  </a:outerShdw>
                </a:effectLst>
              </a:rPr>
              <a:t>その機器をどの期間どの現場で使用したか</a:t>
            </a:r>
            <a:r>
              <a:rPr lang="en-US" altLang="ja-JP" sz="2000" dirty="0">
                <a:solidFill>
                  <a:srgbClr val="FF0000"/>
                </a:solidFill>
                <a:effectLst>
                  <a:outerShdw blurRad="38100" dist="38100" dir="2700000" algn="tl">
                    <a:srgbClr val="000000">
                      <a:alpha val="43137"/>
                    </a:srgbClr>
                  </a:outerShdw>
                </a:effectLst>
              </a:rPr>
              <a:t>』</a:t>
            </a:r>
            <a:r>
              <a:rPr kumimoji="1" lang="ja-JP" altLang="en-US" sz="2000" dirty="0">
                <a:solidFill>
                  <a:schemeClr val="tx1"/>
                </a:solidFill>
              </a:rPr>
              <a:t>がわかること。</a:t>
            </a:r>
          </a:p>
        </p:txBody>
      </p:sp>
      <p:sp>
        <p:nvSpPr>
          <p:cNvPr id="2" name="吹き出し: 角を丸めた四角形 1">
            <a:extLst>
              <a:ext uri="{FF2B5EF4-FFF2-40B4-BE49-F238E27FC236}">
                <a16:creationId xmlns:a16="http://schemas.microsoft.com/office/drawing/2014/main" id="{0259CB58-1A67-49CA-9017-AA8159A2D0CE}"/>
              </a:ext>
            </a:extLst>
          </p:cNvPr>
          <p:cNvSpPr/>
          <p:nvPr/>
        </p:nvSpPr>
        <p:spPr>
          <a:xfrm>
            <a:off x="10486953" y="5991224"/>
            <a:ext cx="788078" cy="365126"/>
          </a:xfrm>
          <a:prstGeom prst="wedgeRoundRectCallout">
            <a:avLst>
              <a:gd name="adj1" fmla="val -37888"/>
              <a:gd name="adj2" fmla="val -74493"/>
              <a:gd name="adj3" fmla="val 16667"/>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ｄ）</a:t>
            </a:r>
          </a:p>
        </p:txBody>
      </p:sp>
    </p:spTree>
    <p:extLst>
      <p:ext uri="{BB962C8B-B14F-4D97-AF65-F5344CB8AC3E}">
        <p14:creationId xmlns:p14="http://schemas.microsoft.com/office/powerpoint/2010/main" val="3108181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28347</TotalTime>
  <Words>594</Words>
  <Application>Microsoft Office PowerPoint</Application>
  <PresentationFormat>ワイド画面</PresentationFormat>
  <Paragraphs>34</Paragraphs>
  <Slides>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新細明體</vt:lpstr>
      <vt:lpstr>游ゴシック</vt:lpstr>
      <vt:lpstr>游ゴシック Light</vt:lpstr>
      <vt:lpstr>Arial</vt:lpstr>
      <vt:lpstr>Wingdings</vt:lpstr>
      <vt:lpstr>Office テーマ</vt:lpstr>
      <vt:lpstr>7.1.5.2.1　校正／検証の記録</vt:lpstr>
      <vt:lpstr>7.1.5.2.1　校正／検証の記録</vt:lpstr>
      <vt:lpstr>7.1.5.2.1　校正／検証の記録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1257</cp:revision>
  <cp:lastPrinted>2020-10-21T02:47:23Z</cp:lastPrinted>
  <dcterms:created xsi:type="dcterms:W3CDTF">2019-02-14T08:34:57Z</dcterms:created>
  <dcterms:modified xsi:type="dcterms:W3CDTF">2023-05-28T22:57:46Z</dcterms:modified>
</cp:coreProperties>
</file>