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370" r:id="rId2"/>
    <p:sldId id="368" r:id="rId3"/>
    <p:sldId id="838" r:id="rId4"/>
    <p:sldId id="483" r:id="rId5"/>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fontScale="85000" lnSpcReduction="10000"/>
          </a:bodyPr>
          <a:lstStyle/>
          <a:p>
            <a:pPr marL="0" indent="0">
              <a:lnSpc>
                <a:spcPct val="120000"/>
              </a:lnSpc>
              <a:buNone/>
            </a:pPr>
            <a:r>
              <a:rPr lang="ja-JP" altLang="en-US" sz="2400" dirty="0"/>
              <a:t>☑組織内部の試験所施設は、要求される検査、試験又は校正サービスを実行する能力を含む、定められた適用範囲をもたなければならない。</a:t>
            </a:r>
            <a:endParaRPr lang="en-US" altLang="ja-JP" sz="2400" dirty="0"/>
          </a:p>
          <a:p>
            <a:pPr marL="0" indent="0">
              <a:lnSpc>
                <a:spcPct val="120000"/>
              </a:lnSpc>
              <a:buNone/>
            </a:pPr>
            <a:r>
              <a:rPr lang="ja-JP" altLang="en-US" sz="2400" dirty="0"/>
              <a:t>☑この試験所適用範囲は、</a:t>
            </a:r>
            <a:r>
              <a:rPr lang="ja-JP" altLang="en-US" sz="2400" b="1" dirty="0"/>
              <a:t>品質マネジメントシステム文書</a:t>
            </a:r>
            <a:r>
              <a:rPr lang="ja-JP" altLang="en-US" sz="2400" dirty="0"/>
              <a:t>に含めなければならない。</a:t>
            </a:r>
            <a:endParaRPr lang="en-US" altLang="ja-JP" sz="2400" dirty="0"/>
          </a:p>
          <a:p>
            <a:pPr marL="0" indent="0">
              <a:lnSpc>
                <a:spcPct val="120000"/>
              </a:lnSpc>
              <a:buNone/>
            </a:pPr>
            <a:r>
              <a:rPr lang="ja-JP" altLang="en-US" sz="2400" dirty="0"/>
              <a:t>☑試験所は、最低限、</a:t>
            </a:r>
            <a:r>
              <a:rPr lang="ja-JP" altLang="en-US" sz="2400" u="sng" dirty="0"/>
              <a:t>次の事項に対する要求事項を規定し、実施しなければならない。</a:t>
            </a:r>
            <a:endParaRPr lang="en-US" altLang="ja-JP" sz="2400" u="sng" dirty="0"/>
          </a:p>
          <a:p>
            <a:pPr marL="914400" lvl="1" indent="-457200">
              <a:lnSpc>
                <a:spcPct val="120000"/>
              </a:lnSpc>
              <a:buFont typeface="+mj-lt"/>
              <a:buAutoNum type="alphaLcPeriod"/>
            </a:pPr>
            <a:r>
              <a:rPr lang="ja-JP" altLang="en-US" dirty="0"/>
              <a:t>試験所の</a:t>
            </a:r>
            <a:r>
              <a:rPr lang="ja-JP" altLang="en-US" u="sng" dirty="0"/>
              <a:t>技術手順</a:t>
            </a:r>
            <a:r>
              <a:rPr lang="ja-JP" altLang="en-US" dirty="0"/>
              <a:t>の適切性</a:t>
            </a:r>
            <a:endParaRPr lang="en-US" altLang="ja-JP" dirty="0"/>
          </a:p>
          <a:p>
            <a:pPr marL="914400" lvl="1" indent="-457200">
              <a:lnSpc>
                <a:spcPct val="120000"/>
              </a:lnSpc>
              <a:buFont typeface="+mj-lt"/>
              <a:buAutoNum type="alphaLcPeriod"/>
            </a:pPr>
            <a:r>
              <a:rPr lang="ja-JP" altLang="en-US" dirty="0"/>
              <a:t>試験所要員の</a:t>
            </a:r>
            <a:r>
              <a:rPr lang="ja-JP" altLang="en-US" u="sng" dirty="0"/>
              <a:t>力量</a:t>
            </a:r>
            <a:endParaRPr lang="en-US" altLang="ja-JP" u="sng" dirty="0"/>
          </a:p>
          <a:p>
            <a:pPr marL="914400" lvl="1" indent="-457200">
              <a:lnSpc>
                <a:spcPct val="120000"/>
              </a:lnSpc>
              <a:buFont typeface="+mj-lt"/>
              <a:buAutoNum type="alphaLcPeriod"/>
            </a:pPr>
            <a:r>
              <a:rPr lang="ja-JP" altLang="en-US" dirty="0"/>
              <a:t>製品の</a:t>
            </a:r>
            <a:r>
              <a:rPr lang="ja-JP" altLang="en-US" u="sng" dirty="0"/>
              <a:t>試験</a:t>
            </a:r>
            <a:endParaRPr lang="en-US" altLang="ja-JP" u="sng" dirty="0"/>
          </a:p>
          <a:p>
            <a:pPr marL="914400" lvl="1" indent="-457200">
              <a:lnSpc>
                <a:spcPct val="120000"/>
              </a:lnSpc>
              <a:buFont typeface="+mj-lt"/>
              <a:buAutoNum type="alphaLcPeriod"/>
            </a:pPr>
            <a:r>
              <a:rPr lang="ja-JP" altLang="en-US" u="sng" dirty="0"/>
              <a:t>該当するプロセス規格</a:t>
            </a:r>
            <a:r>
              <a:rPr lang="ja-JP" altLang="en-US" dirty="0"/>
              <a:t>（</a:t>
            </a:r>
            <a:r>
              <a:rPr lang="en-US" altLang="ja-JP" dirty="0"/>
              <a:t>ASTM</a:t>
            </a:r>
            <a:r>
              <a:rPr lang="ja-JP" altLang="en-US" dirty="0" err="1"/>
              <a:t>、</a:t>
            </a:r>
            <a:r>
              <a:rPr lang="en-US" altLang="ja-JP" dirty="0"/>
              <a:t>EN</a:t>
            </a:r>
            <a:r>
              <a:rPr lang="ja-JP" altLang="en-US" dirty="0"/>
              <a:t>などのような）にトレーサブルな形で、これらのサービスを正確に実行する能力。国家標準又は国際標準が存在しない場合、組織は、測定システムの能力を検証する手法を定めて実施しなければならない。</a:t>
            </a:r>
            <a:endParaRPr lang="en-US" altLang="ja-JP" dirty="0"/>
          </a:p>
          <a:p>
            <a:pPr marL="914400" lvl="1" indent="-457200">
              <a:lnSpc>
                <a:spcPct val="120000"/>
              </a:lnSpc>
              <a:buFont typeface="+mj-lt"/>
              <a:buAutoNum type="alphaLcPeriod"/>
            </a:pPr>
            <a:r>
              <a:rPr lang="ja-JP" altLang="en-US" dirty="0"/>
              <a:t>もしあれば、</a:t>
            </a:r>
            <a:r>
              <a:rPr lang="ja-JP" altLang="en-US" u="sng" dirty="0"/>
              <a:t>顧客要求事項</a:t>
            </a:r>
            <a:endParaRPr lang="ja-JP" altLang="en-US" sz="2400" u="sng" dirty="0"/>
          </a:p>
          <a:p>
            <a:pPr marL="0" indent="0">
              <a:buNone/>
            </a:pPr>
            <a:endParaRPr lang="ja-JP" altLang="en-US" sz="2000" dirty="0"/>
          </a:p>
          <a:p>
            <a:pPr marL="0" indent="0">
              <a:buNone/>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lang="en-US" altLang="ja-JP" sz="3000" b="1" dirty="0">
                <a:solidFill>
                  <a:schemeClr val="tx2"/>
                </a:solidFill>
              </a:rPr>
              <a:t>7.1.5.3.1</a:t>
            </a:r>
            <a:r>
              <a:rPr lang="ja-JP" altLang="en-US" sz="3000" b="1" dirty="0">
                <a:solidFill>
                  <a:schemeClr val="tx2"/>
                </a:solidFill>
              </a:rPr>
              <a:t>　内部試験所</a:t>
            </a:r>
            <a:endParaRPr kumimoji="1" lang="ja-JP" altLang="en-US" sz="3000" b="1" dirty="0">
              <a:solidFill>
                <a:schemeClr val="tx2"/>
              </a:solidFill>
            </a:endParaRPr>
          </a:p>
        </p:txBody>
      </p:sp>
    </p:spTree>
    <p:extLst>
      <p:ext uri="{BB962C8B-B14F-4D97-AF65-F5344CB8AC3E}">
        <p14:creationId xmlns:p14="http://schemas.microsoft.com/office/powerpoint/2010/main" val="1815303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914400" lvl="1" indent="-457200">
              <a:lnSpc>
                <a:spcPct val="120000"/>
              </a:lnSpc>
              <a:buFont typeface="+mj-lt"/>
              <a:buAutoNum type="alphaLcPeriod" startAt="6"/>
            </a:pPr>
            <a:r>
              <a:rPr lang="ja-JP" altLang="en-US" sz="2000" dirty="0"/>
              <a:t>関係する記録のレビュー</a:t>
            </a:r>
            <a:endParaRPr lang="en-US" altLang="ja-JP" sz="2000" dirty="0"/>
          </a:p>
          <a:p>
            <a:pPr marL="0" indent="0">
              <a:lnSpc>
                <a:spcPct val="120000"/>
              </a:lnSpc>
              <a:buNone/>
            </a:pPr>
            <a:r>
              <a:rPr lang="ja-JP" altLang="en-US" sz="2000" dirty="0"/>
              <a:t>注記　</a:t>
            </a:r>
            <a:r>
              <a:rPr lang="en-US" altLang="ja-JP" sz="2000" u="sng" dirty="0"/>
              <a:t>ISO/TEC17025</a:t>
            </a:r>
            <a:r>
              <a:rPr lang="ja-JP" altLang="en-US" sz="2000" u="sng" dirty="0"/>
              <a:t>（又はそれに相当するもの）に対する第三者認定</a:t>
            </a:r>
            <a:r>
              <a:rPr lang="ja-JP" altLang="en-US" sz="2000" dirty="0"/>
              <a:t>を、組織の内部試験所がこの要求事項に適合していることの実証に使用してもよい。</a:t>
            </a:r>
          </a:p>
          <a:p>
            <a:pPr marL="0" indent="0">
              <a:buNone/>
            </a:pPr>
            <a:endParaRPr lang="ja-JP" altLang="en-US" sz="2000" dirty="0"/>
          </a:p>
          <a:p>
            <a:pPr marL="0" indent="0">
              <a:buNone/>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7.1.5.3.1</a:t>
            </a:r>
            <a:r>
              <a:rPr kumimoji="1" lang="ja-JP" altLang="en-US" sz="3000" b="1" dirty="0">
                <a:solidFill>
                  <a:schemeClr val="tx2"/>
                </a:solidFill>
              </a:rPr>
              <a:t>　内部試験所</a:t>
            </a:r>
          </a:p>
        </p:txBody>
      </p:sp>
    </p:spTree>
    <p:extLst>
      <p:ext uri="{BB962C8B-B14F-4D97-AF65-F5344CB8AC3E}">
        <p14:creationId xmlns:p14="http://schemas.microsoft.com/office/powerpoint/2010/main" val="3418721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3</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66725"/>
          </a:xfrm>
          <a:ln w="12700">
            <a:noFill/>
          </a:ln>
        </p:spPr>
        <p:txBody>
          <a:bodyPr>
            <a:normAutofit/>
          </a:bodyPr>
          <a:lstStyle/>
          <a:p>
            <a:pPr marL="457200" indent="-457200">
              <a:buFont typeface="+mj-lt"/>
              <a:buAutoNum type="arabicPeriod"/>
            </a:pPr>
            <a:r>
              <a:rPr lang="ja-JP" altLang="en-US" sz="2400" dirty="0"/>
              <a:t>規格要求事項の要点整理。</a:t>
            </a:r>
            <a:endParaRPr lang="en-US" altLang="ja-JP" dirty="0"/>
          </a:p>
          <a:p>
            <a:pPr marL="457200" indent="-457200">
              <a:buFont typeface="+mj-lt"/>
              <a:buAutoNum type="arabicPeriod"/>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7.1.5.3.1</a:t>
            </a:r>
            <a:r>
              <a:rPr lang="ja-JP" altLang="en-US" sz="3000" b="1" dirty="0">
                <a:solidFill>
                  <a:schemeClr val="bg1"/>
                </a:solidFill>
              </a:rPr>
              <a:t>　内部試験所</a:t>
            </a:r>
            <a:endParaRPr kumimoji="1" lang="ja-JP" altLang="en-US" sz="3000" b="1" dirty="0">
              <a:solidFill>
                <a:schemeClr val="bg1"/>
              </a:solidFill>
            </a:endParaRPr>
          </a:p>
        </p:txBody>
      </p:sp>
      <p:graphicFrame>
        <p:nvGraphicFramePr>
          <p:cNvPr id="2" name="表 5">
            <a:extLst>
              <a:ext uri="{FF2B5EF4-FFF2-40B4-BE49-F238E27FC236}">
                <a16:creationId xmlns:a16="http://schemas.microsoft.com/office/drawing/2014/main" id="{64BB54EE-5E3C-4399-AC0A-C19A6D596162}"/>
              </a:ext>
            </a:extLst>
          </p:cNvPr>
          <p:cNvGraphicFramePr>
            <a:graphicFrameLocks noGrp="1"/>
          </p:cNvGraphicFramePr>
          <p:nvPr>
            <p:extLst>
              <p:ext uri="{D42A27DB-BD31-4B8C-83A1-F6EECF244321}">
                <p14:modId xmlns:p14="http://schemas.microsoft.com/office/powerpoint/2010/main" val="4124382561"/>
              </p:ext>
            </p:extLst>
          </p:nvPr>
        </p:nvGraphicFramePr>
        <p:xfrm>
          <a:off x="838200" y="1990725"/>
          <a:ext cx="10515600" cy="4406482"/>
        </p:xfrm>
        <a:graphic>
          <a:graphicData uri="http://schemas.openxmlformats.org/drawingml/2006/table">
            <a:tbl>
              <a:tblPr firstRow="1" bandRow="1">
                <a:tableStyleId>{5940675A-B579-460E-94D1-54222C63F5DA}</a:tableStyleId>
              </a:tblPr>
              <a:tblGrid>
                <a:gridCol w="1933575">
                  <a:extLst>
                    <a:ext uri="{9D8B030D-6E8A-4147-A177-3AD203B41FA5}">
                      <a16:colId xmlns:a16="http://schemas.microsoft.com/office/drawing/2014/main" val="1995280537"/>
                    </a:ext>
                  </a:extLst>
                </a:gridCol>
                <a:gridCol w="8582025">
                  <a:extLst>
                    <a:ext uri="{9D8B030D-6E8A-4147-A177-3AD203B41FA5}">
                      <a16:colId xmlns:a16="http://schemas.microsoft.com/office/drawing/2014/main" val="1549831623"/>
                    </a:ext>
                  </a:extLst>
                </a:gridCol>
              </a:tblGrid>
              <a:tr h="456336">
                <a:tc>
                  <a:txBody>
                    <a:bodyPr/>
                    <a:lstStyle/>
                    <a:p>
                      <a:pPr algn="ctr"/>
                      <a:r>
                        <a:rPr kumimoji="1" lang="ja-JP" altLang="en-US" sz="20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kumimoji="1" lang="ja-JP" altLang="en-US" sz="2000" dirty="0"/>
                        <a:t>要点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199224546"/>
                  </a:ext>
                </a:extLst>
              </a:tr>
              <a:tr h="456336">
                <a:tc>
                  <a:txBody>
                    <a:bodyPr/>
                    <a:lstStyle/>
                    <a:p>
                      <a:r>
                        <a:rPr kumimoji="1" lang="ja-JP" altLang="en-US" sz="2000" dirty="0"/>
                        <a:t>適用範囲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ja-JP" altLang="en-US" sz="2000" dirty="0"/>
                        <a:t>「品質マニュアル」或いは「検査管理規定」などによる文書化。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037290"/>
                  </a:ext>
                </a:extLst>
              </a:tr>
              <a:tr h="787649">
                <a:tc>
                  <a:txBody>
                    <a:bodyPr/>
                    <a:lstStyle/>
                    <a:p>
                      <a:r>
                        <a:rPr kumimoji="1" lang="ja-JP" altLang="en-US" sz="2000" dirty="0"/>
                        <a:t>技術手順の適切性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ja-JP" altLang="en-US" sz="2000" dirty="0"/>
                        <a:t>検査・試験の手順及び測定機器校正の手順を決めて、適切性を検証（製品監査など）する。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6350143"/>
                  </a:ext>
                </a:extLst>
              </a:tr>
              <a:tr h="456336">
                <a:tc>
                  <a:txBody>
                    <a:bodyPr/>
                    <a:lstStyle/>
                    <a:p>
                      <a:r>
                        <a:rPr kumimoji="1" lang="ja-JP" altLang="en-US" sz="2000" dirty="0"/>
                        <a:t>要員の力量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ja-JP" altLang="en-US" sz="2000" dirty="0"/>
                        <a:t>試験所要員に必要な力量を明確にし、保有する。（</a:t>
                      </a:r>
                      <a:r>
                        <a:rPr kumimoji="1" lang="en-US" altLang="ja-JP" sz="2000" dirty="0"/>
                        <a:t>7.2</a:t>
                      </a:r>
                      <a:r>
                        <a:rPr kumimoji="1" lang="ja-JP" altLang="en-US" sz="2000" dirty="0"/>
                        <a:t>項による運用）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5313348"/>
                  </a:ext>
                </a:extLst>
              </a:tr>
              <a:tr h="456336">
                <a:tc>
                  <a:txBody>
                    <a:bodyPr/>
                    <a:lstStyle/>
                    <a:p>
                      <a:r>
                        <a:rPr kumimoji="1" lang="ja-JP" altLang="en-US" sz="2000" dirty="0"/>
                        <a:t>製品の試験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ja-JP" altLang="en-US" sz="2000" dirty="0"/>
                        <a:t>実施する検査・試験・評価の内容及び設備・機器リストなどの作成。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0323607"/>
                  </a:ext>
                </a:extLst>
              </a:tr>
              <a:tr h="964982">
                <a:tc>
                  <a:txBody>
                    <a:bodyPr/>
                    <a:lstStyle/>
                    <a:p>
                      <a:r>
                        <a:rPr kumimoji="1" lang="ja-JP" altLang="en-US" sz="2000" dirty="0"/>
                        <a:t>該当するプロセス規格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ja-JP" altLang="en-US" sz="2000" dirty="0"/>
                        <a:t>国家標準（</a:t>
                      </a:r>
                      <a:r>
                        <a:rPr kumimoji="1" lang="en-US" altLang="ja-JP" sz="2000" dirty="0"/>
                        <a:t>JIS</a:t>
                      </a:r>
                      <a:r>
                        <a:rPr kumimoji="1" lang="ja-JP" altLang="en-US" sz="2000" dirty="0"/>
                        <a:t>）、国際標準（</a:t>
                      </a:r>
                      <a:r>
                        <a:rPr kumimoji="1" lang="en-US" altLang="ja-JP" sz="2000" dirty="0"/>
                        <a:t>ASTM</a:t>
                      </a:r>
                      <a:r>
                        <a:rPr kumimoji="1" lang="ja-JP" altLang="en-US" sz="1600" dirty="0"/>
                        <a:t>（米国材料試験）</a:t>
                      </a:r>
                      <a:r>
                        <a:rPr kumimoji="1" lang="ja-JP" altLang="en-US" sz="2000" dirty="0"/>
                        <a:t>／</a:t>
                      </a:r>
                      <a:r>
                        <a:rPr kumimoji="1" lang="en-US" altLang="ja-JP" sz="2000" dirty="0"/>
                        <a:t>EN</a:t>
                      </a:r>
                      <a:r>
                        <a:rPr kumimoji="1" lang="ja-JP" altLang="en-US" sz="1600" dirty="0"/>
                        <a:t>（欧州規格）</a:t>
                      </a:r>
                      <a:r>
                        <a:rPr kumimoji="1" lang="ja-JP" altLang="en-US" sz="2000" dirty="0"/>
                        <a:t>）などの適用。</a:t>
                      </a:r>
                      <a:endParaRPr kumimoji="1" lang="en-US" altLang="ja-JP" sz="2000" dirty="0"/>
                    </a:p>
                    <a:p>
                      <a:pPr marL="285750" indent="-285750">
                        <a:buFont typeface="Arial" panose="020B0604020202020204" pitchFamily="34" charset="0"/>
                        <a:buChar char="•"/>
                      </a:pPr>
                      <a:r>
                        <a:rPr kumimoji="1" lang="ja-JP" altLang="en-US" sz="2000" dirty="0"/>
                        <a:t>存在しない場合の組織による検証方法の決定。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7146425"/>
                  </a:ext>
                </a:extLst>
              </a:tr>
              <a:tr h="787649">
                <a:tc>
                  <a:txBody>
                    <a:bodyPr/>
                    <a:lstStyle/>
                    <a:p>
                      <a:r>
                        <a:rPr kumimoji="1" lang="en-US" altLang="ja-JP" sz="2000" dirty="0"/>
                        <a:t>ISO/IEC17025</a:t>
                      </a:r>
                      <a:r>
                        <a:rPr kumimoji="1" lang="ja-JP" altLang="en-US" sz="2000" dirty="0"/>
                        <a:t>第三者認証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ja-JP" altLang="en-US" sz="2000" dirty="0"/>
                        <a:t>内部試験所への適用は必須ではないが、第三者認証により内部試験所要求事項の全てが満足する。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956129"/>
                  </a:ext>
                </a:extLst>
              </a:tr>
            </a:tbl>
          </a:graphicData>
        </a:graphic>
      </p:graphicFrame>
    </p:spTree>
    <p:extLst>
      <p:ext uri="{BB962C8B-B14F-4D97-AF65-F5344CB8AC3E}">
        <p14:creationId xmlns:p14="http://schemas.microsoft.com/office/powerpoint/2010/main" val="4232428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4</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noFill/>
          </a:ln>
        </p:spPr>
        <p:txBody>
          <a:bodyPr>
            <a:normAutofit/>
          </a:bodyPr>
          <a:lstStyle/>
          <a:p>
            <a:pPr marL="457200" indent="-457200">
              <a:buFont typeface="+mj-lt"/>
              <a:buAutoNum type="arabicPeriod" startAt="2"/>
            </a:pPr>
            <a:r>
              <a:rPr lang="ja-JP" altLang="en-US" sz="2400" dirty="0"/>
              <a:t>内部試験所　➠　オフラインにおいて試験及び検査などを実施する場所</a:t>
            </a:r>
            <a:endParaRPr lang="en-US" altLang="ja-JP" sz="2400" dirty="0"/>
          </a:p>
          <a:p>
            <a:pPr marL="457200" indent="-457200">
              <a:buFont typeface="+mj-lt"/>
              <a:buAutoNum type="arabicPeriod" startAt="2"/>
            </a:pPr>
            <a:r>
              <a:rPr lang="en-US" altLang="ja-JP" sz="2400" dirty="0"/>
              <a:t>3.1</a:t>
            </a:r>
            <a:r>
              <a:rPr lang="ja-JP" altLang="en-US" sz="2400" dirty="0"/>
              <a:t>項　定義に従い次の事項を文書化する。</a:t>
            </a:r>
            <a:endParaRPr lang="en-US" altLang="ja-JP" sz="2400" dirty="0"/>
          </a:p>
          <a:p>
            <a:pPr marL="914400" lvl="1" indent="-457200">
              <a:buFont typeface="+mj-ea"/>
              <a:buAutoNum type="circleNumDbPlain"/>
            </a:pPr>
            <a:r>
              <a:rPr lang="ja-JP" altLang="en-US" dirty="0">
                <a:solidFill>
                  <a:srgbClr val="FF0000"/>
                </a:solidFill>
                <a:effectLst>
                  <a:outerShdw blurRad="38100" dist="38100" dir="2700000" algn="tl">
                    <a:srgbClr val="000000">
                      <a:alpha val="43137"/>
                    </a:srgbClr>
                  </a:outerShdw>
                </a:effectLst>
              </a:rPr>
              <a:t>実施する試験、検査及び校正</a:t>
            </a:r>
            <a:endParaRPr lang="en-US" altLang="ja-JP" dirty="0">
              <a:solidFill>
                <a:srgbClr val="FF0000"/>
              </a:solidFill>
              <a:effectLst>
                <a:outerShdw blurRad="38100" dist="38100" dir="2700000" algn="tl">
                  <a:srgbClr val="000000">
                    <a:alpha val="43137"/>
                  </a:srgbClr>
                </a:outerShdw>
              </a:effectLst>
            </a:endParaRPr>
          </a:p>
          <a:p>
            <a:pPr marL="914400" lvl="1" indent="-457200">
              <a:buFont typeface="+mj-ea"/>
              <a:buAutoNum type="circleNumDbPlain"/>
            </a:pPr>
            <a:r>
              <a:rPr lang="ja-JP" altLang="en-US" dirty="0">
                <a:solidFill>
                  <a:srgbClr val="FF0000"/>
                </a:solidFill>
                <a:effectLst>
                  <a:outerShdw blurRad="38100" dist="38100" dir="2700000" algn="tl">
                    <a:srgbClr val="000000">
                      <a:alpha val="43137"/>
                    </a:srgbClr>
                  </a:outerShdw>
                </a:effectLst>
              </a:rPr>
              <a:t>使用する設備リスト</a:t>
            </a:r>
            <a:endParaRPr lang="en-US" altLang="ja-JP" dirty="0">
              <a:solidFill>
                <a:srgbClr val="FF0000"/>
              </a:solidFill>
              <a:effectLst>
                <a:outerShdw blurRad="38100" dist="38100" dir="2700000" algn="tl">
                  <a:srgbClr val="000000">
                    <a:alpha val="43137"/>
                  </a:srgbClr>
                </a:outerShdw>
              </a:effectLst>
            </a:endParaRPr>
          </a:p>
          <a:p>
            <a:pPr marL="914400" lvl="1" indent="-457200">
              <a:buFont typeface="+mj-ea"/>
              <a:buAutoNum type="circleNumDbPlain"/>
            </a:pPr>
            <a:r>
              <a:rPr lang="ja-JP" altLang="en-US" dirty="0">
                <a:solidFill>
                  <a:srgbClr val="FF0000"/>
                </a:solidFill>
                <a:effectLst>
                  <a:outerShdw blurRad="38100" dist="38100" dir="2700000" algn="tl">
                    <a:srgbClr val="000000">
                      <a:alpha val="43137"/>
                    </a:srgbClr>
                  </a:outerShdw>
                </a:effectLst>
              </a:rPr>
              <a:t>実施方法及び規格</a:t>
            </a:r>
            <a:endParaRPr lang="en-US" altLang="ja-JP" dirty="0">
              <a:solidFill>
                <a:srgbClr val="FF0000"/>
              </a:solidFill>
              <a:effectLst>
                <a:outerShdw blurRad="38100" dist="38100" dir="2700000" algn="tl">
                  <a:srgbClr val="000000">
                    <a:alpha val="43137"/>
                  </a:srgbClr>
                </a:outerShdw>
              </a:effectLst>
            </a:endParaRPr>
          </a:p>
          <a:p>
            <a:pPr marL="457200" indent="-457200">
              <a:buFont typeface="+mj-ea"/>
              <a:buAutoNum type="arabicPeriod" startAt="2"/>
            </a:pPr>
            <a:endParaRPr lang="en-US" altLang="ja-JP" sz="2400" dirty="0"/>
          </a:p>
          <a:p>
            <a:pPr marL="457200" indent="-457200">
              <a:buFont typeface="+mj-lt"/>
              <a:buAutoNum type="arabicPeriod" startAt="2"/>
            </a:pPr>
            <a:r>
              <a:rPr lang="ja-JP" altLang="en-US" sz="2400" dirty="0"/>
              <a:t>製造だけではなく、設計・開発時の試験などにも適用する。</a:t>
            </a:r>
            <a:endParaRPr lang="en-US" altLang="ja-JP" sz="2400" dirty="0"/>
          </a:p>
          <a:p>
            <a:pPr marL="457200" indent="-457200">
              <a:buFont typeface="+mj-lt"/>
              <a:buAutoNum type="arabicPeriod" startAt="2"/>
            </a:pPr>
            <a:r>
              <a:rPr lang="ja-JP" altLang="en-US" sz="2400" dirty="0"/>
              <a:t>試験所の要員に対し、次の事項を明確に管理する。</a:t>
            </a:r>
            <a:endParaRPr lang="en-US" altLang="ja-JP" sz="2400" dirty="0"/>
          </a:p>
          <a:p>
            <a:pPr lvl="1">
              <a:buFont typeface="Wingdings" panose="05000000000000000000" pitchFamily="2" charset="2"/>
              <a:buChar char="Ø"/>
            </a:pPr>
            <a:r>
              <a:rPr lang="ja-JP" altLang="en-US" dirty="0"/>
              <a:t>持つべき力量（</a:t>
            </a:r>
            <a:r>
              <a:rPr lang="en-US" altLang="ja-JP" dirty="0"/>
              <a:t>7.2.1</a:t>
            </a:r>
            <a:r>
              <a:rPr lang="ja-JP" altLang="en-US" dirty="0"/>
              <a:t>による）</a:t>
            </a:r>
            <a:endParaRPr lang="en-US" altLang="ja-JP" dirty="0"/>
          </a:p>
          <a:p>
            <a:pPr lvl="1">
              <a:buFont typeface="Wingdings" panose="05000000000000000000" pitchFamily="2" charset="2"/>
              <a:buChar char="Ø"/>
            </a:pPr>
            <a:r>
              <a:rPr lang="ja-JP" altLang="en-US" dirty="0"/>
              <a:t>力量を証明する記録（教育訓練記録）</a:t>
            </a:r>
            <a:endParaRPr lang="en-US" altLang="ja-JP" dirty="0"/>
          </a:p>
          <a:p>
            <a:pPr lvl="1">
              <a:buFont typeface="Wingdings" panose="05000000000000000000" pitchFamily="2" charset="2"/>
              <a:buChar char="Ø"/>
            </a:pPr>
            <a:r>
              <a:rPr lang="ja-JP" altLang="en-US" dirty="0"/>
              <a:t>資格認定制度</a:t>
            </a:r>
            <a:endParaRPr lang="en-US" altLang="ja-JP" dirty="0"/>
          </a:p>
          <a:p>
            <a:pPr marL="457200" indent="-457200">
              <a:buFont typeface="+mj-lt"/>
              <a:buAutoNum type="arabicPeriod" startAt="2"/>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7.1.5.3.1</a:t>
            </a:r>
            <a:r>
              <a:rPr lang="ja-JP" altLang="en-US" sz="3000" b="1" dirty="0">
                <a:solidFill>
                  <a:schemeClr val="bg1"/>
                </a:solidFill>
              </a:rPr>
              <a:t>　内部試験所</a:t>
            </a:r>
            <a:endParaRPr kumimoji="1" lang="ja-JP" altLang="en-US" sz="3000" b="1" dirty="0">
              <a:solidFill>
                <a:schemeClr val="bg1"/>
              </a:solidFill>
            </a:endParaRPr>
          </a:p>
        </p:txBody>
      </p:sp>
      <p:pic>
        <p:nvPicPr>
          <p:cNvPr id="13" name="図 12">
            <a:extLst>
              <a:ext uri="{FF2B5EF4-FFF2-40B4-BE49-F238E27FC236}">
                <a16:creationId xmlns:a16="http://schemas.microsoft.com/office/drawing/2014/main" id="{A351874B-3EE0-427F-BBEF-F9034E797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092" y="2335576"/>
            <a:ext cx="5415708" cy="1718631"/>
          </a:xfrm>
          <a:prstGeom prst="rect">
            <a:avLst/>
          </a:prstGeom>
          <a:noFill/>
          <a:extLst>
            <a:ext uri="{909E8E84-426E-40DD-AFC4-6F175D3DCCD1}">
              <a14:hiddenFill xmlns:a14="http://schemas.microsoft.com/office/drawing/2010/main">
                <a:solidFill>
                  <a:srgbClr val="FFFFFF"/>
                </a:solidFill>
              </a14:hiddenFill>
            </a:ext>
          </a:extLst>
        </p:spPr>
      </p:pic>
      <p:sp>
        <p:nvSpPr>
          <p:cNvPr id="14" name="矢印: 右 13">
            <a:extLst>
              <a:ext uri="{FF2B5EF4-FFF2-40B4-BE49-F238E27FC236}">
                <a16:creationId xmlns:a16="http://schemas.microsoft.com/office/drawing/2014/main" id="{3D21536A-EAD9-4994-9426-917D22D8A788}"/>
              </a:ext>
            </a:extLst>
          </p:cNvPr>
          <p:cNvSpPr/>
          <p:nvPr/>
        </p:nvSpPr>
        <p:spPr>
          <a:xfrm>
            <a:off x="5641555" y="2682797"/>
            <a:ext cx="197385" cy="838546"/>
          </a:xfrm>
          <a:prstGeom prst="rightArrow">
            <a:avLst>
              <a:gd name="adj1" fmla="val 7371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60315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28347</TotalTime>
  <Words>486</Words>
  <Application>Microsoft Office PowerPoint</Application>
  <PresentationFormat>ワイド画面</PresentationFormat>
  <Paragraphs>51</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新細明體</vt:lpstr>
      <vt:lpstr>游ゴシック</vt:lpstr>
      <vt:lpstr>游ゴシック Light</vt:lpstr>
      <vt:lpstr>Arial</vt:lpstr>
      <vt:lpstr>Wingdings</vt:lpstr>
      <vt:lpstr>Office テーマ</vt:lpstr>
      <vt:lpstr>7.1.5.3.1　内部試験所</vt:lpstr>
      <vt:lpstr>7.1.5.3.1　内部試験所</vt:lpstr>
      <vt:lpstr>7.1.5.3.1　内部試験所</vt:lpstr>
      <vt:lpstr>7.1.5.3.1　内部試験所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1258</cp:revision>
  <cp:lastPrinted>2020-10-21T02:47:23Z</cp:lastPrinted>
  <dcterms:created xsi:type="dcterms:W3CDTF">2019-02-14T08:34:57Z</dcterms:created>
  <dcterms:modified xsi:type="dcterms:W3CDTF">2023-05-28T22:57:07Z</dcterms:modified>
</cp:coreProperties>
</file>