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69" r:id="rId2"/>
    <p:sldId id="371" r:id="rId3"/>
    <p:sldId id="484" r:id="rId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☑組織が検査、試験、又は校正サービスに使用する、外部／商用／独立の試験所施設は、要求さ れる検査、試験、又は校正を実行する能力を含む、定められた試験所適用範囲をもたなければ ならない。また、次の事項のいずれかを満たさなければならない。 </a:t>
            </a:r>
            <a:r>
              <a:rPr lang="en-US" altLang="ja-JP" sz="2000" dirty="0"/>
              <a:t>― </a:t>
            </a:r>
            <a:r>
              <a:rPr lang="ja-JP" altLang="en-US" sz="2000" dirty="0"/>
              <a:t>試験所は、</a:t>
            </a:r>
            <a:r>
              <a:rPr lang="en-US" altLang="ja-JP" sz="2000" dirty="0"/>
              <a:t>ILAC MRA</a:t>
            </a:r>
            <a:r>
              <a:rPr lang="ja-JP" altLang="en-US" sz="2000" dirty="0"/>
              <a:t>（</a:t>
            </a:r>
            <a:r>
              <a:rPr lang="en-US" altLang="ja-JP" sz="2000" dirty="0"/>
              <a:t>International Laboratory Accreditation Forum Mutual Recognition Arrangement</a:t>
            </a:r>
            <a:r>
              <a:rPr lang="ja-JP" altLang="en-US" sz="2000" dirty="0"/>
              <a:t>－</a:t>
            </a:r>
            <a:r>
              <a:rPr lang="en-US" altLang="ja-JP" sz="2000" dirty="0"/>
              <a:t>www.ilac.org</a:t>
            </a:r>
            <a:r>
              <a:rPr lang="ja-JP" altLang="en-US" sz="2000" dirty="0"/>
              <a:t>）</a:t>
            </a:r>
            <a:r>
              <a:rPr lang="en-US" altLang="ja-JP" sz="2000" dirty="0"/>
              <a:t>1 </a:t>
            </a:r>
            <a:r>
              <a:rPr lang="ja-JP" altLang="en-US" sz="2000" dirty="0"/>
              <a:t>の認定機関（加盟機関）によって </a:t>
            </a:r>
            <a:r>
              <a:rPr lang="en-US" altLang="ja-JP" sz="2000" dirty="0"/>
              <a:t>ISO/IEC17025 </a:t>
            </a:r>
            <a:r>
              <a:rPr lang="ja-JP" altLang="en-US" sz="2000" dirty="0"/>
              <a:t>又はこれに相当する国内基準（例として、中国の </a:t>
            </a:r>
            <a:r>
              <a:rPr lang="en-US" altLang="ja-JP" sz="2000" dirty="0"/>
              <a:t>CNAS</a:t>
            </a:r>
            <a:r>
              <a:rPr lang="ja-JP" altLang="en-US" sz="2000" dirty="0"/>
              <a:t>－</a:t>
            </a:r>
            <a:r>
              <a:rPr lang="en-US" altLang="ja-JP" sz="2000" dirty="0"/>
              <a:t>CL01</a:t>
            </a:r>
            <a:r>
              <a:rPr lang="ja-JP" altLang="en-US" sz="2000" dirty="0"/>
              <a:t>）これに相当する国内基準 </a:t>
            </a:r>
            <a:r>
              <a:rPr lang="en-US" altLang="ja-JP" sz="2000" dirty="0"/>
              <a:t>2 </a:t>
            </a:r>
            <a:r>
              <a:rPr lang="ja-JP" altLang="en-US" sz="2000" dirty="0"/>
              <a:t>に認定され、該当する検査、試験、又は校正サービスを認定（認証書）の適用範囲に含めなけ ればならない。校正又は試験報告書の認証書は、国家認定機関のマークを含んでいなければな らない。　　　　　　　　　　　　　　　　　　　　　　　　　　　　　　　　　　　　　　　　　　　</a:t>
            </a:r>
            <a:r>
              <a:rPr lang="en-US" altLang="ja-JP" sz="2000" dirty="0">
                <a:solidFill>
                  <a:srgbClr val="FF0000"/>
                </a:solidFill>
              </a:rPr>
              <a:t>― </a:t>
            </a:r>
            <a:r>
              <a:rPr lang="ja-JP" altLang="en-US" sz="2000" dirty="0">
                <a:solidFill>
                  <a:srgbClr val="FF0000"/>
                </a:solidFill>
              </a:rPr>
              <a:t>非認定試験所を利用する場合（例 例えば、しかしこれに限定されない、特殊専用的若 しくは一体型機器のために 、すなわち国際的にトレーサブルな標準器がない特性値のために、又は当初の機器製造業者</a:t>
            </a:r>
            <a:r>
              <a:rPr lang="en-US" altLang="ja-JP" sz="2000" dirty="0">
                <a:solidFill>
                  <a:srgbClr val="FF0000"/>
                </a:solidFill>
              </a:rPr>
              <a:t>)</a:t>
            </a:r>
            <a:r>
              <a:rPr lang="ja-JP" altLang="en-US" sz="2000" dirty="0">
                <a:solidFill>
                  <a:srgbClr val="FF0000"/>
                </a:solidFill>
              </a:rPr>
              <a:t>、組織は、試験所が評価され、</a:t>
            </a:r>
            <a:r>
              <a:rPr lang="en-US" altLang="ja-JP" sz="2000" dirty="0">
                <a:solidFill>
                  <a:srgbClr val="FF0000"/>
                </a:solidFill>
              </a:rPr>
              <a:t>IATF16949 </a:t>
            </a:r>
            <a:r>
              <a:rPr lang="ja-JP" altLang="en-US" sz="2000" dirty="0">
                <a:solidFill>
                  <a:srgbClr val="FF0000"/>
                </a:solidFill>
              </a:rPr>
              <a:t>の </a:t>
            </a:r>
            <a:r>
              <a:rPr lang="en-US" altLang="ja-JP" sz="2000" dirty="0">
                <a:solidFill>
                  <a:srgbClr val="FF0000"/>
                </a:solidFill>
              </a:rPr>
              <a:t>7.1.5.3.1 </a:t>
            </a:r>
            <a:r>
              <a:rPr lang="ja-JP" altLang="en-US" sz="2000" dirty="0">
                <a:solidFill>
                  <a:srgbClr val="FF0000"/>
                </a:solidFill>
              </a:rPr>
              <a:t>項の 要求事項を満たしている証拠があることを確実にする責任がある。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注記 私有ソフトウェアの使用を含む、一体型測定機器の自己校正は、校正の要求事項に該 当しない。</a:t>
            </a:r>
            <a:endParaRPr lang="en-US" altLang="ja-JP" sz="20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7.1.5.3.2</a:t>
            </a:r>
            <a:r>
              <a:rPr lang="ja-JP" altLang="en-US" sz="3000" b="1" dirty="0">
                <a:solidFill>
                  <a:schemeClr val="tx2"/>
                </a:solidFill>
              </a:rPr>
              <a:t>　外部試験所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AD8C2CF-2338-4B2E-9B9A-E14CBF6D435B}"/>
              </a:ext>
            </a:extLst>
          </p:cNvPr>
          <p:cNvSpPr/>
          <p:nvPr/>
        </p:nvSpPr>
        <p:spPr>
          <a:xfrm>
            <a:off x="10581640" y="741680"/>
            <a:ext cx="772160" cy="4775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SI 10</a:t>
            </a:r>
          </a:p>
        </p:txBody>
      </p:sp>
    </p:spTree>
    <p:extLst>
      <p:ext uri="{BB962C8B-B14F-4D97-AF65-F5344CB8AC3E}">
        <p14:creationId xmlns:p14="http://schemas.microsoft.com/office/powerpoint/2010/main" val="16941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☑ある機器に対して認定された試験所を利用できない場合、校正サービスは、</a:t>
            </a:r>
            <a:r>
              <a:rPr lang="ja-JP" altLang="en-US" sz="2000" u="sng" dirty="0"/>
              <a:t>機器の製造業者によって実行してもよい。</a:t>
            </a:r>
            <a:r>
              <a:rPr lang="ja-JP" altLang="en-US" sz="2000" dirty="0"/>
              <a:t>この場合、組織は、</a:t>
            </a:r>
            <a:r>
              <a:rPr lang="en-US" altLang="ja-JP" sz="2000" dirty="0"/>
              <a:t>7.1.5.3.1</a:t>
            </a:r>
            <a:r>
              <a:rPr lang="ja-JP" altLang="en-US" sz="2000" dirty="0"/>
              <a:t>に記載された要求事項を満たすことを確実にしなければならない。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/>
              <a:t>　校正サービスの使用は、認定された（又は顧客が認めた）試験所以外による場合、要求されれば、政府規制の確認の対象となる場合がある。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tx2"/>
                </a:solidFill>
              </a:rPr>
              <a:t>7.1.5.3.2</a:t>
            </a:r>
            <a:r>
              <a:rPr lang="ja-JP" altLang="en-US" sz="3000" b="1" dirty="0">
                <a:solidFill>
                  <a:schemeClr val="tx2"/>
                </a:solidFill>
              </a:rPr>
              <a:t>　外部試験所</a:t>
            </a:r>
            <a:endParaRPr kumimoji="1" lang="ja-JP" altLang="en-US" sz="3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8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32350"/>
          </a:xfrm>
          <a:ln w="12700"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外部試験所　➠　試験及び校正などを委託する相手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外部試験所は次のいずれかを満たすこと。</a:t>
            </a:r>
            <a:endParaRPr lang="en-US" altLang="ja-JP" sz="24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ISO/IEC17025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又は同等の国内認定（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JCSS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ja-JP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/>
              <a:t>顧客が認めた第二者監査結果（例えば組織による監査）</a:t>
            </a:r>
            <a:endParaRPr lang="en-US" altLang="ja-JP" dirty="0"/>
          </a:p>
          <a:p>
            <a:pPr marL="914400" lvl="1" indent="-45720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機器メーカーへの委託（</a:t>
            </a:r>
            <a:r>
              <a:rPr lang="en-US" altLang="ja-JP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7.1.5.3.1</a:t>
            </a:r>
            <a:r>
              <a:rPr lang="ja-JP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を満たす相手）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現実的には２の③に頼らざるを得ない場合がある。その場合、可能な限り、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機器メーカーから</a:t>
            </a:r>
            <a:r>
              <a:rPr lang="en-US" altLang="ja-JP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7.1.5.3.1</a:t>
            </a:r>
            <a:r>
              <a:rPr lang="ja-JP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に関する文書を入手</a:t>
            </a:r>
            <a:r>
              <a:rPr lang="ja-JP" altLang="en-US" sz="2400" dirty="0"/>
              <a:t>する。（</a:t>
            </a:r>
            <a:r>
              <a:rPr lang="en-US" altLang="ja-JP" sz="2400" dirty="0"/>
              <a:t>FAQ7</a:t>
            </a:r>
            <a:r>
              <a:rPr lang="ja-JP" altLang="en-US" sz="2400" dirty="0"/>
              <a:t>）</a:t>
            </a:r>
            <a:endParaRPr lang="en-US" altLang="ja-JP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tx2"/>
          </a:solidFill>
          <a:ln w="38100">
            <a:noFill/>
          </a:ln>
        </p:spPr>
        <p:txBody>
          <a:bodyPr>
            <a:normAutofit/>
          </a:bodyPr>
          <a:lstStyle/>
          <a:p>
            <a:r>
              <a:rPr lang="en-US" altLang="ja-JP" sz="3000" b="1" dirty="0">
                <a:solidFill>
                  <a:schemeClr val="bg1"/>
                </a:solidFill>
              </a:rPr>
              <a:t>7.1.5.3.2</a:t>
            </a:r>
            <a:r>
              <a:rPr lang="ja-JP" altLang="en-US" sz="3000" b="1" dirty="0">
                <a:solidFill>
                  <a:schemeClr val="bg1"/>
                </a:solidFill>
              </a:rPr>
              <a:t>　外部試験所</a:t>
            </a:r>
            <a:endParaRPr kumimoji="1" lang="ja-JP" altLang="en-US" sz="3000" b="1" dirty="0">
              <a:solidFill>
                <a:schemeClr val="bg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E931BC-D224-4F87-849C-3784E606A267}"/>
              </a:ext>
            </a:extLst>
          </p:cNvPr>
          <p:cNvSpPr/>
          <p:nvPr/>
        </p:nvSpPr>
        <p:spPr>
          <a:xfrm>
            <a:off x="838199" y="4417764"/>
            <a:ext cx="10515599" cy="19385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ＪＣＳＳ（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Japan Calibration Service System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）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計量法校正事業者登録制度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JCSS</a:t>
            </a:r>
            <a:r>
              <a:rPr kumimoji="1" lang="ja-JP" altLang="en-US" sz="1600" dirty="0">
                <a:solidFill>
                  <a:schemeClr val="tx1"/>
                </a:solidFill>
              </a:rPr>
              <a:t>は、国家計量標準供給制度と校正事業者登録制度からなる制度。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JCSS</a:t>
            </a:r>
            <a:r>
              <a:rPr lang="ja-JP" altLang="en-US" sz="1600" dirty="0">
                <a:solidFill>
                  <a:schemeClr val="tx1"/>
                </a:solidFill>
              </a:rPr>
              <a:t>登録事業者は、</a:t>
            </a:r>
            <a:r>
              <a:rPr lang="en-US" altLang="ja-JP" sz="1600" dirty="0">
                <a:solidFill>
                  <a:schemeClr val="tx1"/>
                </a:solidFill>
              </a:rPr>
              <a:t>ISO/IEC17025</a:t>
            </a:r>
            <a:r>
              <a:rPr lang="ja-JP" altLang="en-US" sz="1600" dirty="0">
                <a:solidFill>
                  <a:schemeClr val="tx1"/>
                </a:solidFill>
              </a:rPr>
              <a:t>と同等の国内基準にて認定された事業者として、外部試験所要求事項を満たす。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kumimoji="1" lang="en-US" altLang="ja-JP" sz="1600" dirty="0">
                <a:solidFill>
                  <a:schemeClr val="tx1"/>
                </a:solidFill>
              </a:rPr>
              <a:t>【</a:t>
            </a:r>
            <a:r>
              <a:rPr kumimoji="1" lang="ja-JP" altLang="en-US" sz="1600" dirty="0">
                <a:solidFill>
                  <a:schemeClr val="tx1"/>
                </a:solidFill>
              </a:rPr>
              <a:t>登録区分</a:t>
            </a:r>
            <a:r>
              <a:rPr kumimoji="1" lang="en-US" altLang="ja-JP" sz="1600" dirty="0">
                <a:solidFill>
                  <a:schemeClr val="tx1"/>
                </a:solidFill>
              </a:rPr>
              <a:t>】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①長さ　②質量　③時間　④温度　⑤光　⑥角度　⑦体積　⑧流量・流速　⑨振動加速度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⑩電気等（直流・低周波）　⑪電気等（高周波）　・・・・・他　全２４項目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28347</TotalTime>
  <Words>628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新細明體</vt:lpstr>
      <vt:lpstr>游ゴシック</vt:lpstr>
      <vt:lpstr>游ゴシック Light</vt:lpstr>
      <vt:lpstr>Arial</vt:lpstr>
      <vt:lpstr>Office テーマ</vt:lpstr>
      <vt:lpstr>7.1.5.3.2　外部試験所</vt:lpstr>
      <vt:lpstr>7.1.5.3.2　外部試験所</vt:lpstr>
      <vt:lpstr>7.1.5.3.2　外部試験所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1258</cp:revision>
  <cp:lastPrinted>2020-10-21T02:47:23Z</cp:lastPrinted>
  <dcterms:created xsi:type="dcterms:W3CDTF">2019-02-14T08:34:57Z</dcterms:created>
  <dcterms:modified xsi:type="dcterms:W3CDTF">2023-05-28T22:56:25Z</dcterms:modified>
</cp:coreProperties>
</file>