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897"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55" d="100"/>
          <a:sy n="55" d="100"/>
        </p:scale>
        <p:origin x="90" y="102"/>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2023/6/2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2023/6/2</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2023/6/2</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2023/6/2</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smtClean="0"/>
              <a:t>①力量に関して、次の事項を行う。</a:t>
            </a:r>
            <a:endParaRPr lang="en-US" altLang="ja-JP" sz="2000" dirty="0" smtClean="0"/>
          </a:p>
          <a:p>
            <a:pPr marL="0" indent="0">
              <a:lnSpc>
                <a:spcPct val="100000"/>
              </a:lnSpc>
              <a:buNone/>
            </a:pPr>
            <a:r>
              <a:rPr lang="en-US" altLang="ja-JP" sz="2000" dirty="0" smtClean="0"/>
              <a:t>a)</a:t>
            </a:r>
            <a:r>
              <a:rPr lang="ja-JP" altLang="en-US" sz="2000" dirty="0" smtClean="0"/>
              <a:t>品質マネジメントシステムのパフォーマンスと有効性に影響を与える業務をその管理下で行う人々に必要な力量を明確にする。</a:t>
            </a:r>
            <a:endParaRPr lang="en-US" altLang="ja-JP" sz="2000" dirty="0" smtClean="0"/>
          </a:p>
          <a:p>
            <a:pPr marL="0" indent="0">
              <a:lnSpc>
                <a:spcPct val="100000"/>
              </a:lnSpc>
              <a:buNone/>
            </a:pPr>
            <a:r>
              <a:rPr lang="en-US" altLang="ja-JP" sz="2000" dirty="0" smtClean="0"/>
              <a:t>b)</a:t>
            </a:r>
            <a:r>
              <a:rPr lang="ja-JP" altLang="en-US" sz="2000" dirty="0" smtClean="0"/>
              <a:t>適切な教育・訓練・経験にもとづいて、それらの人々が力量を備えていることを確実にする。</a:t>
            </a:r>
            <a:endParaRPr lang="en-US" altLang="ja-JP" sz="2000" dirty="0" smtClean="0"/>
          </a:p>
          <a:p>
            <a:pPr marL="0" indent="0">
              <a:lnSpc>
                <a:spcPct val="100000"/>
              </a:lnSpc>
              <a:buNone/>
            </a:pPr>
            <a:r>
              <a:rPr lang="en-US" altLang="ja-JP" sz="2000" dirty="0" smtClean="0"/>
              <a:t>c)</a:t>
            </a:r>
            <a:r>
              <a:rPr lang="ja-JP" altLang="en-US" sz="2000" dirty="0" smtClean="0"/>
              <a:t>必要な力量を身につけるための処置をとり、とった処置の有効性を評価する（該当する場合に必ず）</a:t>
            </a:r>
            <a:endParaRPr lang="en-US" altLang="ja-JP" sz="2000" dirty="0" smtClean="0"/>
          </a:p>
          <a:p>
            <a:pPr marL="0" indent="0">
              <a:lnSpc>
                <a:spcPct val="100000"/>
              </a:lnSpc>
              <a:buNone/>
            </a:pPr>
            <a:r>
              <a:rPr lang="en-US" altLang="ja-JP" sz="2000" dirty="0" smtClean="0"/>
              <a:t>d)</a:t>
            </a:r>
            <a:r>
              <a:rPr lang="ja-JP" altLang="en-US" sz="2000" dirty="0" smtClean="0"/>
              <a:t>力量の証拠として、文書化した情報を保持する（記録）</a:t>
            </a:r>
            <a:endParaRPr lang="en-US" altLang="ja-JP" sz="2000" dirty="0" smtClean="0"/>
          </a:p>
          <a:p>
            <a:pPr marL="0" indent="0">
              <a:lnSpc>
                <a:spcPct val="100000"/>
              </a:lnSpc>
              <a:buNone/>
            </a:pPr>
            <a:r>
              <a:rPr lang="ja-JP" altLang="en-US" sz="2000" dirty="0" smtClean="0"/>
              <a:t>②注記　上記①</a:t>
            </a:r>
            <a:r>
              <a:rPr lang="en-US" altLang="ja-JP" sz="2000" dirty="0" smtClean="0"/>
              <a:t>c)</a:t>
            </a:r>
            <a:r>
              <a:rPr lang="ja-JP" altLang="en-US" sz="2000" dirty="0" smtClean="0"/>
              <a:t>の処置の例：</a:t>
            </a:r>
            <a:endParaRPr lang="en-US" altLang="ja-JP" sz="2000" dirty="0" smtClean="0"/>
          </a:p>
          <a:p>
            <a:pPr marL="0" indent="0">
              <a:lnSpc>
                <a:spcPct val="100000"/>
              </a:lnSpc>
              <a:buNone/>
            </a:pPr>
            <a:r>
              <a:rPr lang="en-US" altLang="ja-JP" sz="2000" dirty="0" smtClean="0"/>
              <a:t>a)</a:t>
            </a:r>
            <a:r>
              <a:rPr lang="ja-JP" altLang="en-US" sz="2000" dirty="0" smtClean="0"/>
              <a:t>現在雇用している人々に対する、教育訓練の提供、指導の実施、配置転換の実施など</a:t>
            </a:r>
            <a:endParaRPr lang="en-US" altLang="ja-JP" sz="2000" dirty="0" smtClean="0"/>
          </a:p>
          <a:p>
            <a:pPr marL="0" indent="0">
              <a:lnSpc>
                <a:spcPct val="100000"/>
              </a:lnSpc>
              <a:buNone/>
            </a:pPr>
            <a:r>
              <a:rPr lang="en-US" altLang="ja-JP" sz="2000" dirty="0" smtClean="0"/>
              <a:t>b)</a:t>
            </a:r>
            <a:r>
              <a:rPr lang="ja-JP" altLang="en-US" sz="2000" dirty="0" smtClean="0"/>
              <a:t>力量を備えて人々の雇用、そうした人々との契約締結。</a:t>
            </a:r>
            <a:endParaRPr lang="en-US" altLang="ja-JP" sz="2000" dirty="0" smtClean="0"/>
          </a:p>
          <a:p>
            <a:pPr marL="0" indent="0">
              <a:lnSpc>
                <a:spcPct val="100000"/>
              </a:lnSpc>
              <a:buNone/>
            </a:pPr>
            <a:endParaRPr lang="ja-JP" altLang="en-US" sz="2000" u="sng"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smtClean="0">
                <a:solidFill>
                  <a:schemeClr val="tx2"/>
                </a:solidFill>
              </a:rPr>
              <a:t>7.2</a:t>
            </a:r>
            <a:r>
              <a:rPr lang="ja-JP" altLang="en-US" sz="3000" b="1" dirty="0">
                <a:solidFill>
                  <a:schemeClr val="tx2"/>
                </a:solidFill>
              </a:rPr>
              <a:t>　</a:t>
            </a:r>
            <a:r>
              <a:rPr lang="ja-JP" altLang="en-US" sz="3000" b="1" dirty="0" smtClean="0">
                <a:solidFill>
                  <a:schemeClr val="tx2"/>
                </a:solidFill>
              </a:rPr>
              <a:t>力量（岩波氏）</a:t>
            </a:r>
            <a:endParaRPr kumimoji="1" lang="ja-JP" altLang="en-US" sz="3000" b="1" dirty="0">
              <a:solidFill>
                <a:schemeClr val="tx2"/>
              </a:solidFill>
            </a:endParaRPr>
          </a:p>
        </p:txBody>
      </p:sp>
    </p:spTree>
    <p:extLst>
      <p:ext uri="{BB962C8B-B14F-4D97-AF65-F5344CB8AC3E}">
        <p14:creationId xmlns:p14="http://schemas.microsoft.com/office/powerpoint/2010/main" val="3209758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29389</TotalTime>
  <Words>175</Words>
  <Application>Microsoft Office PowerPoint</Application>
  <PresentationFormat>ワイド画面</PresentationFormat>
  <Paragraphs>11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新細明體</vt:lpstr>
      <vt:lpstr>游ゴシック</vt:lpstr>
      <vt:lpstr>游ゴシック Light</vt:lpstr>
      <vt:lpstr>Arial</vt:lpstr>
      <vt:lpstr>Office テーマ</vt:lpstr>
      <vt:lpstr>7.2　力量（岩波氏）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1270</cp:revision>
  <cp:lastPrinted>2020-10-21T02:47:23Z</cp:lastPrinted>
  <dcterms:created xsi:type="dcterms:W3CDTF">2019-02-14T08:34:57Z</dcterms:created>
  <dcterms:modified xsi:type="dcterms:W3CDTF">2023-06-02T10:45:47Z</dcterms:modified>
</cp:coreProperties>
</file>