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72"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77108"/>
            <a:ext cx="10515600" cy="1869328"/>
          </a:xfrm>
          <a:ln w="12700">
            <a:solidFill>
              <a:schemeClr val="tx2"/>
            </a:solidFill>
          </a:ln>
        </p:spPr>
        <p:txBody>
          <a:bodyPr>
            <a:normAutofit fontScale="77500" lnSpcReduction="20000"/>
          </a:bodyPr>
          <a:lstStyle/>
          <a:p>
            <a:pPr marL="0" indent="0">
              <a:lnSpc>
                <a:spcPct val="100000"/>
              </a:lnSpc>
              <a:buNone/>
            </a:pPr>
            <a:r>
              <a:rPr lang="ja-JP" altLang="en-US" sz="2000" dirty="0"/>
              <a:t>☑組織は、製品及びプロセス要求事項への適合に影響する活動に従事する全ての要員の、認識（</a:t>
            </a:r>
            <a:r>
              <a:rPr lang="en-US" altLang="ja-JP" sz="2000" dirty="0"/>
              <a:t>7.3.1</a:t>
            </a:r>
            <a:r>
              <a:rPr lang="ja-JP" altLang="en-US" sz="2000" dirty="0"/>
              <a:t>参照）を含めて、教育訓練のニーズ及び達成すべき力量を明確にする</a:t>
            </a:r>
            <a:r>
              <a:rPr lang="ja-JP" altLang="en-US" sz="2000" b="1" dirty="0"/>
              <a:t>文書化したプロセス</a:t>
            </a:r>
            <a:r>
              <a:rPr lang="ja-JP" altLang="en-US" sz="2000" dirty="0"/>
              <a:t>を確立し、維持しなければならない。</a:t>
            </a:r>
            <a:endParaRPr lang="en-US" altLang="ja-JP" sz="2000" dirty="0"/>
          </a:p>
          <a:p>
            <a:pPr marL="0" indent="0">
              <a:lnSpc>
                <a:spcPct val="100000"/>
              </a:lnSpc>
              <a:buNone/>
            </a:pPr>
            <a:r>
              <a:rPr lang="ja-JP" altLang="en-US" sz="2000" dirty="0"/>
              <a:t>☑必要に応じて、顧客要求事項を満たすことに特に配慮して</a:t>
            </a:r>
            <a:r>
              <a:rPr lang="ja-JP" altLang="en-US" sz="1800" dirty="0"/>
              <a:t>、</a:t>
            </a:r>
            <a:r>
              <a:rPr lang="ja-JP" altLang="en-US" sz="2100" dirty="0"/>
              <a:t>特定の業務に従事する要員を適格性確認しなければならない。</a:t>
            </a:r>
            <a:r>
              <a:rPr lang="ja-JP" altLang="en-US" sz="2400" dirty="0"/>
              <a:t>                                                                                                                                          ☑</a:t>
            </a:r>
            <a:r>
              <a:rPr lang="ja-JP" altLang="en-US" sz="2100" dirty="0">
                <a:solidFill>
                  <a:srgbClr val="FF0000"/>
                </a:solidFill>
              </a:rPr>
              <a:t>組織に対するリスクを低減又は排除するために、教育訓練及び認識に、機器故障及び／又は 実施されたサイバー攻撃の症状を認識することのような、組織の環境及び従業員の責任に適 切な予防法に関する情報も含めなければならない。</a:t>
            </a:r>
            <a:endParaRPr lang="ja-JP" altLang="en-US" sz="2100" u="sng" dirty="0">
              <a:solidFill>
                <a:srgbClr val="FF0000"/>
              </a:solidFill>
            </a:endParaRP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7.2.1</a:t>
            </a:r>
            <a:r>
              <a:rPr kumimoji="1" lang="ja-JP" altLang="en-US" sz="3000" b="1" dirty="0">
                <a:solidFill>
                  <a:schemeClr val="tx2"/>
                </a:solidFill>
              </a:rPr>
              <a:t>　力量－補足</a:t>
            </a:r>
          </a:p>
        </p:txBody>
      </p:sp>
      <p:sp>
        <p:nvSpPr>
          <p:cNvPr id="6" name="タイトル 1">
            <a:extLst>
              <a:ext uri="{FF2B5EF4-FFF2-40B4-BE49-F238E27FC236}">
                <a16:creationId xmlns:a16="http://schemas.microsoft.com/office/drawing/2014/main" id="{75CA1FC3-5556-4FB0-A72B-5EC00B1D9767}"/>
              </a:ext>
            </a:extLst>
          </p:cNvPr>
          <p:cNvSpPr txBox="1">
            <a:spLocks/>
          </p:cNvSpPr>
          <p:nvPr/>
        </p:nvSpPr>
        <p:spPr>
          <a:xfrm>
            <a:off x="838200" y="3429000"/>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7.2.1</a:t>
            </a:r>
            <a:r>
              <a:rPr lang="ja-JP" altLang="en-US" sz="3000" b="1" dirty="0">
                <a:solidFill>
                  <a:schemeClr val="bg1"/>
                </a:solidFill>
              </a:rPr>
              <a:t>　力量－補足</a:t>
            </a:r>
          </a:p>
        </p:txBody>
      </p:sp>
      <p:sp>
        <p:nvSpPr>
          <p:cNvPr id="7" name="コンテンツ プレースホルダー 2">
            <a:extLst>
              <a:ext uri="{FF2B5EF4-FFF2-40B4-BE49-F238E27FC236}">
                <a16:creationId xmlns:a16="http://schemas.microsoft.com/office/drawing/2014/main" id="{16DFCB7F-4217-4AA4-94D7-05BA1ECC04C1}"/>
              </a:ext>
            </a:extLst>
          </p:cNvPr>
          <p:cNvSpPr txBox="1">
            <a:spLocks/>
          </p:cNvSpPr>
          <p:nvPr/>
        </p:nvSpPr>
        <p:spPr>
          <a:xfrm>
            <a:off x="838200" y="4464071"/>
            <a:ext cx="10515600" cy="186932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en-US" altLang="ja-JP" sz="2400" dirty="0"/>
              <a:t>ISO9001</a:t>
            </a:r>
            <a:r>
              <a:rPr lang="ja-JP" altLang="en-US" sz="2400" dirty="0"/>
              <a:t>に対する要求の強化。　➠　文書化したプロセス。</a:t>
            </a:r>
            <a:endParaRPr lang="en-US" altLang="ja-JP" sz="2400" dirty="0"/>
          </a:p>
          <a:p>
            <a:pPr marL="457200" indent="-457200">
              <a:lnSpc>
                <a:spcPct val="100000"/>
              </a:lnSpc>
              <a:buFont typeface="+mj-lt"/>
              <a:buAutoNum type="arabicPeriod"/>
            </a:pPr>
            <a:r>
              <a:rPr lang="ja-JP" altLang="en-US" sz="2400" dirty="0">
                <a:solidFill>
                  <a:srgbClr val="FF0000"/>
                </a:solidFill>
                <a:effectLst>
                  <a:outerShdw blurRad="38100" dist="38100" dir="2700000" algn="tl">
                    <a:srgbClr val="000000">
                      <a:alpha val="43137"/>
                    </a:srgbClr>
                  </a:outerShdw>
                </a:effectLst>
              </a:rPr>
              <a:t>特定の業務に従事する要員</a:t>
            </a:r>
            <a:r>
              <a:rPr lang="ja-JP" altLang="en-US" sz="2400" dirty="0"/>
              <a:t>の適格性確認。</a:t>
            </a:r>
            <a:endParaRPr lang="en-US" altLang="ja-JP" sz="2400" dirty="0"/>
          </a:p>
          <a:p>
            <a:pPr lvl="1">
              <a:lnSpc>
                <a:spcPct val="100000"/>
              </a:lnSpc>
              <a:buFont typeface="Wingdings" panose="05000000000000000000" pitchFamily="2" charset="2"/>
              <a:buChar char="Ø"/>
            </a:pPr>
            <a:r>
              <a:rPr lang="ja-JP" altLang="en-US" dirty="0"/>
              <a:t>例として、内部監査員、内部試験所要員、検査員、設計者、特殊工程作業者など。</a:t>
            </a:r>
            <a:endParaRPr lang="en-US" altLang="ja-JP" dirty="0"/>
          </a:p>
        </p:txBody>
      </p:sp>
    </p:spTree>
    <p:extLst>
      <p:ext uri="{BB962C8B-B14F-4D97-AF65-F5344CB8AC3E}">
        <p14:creationId xmlns:p14="http://schemas.microsoft.com/office/powerpoint/2010/main" val="2794783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28348</TotalTime>
  <Words>204</Words>
  <Application>Microsoft Office PowerPoint</Application>
  <PresentationFormat>ワイド画面</PresentationFormat>
  <Paragraphs>9</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新細明體</vt:lpstr>
      <vt:lpstr>游ゴシック</vt:lpstr>
      <vt:lpstr>游ゴシック Light</vt:lpstr>
      <vt:lpstr>Arial</vt:lpstr>
      <vt:lpstr>Wingdings</vt:lpstr>
      <vt:lpstr>Office テーマ</vt:lpstr>
      <vt:lpstr>7.2.1　力量－補足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1258</cp:revision>
  <cp:lastPrinted>2020-10-21T02:47:23Z</cp:lastPrinted>
  <dcterms:created xsi:type="dcterms:W3CDTF">2019-02-14T08:34:57Z</dcterms:created>
  <dcterms:modified xsi:type="dcterms:W3CDTF">2023-05-28T22:55:31Z</dcterms:modified>
</cp:coreProperties>
</file>