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374" r:id="rId2"/>
    <p:sldId id="375" r:id="rId3"/>
    <p:sldId id="486" r:id="rId4"/>
    <p:sldId id="851" r:id="rId5"/>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☑組織は、組織によって及び／又は顧客固有要求事項によって規定された要求事項を考慮に入れて、</a:t>
            </a:r>
            <a:r>
              <a:rPr lang="ja-JP" altLang="en-US" sz="2000" u="sng" dirty="0"/>
              <a:t>内部監査員が力量をもつことを検証</a:t>
            </a:r>
            <a:r>
              <a:rPr lang="ja-JP" altLang="en-US" sz="2000" dirty="0"/>
              <a:t>する</a:t>
            </a:r>
            <a:r>
              <a:rPr lang="ja-JP" altLang="en-US" sz="2000" b="1" dirty="0"/>
              <a:t>文書化されたプロセス</a:t>
            </a:r>
            <a:r>
              <a:rPr lang="ja-JP" altLang="en-US" sz="2000" dirty="0"/>
              <a:t>をもたなければならない。監査員の力量に関する追加の手引には、</a:t>
            </a:r>
            <a:r>
              <a:rPr lang="en-US" altLang="ja-JP" sz="2000" dirty="0"/>
              <a:t>ISO19011</a:t>
            </a:r>
            <a:r>
              <a:rPr lang="ja-JP" altLang="en-US" sz="2000" dirty="0"/>
              <a:t>を参照する。</a:t>
            </a:r>
            <a:endParaRPr lang="en-US" altLang="ja-JP" sz="2000" dirty="0"/>
          </a:p>
          <a:p>
            <a:pPr marL="0" indent="0">
              <a:lnSpc>
                <a:spcPct val="100000"/>
              </a:lnSpc>
              <a:buNone/>
            </a:pPr>
            <a:r>
              <a:rPr lang="ja-JP" altLang="en-US" sz="2000" dirty="0"/>
              <a:t>☑組織は、資格をもつ</a:t>
            </a:r>
            <a:r>
              <a:rPr lang="ja-JP" altLang="en-US" sz="2000" u="sng" dirty="0"/>
              <a:t>内部監査員のリストを維持しなければならない。</a:t>
            </a:r>
            <a:endParaRPr lang="en-US" altLang="ja-JP" sz="2000" u="sng" dirty="0"/>
          </a:p>
          <a:p>
            <a:pPr marL="0" indent="0">
              <a:lnSpc>
                <a:spcPct val="100000"/>
              </a:lnSpc>
              <a:buNone/>
            </a:pPr>
            <a:r>
              <a:rPr lang="ja-JP" altLang="en-US" sz="2000" dirty="0"/>
              <a:t>☑品質マネジメントシステム監査員は、次の最低限の力量を実証できなければならない。</a:t>
            </a:r>
            <a:endParaRPr lang="en-US" altLang="ja-JP" sz="2000" dirty="0"/>
          </a:p>
          <a:p>
            <a:pPr marL="800100" lvl="1" indent="-342900">
              <a:lnSpc>
                <a:spcPct val="100000"/>
              </a:lnSpc>
              <a:buFont typeface="+mj-lt"/>
              <a:buAutoNum type="alphaLcPeriod"/>
            </a:pPr>
            <a:r>
              <a:rPr lang="ja-JP" altLang="en-US" sz="2000" dirty="0"/>
              <a:t>リスクに基づく考え方を含む、監査に対する</a:t>
            </a:r>
            <a:r>
              <a:rPr lang="ja-JP" altLang="en-US" sz="2000" u="sng" dirty="0"/>
              <a:t>自動車産業プロセスアプローチの理解</a:t>
            </a:r>
            <a:endParaRPr lang="en-US" altLang="ja-JP" sz="2000" u="sng" dirty="0"/>
          </a:p>
          <a:p>
            <a:pPr marL="800100" lvl="1" indent="-342900">
              <a:lnSpc>
                <a:spcPct val="100000"/>
              </a:lnSpc>
              <a:buFont typeface="+mj-lt"/>
              <a:buAutoNum type="alphaLcPeriod"/>
            </a:pPr>
            <a:r>
              <a:rPr lang="ja-JP" altLang="en-US" sz="2000" dirty="0"/>
              <a:t>該当する</a:t>
            </a:r>
            <a:r>
              <a:rPr lang="ja-JP" altLang="en-US" sz="2000" u="sng" dirty="0"/>
              <a:t>顧客固有要求事項の理解</a:t>
            </a:r>
            <a:endParaRPr lang="en-US" altLang="ja-JP" sz="2000" u="sng" dirty="0"/>
          </a:p>
          <a:p>
            <a:pPr marL="800100" lvl="1" indent="-342900">
              <a:lnSpc>
                <a:spcPct val="100000"/>
              </a:lnSpc>
              <a:buFont typeface="+mj-lt"/>
              <a:buAutoNum type="alphaLcPeriod"/>
            </a:pPr>
            <a:r>
              <a:rPr lang="ja-JP" altLang="en-US" sz="2000" dirty="0"/>
              <a:t>監査適用範囲に関して適用される</a:t>
            </a:r>
            <a:r>
              <a:rPr lang="en-US" altLang="ja-JP" sz="2000" dirty="0"/>
              <a:t>ISO9001</a:t>
            </a:r>
            <a:r>
              <a:rPr lang="ja-JP" altLang="en-US" sz="2000" dirty="0"/>
              <a:t>及び</a:t>
            </a:r>
            <a:r>
              <a:rPr lang="en-US" altLang="ja-JP" sz="2000" u="sng" dirty="0"/>
              <a:t>IATF16949</a:t>
            </a:r>
            <a:r>
              <a:rPr lang="ja-JP" altLang="en-US" sz="2000" u="sng" dirty="0"/>
              <a:t>要求事項の理解</a:t>
            </a:r>
            <a:endParaRPr lang="en-US" altLang="ja-JP" sz="2000" u="sng" dirty="0"/>
          </a:p>
          <a:p>
            <a:pPr marL="800100" lvl="1" indent="-342900">
              <a:lnSpc>
                <a:spcPct val="100000"/>
              </a:lnSpc>
              <a:buFont typeface="+mj-lt"/>
              <a:buAutoNum type="alphaLcPeriod"/>
            </a:pPr>
            <a:r>
              <a:rPr lang="ja-JP" altLang="en-US" sz="2000" dirty="0"/>
              <a:t>監査範囲に関係する、該当する</a:t>
            </a:r>
            <a:r>
              <a:rPr lang="ja-JP" altLang="en-US" sz="2000" u="sng" dirty="0"/>
              <a:t>コアツール要求事項の理解</a:t>
            </a:r>
            <a:endParaRPr lang="en-US" altLang="ja-JP" sz="2000" u="sng" dirty="0"/>
          </a:p>
          <a:p>
            <a:pPr marL="800100" lvl="1" indent="-342900">
              <a:lnSpc>
                <a:spcPct val="100000"/>
              </a:lnSpc>
              <a:buFont typeface="+mj-lt"/>
              <a:buAutoNum type="alphaLcPeriod"/>
            </a:pPr>
            <a:r>
              <a:rPr lang="ja-JP" altLang="en-US" sz="2000" u="sng" dirty="0"/>
              <a:t>計画、実施、報告及び監査所見の完了の仕方の理解</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7.2.3</a:t>
            </a:r>
            <a:r>
              <a:rPr kumimoji="1" lang="ja-JP" altLang="en-US" sz="3000" b="1" dirty="0">
                <a:solidFill>
                  <a:schemeClr val="tx2"/>
                </a:solidFill>
              </a:rPr>
              <a:t>　内部監査員の力量</a:t>
            </a:r>
          </a:p>
        </p:txBody>
      </p:sp>
      <p:sp>
        <p:nvSpPr>
          <p:cNvPr id="2" name="四角形: 角を丸くする 1">
            <a:extLst>
              <a:ext uri="{FF2B5EF4-FFF2-40B4-BE49-F238E27FC236}">
                <a16:creationId xmlns:a16="http://schemas.microsoft.com/office/drawing/2014/main" id="{89FB0FB0-350A-4FAF-A392-71345B06F109}"/>
              </a:ext>
            </a:extLst>
          </p:cNvPr>
          <p:cNvSpPr/>
          <p:nvPr/>
        </p:nvSpPr>
        <p:spPr>
          <a:xfrm>
            <a:off x="10581640" y="741680"/>
            <a:ext cx="772160" cy="47752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SI </a:t>
            </a:r>
            <a:r>
              <a:rPr lang="en-US" altLang="ja-JP" sz="1600" dirty="0">
                <a:solidFill>
                  <a:schemeClr val="tx1"/>
                </a:solidFill>
              </a:rPr>
              <a:t>4</a:t>
            </a:r>
            <a:endParaRPr kumimoji="1" lang="en-US" altLang="ja-JP" sz="1600" dirty="0">
              <a:solidFill>
                <a:schemeClr val="tx1"/>
              </a:solidFill>
            </a:endParaRPr>
          </a:p>
        </p:txBody>
      </p:sp>
    </p:spTree>
    <p:extLst>
      <p:ext uri="{BB962C8B-B14F-4D97-AF65-F5344CB8AC3E}">
        <p14:creationId xmlns:p14="http://schemas.microsoft.com/office/powerpoint/2010/main" val="1097593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a:t>
            </a:r>
            <a:r>
              <a:rPr lang="ja-JP" altLang="en-US" sz="2000" u="sng" dirty="0"/>
              <a:t>製造工程監査員は</a:t>
            </a:r>
            <a:r>
              <a:rPr lang="ja-JP" altLang="en-US" sz="2000" dirty="0"/>
              <a:t>、最低限、監査対象となる該当する製造工程の、工程リスク分析（</a:t>
            </a:r>
            <a:r>
              <a:rPr lang="en-US" altLang="ja-JP" sz="2000" dirty="0"/>
              <a:t>PFMEA</a:t>
            </a:r>
            <a:r>
              <a:rPr lang="ja-JP" altLang="en-US" sz="2000" dirty="0"/>
              <a:t>のような）及びコントロールプランを含む、</a:t>
            </a:r>
            <a:r>
              <a:rPr lang="ja-JP" altLang="en-US" sz="2000" u="sng" dirty="0"/>
              <a:t>専門的理解を実証しなければならない。</a:t>
            </a:r>
            <a:endParaRPr lang="en-US" altLang="ja-JP" sz="2000" u="sng" dirty="0"/>
          </a:p>
          <a:p>
            <a:pPr marL="0" indent="0">
              <a:lnSpc>
                <a:spcPct val="100000"/>
              </a:lnSpc>
              <a:buNone/>
            </a:pPr>
            <a:r>
              <a:rPr lang="ja-JP" altLang="en-US" sz="2000" dirty="0"/>
              <a:t>☑</a:t>
            </a:r>
            <a:r>
              <a:rPr lang="ja-JP" altLang="en-US" sz="2000" u="sng" dirty="0"/>
              <a:t>製品監査員は</a:t>
            </a:r>
            <a:r>
              <a:rPr lang="ja-JP" altLang="en-US" sz="2000" dirty="0"/>
              <a:t>、最低限、製品の適合性を検証するために、</a:t>
            </a:r>
            <a:r>
              <a:rPr lang="ja-JP" altLang="en-US" sz="2000" u="sng" dirty="0"/>
              <a:t>製品要求事項の理解、並びに該当する測定及び試験設備の使用において、力量を実証しなければならない。</a:t>
            </a:r>
            <a:endParaRPr lang="en-US" altLang="ja-JP" sz="2000" u="sng" dirty="0"/>
          </a:p>
          <a:p>
            <a:pPr marL="0" indent="0">
              <a:lnSpc>
                <a:spcPct val="100000"/>
              </a:lnSpc>
              <a:buNone/>
            </a:pPr>
            <a:r>
              <a:rPr lang="ja-JP" altLang="en-US" sz="2000" dirty="0"/>
              <a:t>☑力量を獲得するために組織の要員が教育訓練を提供する場合は、上記要求事項を備えた</a:t>
            </a:r>
            <a:r>
              <a:rPr lang="ja-JP" altLang="en-US" sz="2000" u="sng" dirty="0"/>
              <a:t>トレーナーの力量を実証する</a:t>
            </a:r>
            <a:r>
              <a:rPr lang="ja-JP" altLang="en-US" sz="2000" dirty="0"/>
              <a:t>ために</a:t>
            </a:r>
            <a:r>
              <a:rPr lang="ja-JP" altLang="en-US" sz="2000" b="1" dirty="0"/>
              <a:t>文書化した情報を保持</a:t>
            </a:r>
            <a:r>
              <a:rPr lang="ja-JP" altLang="en-US" sz="2000" dirty="0"/>
              <a:t>しなければならない。</a:t>
            </a:r>
            <a:endParaRPr lang="en-US" altLang="ja-JP" sz="2000" dirty="0"/>
          </a:p>
          <a:p>
            <a:pPr marL="0" indent="0">
              <a:lnSpc>
                <a:spcPct val="100000"/>
              </a:lnSpc>
              <a:buNone/>
            </a:pPr>
            <a:r>
              <a:rPr lang="ja-JP" altLang="en-US" sz="2000" dirty="0"/>
              <a:t>☑内部監査員の力量における維持及び改善は、次の事項を通じて実証しなければならない。</a:t>
            </a:r>
            <a:endParaRPr lang="en-US" altLang="ja-JP" sz="2000" dirty="0"/>
          </a:p>
          <a:p>
            <a:pPr marL="800100" lvl="1" indent="-342900">
              <a:lnSpc>
                <a:spcPct val="100000"/>
              </a:lnSpc>
              <a:buFont typeface="+mj-lt"/>
              <a:buAutoNum type="alphaLcPeriod" startAt="6"/>
            </a:pPr>
            <a:r>
              <a:rPr lang="ja-JP" altLang="en-US" sz="2000" dirty="0"/>
              <a:t>組織が定める、</a:t>
            </a:r>
            <a:r>
              <a:rPr lang="ja-JP" altLang="en-US" sz="2000" u="sng" dirty="0"/>
              <a:t>年間最低回数の監査の実施</a:t>
            </a:r>
            <a:endParaRPr lang="en-US" altLang="ja-JP" sz="2000" u="sng" dirty="0"/>
          </a:p>
          <a:p>
            <a:pPr marL="800100" lvl="1" indent="-342900">
              <a:lnSpc>
                <a:spcPct val="100000"/>
              </a:lnSpc>
              <a:buFont typeface="+mj-lt"/>
              <a:buAutoNum type="alphaLcPeriod" startAt="6"/>
            </a:pPr>
            <a:r>
              <a:rPr lang="ja-JP" altLang="en-US" sz="2000" dirty="0"/>
              <a:t>内部変化（例　工程技術、製品技術）及び外部変化（例　</a:t>
            </a:r>
            <a:r>
              <a:rPr lang="en-US" altLang="ja-JP" sz="2000" dirty="0"/>
              <a:t>ISO9001</a:t>
            </a:r>
            <a:r>
              <a:rPr lang="ja-JP" altLang="en-US" sz="2000" dirty="0" err="1"/>
              <a:t>、</a:t>
            </a:r>
            <a:r>
              <a:rPr lang="en-US" altLang="ja-JP" sz="2000" dirty="0"/>
              <a:t>IATF16949</a:t>
            </a:r>
            <a:r>
              <a:rPr lang="ja-JP" altLang="en-US" sz="2000" dirty="0" err="1"/>
              <a:t>、</a:t>
            </a:r>
            <a:r>
              <a:rPr lang="ja-JP" altLang="en-US" sz="2000" dirty="0"/>
              <a:t>コアツール及び顧客固有要求事項）に基づく、</a:t>
            </a:r>
            <a:r>
              <a:rPr lang="ja-JP" altLang="en-US" sz="2000" u="sng" dirty="0"/>
              <a:t>該当する要求事項の知識の維持</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7.2.3</a:t>
            </a:r>
            <a:r>
              <a:rPr kumimoji="1" lang="ja-JP" altLang="en-US" sz="3000" b="1" dirty="0">
                <a:solidFill>
                  <a:schemeClr val="tx2"/>
                </a:solidFill>
              </a:rPr>
              <a:t>　内部監査員の力量</a:t>
            </a:r>
          </a:p>
        </p:txBody>
      </p:sp>
      <p:sp>
        <p:nvSpPr>
          <p:cNvPr id="2" name="四角形: 角を丸くする 1">
            <a:extLst>
              <a:ext uri="{FF2B5EF4-FFF2-40B4-BE49-F238E27FC236}">
                <a16:creationId xmlns:a16="http://schemas.microsoft.com/office/drawing/2014/main" id="{24D0874A-3C69-44F3-971D-1418C53B9678}"/>
              </a:ext>
            </a:extLst>
          </p:cNvPr>
          <p:cNvSpPr/>
          <p:nvPr/>
        </p:nvSpPr>
        <p:spPr>
          <a:xfrm>
            <a:off x="10581640" y="741680"/>
            <a:ext cx="772160" cy="47752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SI </a:t>
            </a:r>
            <a:r>
              <a:rPr lang="en-US" altLang="ja-JP" sz="1600" dirty="0">
                <a:solidFill>
                  <a:schemeClr val="tx1"/>
                </a:solidFill>
              </a:rPr>
              <a:t>4</a:t>
            </a:r>
            <a:endParaRPr kumimoji="1" lang="en-US" altLang="ja-JP" sz="1600" dirty="0">
              <a:solidFill>
                <a:schemeClr val="tx1"/>
              </a:solidFill>
            </a:endParaRPr>
          </a:p>
        </p:txBody>
      </p:sp>
    </p:spTree>
    <p:extLst>
      <p:ext uri="{BB962C8B-B14F-4D97-AF65-F5344CB8AC3E}">
        <p14:creationId xmlns:p14="http://schemas.microsoft.com/office/powerpoint/2010/main" val="1620645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412240"/>
            <a:ext cx="10515600" cy="4944110"/>
          </a:xfrm>
          <a:ln w="12700">
            <a:noFill/>
          </a:ln>
        </p:spPr>
        <p:txBody>
          <a:bodyPr>
            <a:normAutofit fontScale="92500" lnSpcReduction="10000"/>
          </a:bodyPr>
          <a:lstStyle/>
          <a:p>
            <a:pPr marL="457200" indent="-457200">
              <a:buFont typeface="+mj-lt"/>
              <a:buAutoNum type="arabicPeriod"/>
            </a:pPr>
            <a:r>
              <a:rPr lang="ja-JP" altLang="en-US" sz="2400" dirty="0"/>
              <a:t>内部監査員の区分と求められる力量。</a:t>
            </a: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ja-JP" altLang="en-US" sz="2400" dirty="0"/>
              <a:t>「経験」　➠　講習の受講ではなく、組織内での業務経験から得る。</a:t>
            </a:r>
            <a:endParaRPr lang="en-US" altLang="ja-JP" sz="2400" dirty="0"/>
          </a:p>
          <a:p>
            <a:pPr marL="457200" indent="-457200">
              <a:buFont typeface="+mj-lt"/>
              <a:buAutoNum type="arabicPeriod"/>
            </a:pPr>
            <a:r>
              <a:rPr lang="ja-JP" altLang="en-US" sz="2400" dirty="0"/>
              <a:t>力量管理の明確化。</a:t>
            </a: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ja-JP" altLang="en-US" sz="2400" dirty="0">
                <a:solidFill>
                  <a:srgbClr val="FF0000"/>
                </a:solidFill>
                <a:effectLst>
                  <a:outerShdw blurRad="38100" dist="38100" dir="2700000" algn="tl">
                    <a:srgbClr val="000000">
                      <a:alpha val="43137"/>
                    </a:srgbClr>
                  </a:outerShdw>
                </a:effectLst>
              </a:rPr>
              <a:t>力量の維持と改善</a:t>
            </a:r>
            <a:r>
              <a:rPr lang="ja-JP" altLang="en-US" sz="2400" dirty="0"/>
              <a:t>も重要。➠計画された監査における実務。</a:t>
            </a:r>
            <a:endParaRPr lang="en-US" altLang="ja-JP" sz="24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7.2.3</a:t>
            </a:r>
            <a:r>
              <a:rPr lang="ja-JP" altLang="en-US" sz="3000" b="1" dirty="0">
                <a:solidFill>
                  <a:schemeClr val="bg1"/>
                </a:solidFill>
              </a:rPr>
              <a:t>　内部監査員の力量</a:t>
            </a:r>
            <a:endParaRPr kumimoji="1" lang="ja-JP" altLang="en-US" sz="3000" b="1" dirty="0">
              <a:solidFill>
                <a:schemeClr val="bg1"/>
              </a:solidFill>
            </a:endParaRPr>
          </a:p>
        </p:txBody>
      </p:sp>
      <p:graphicFrame>
        <p:nvGraphicFramePr>
          <p:cNvPr id="6" name="表 5">
            <a:extLst>
              <a:ext uri="{FF2B5EF4-FFF2-40B4-BE49-F238E27FC236}">
                <a16:creationId xmlns:a16="http://schemas.microsoft.com/office/drawing/2014/main" id="{0BAA0F8F-6484-4E07-A1AB-0661180A3850}"/>
              </a:ext>
            </a:extLst>
          </p:cNvPr>
          <p:cNvGraphicFramePr>
            <a:graphicFrameLocks noGrp="1"/>
          </p:cNvGraphicFramePr>
          <p:nvPr>
            <p:extLst>
              <p:ext uri="{D42A27DB-BD31-4B8C-83A1-F6EECF244321}">
                <p14:modId xmlns:p14="http://schemas.microsoft.com/office/powerpoint/2010/main" val="1497122619"/>
              </p:ext>
            </p:extLst>
          </p:nvPr>
        </p:nvGraphicFramePr>
        <p:xfrm>
          <a:off x="838199" y="1742440"/>
          <a:ext cx="10515600" cy="1483360"/>
        </p:xfrm>
        <a:graphic>
          <a:graphicData uri="http://schemas.openxmlformats.org/drawingml/2006/table">
            <a:tbl>
              <a:tblPr firstRow="1" bandRow="1">
                <a:tableStyleId>{5940675A-B579-460E-94D1-54222C63F5DA}</a:tableStyleId>
              </a:tblPr>
              <a:tblGrid>
                <a:gridCol w="2720249">
                  <a:extLst>
                    <a:ext uri="{9D8B030D-6E8A-4147-A177-3AD203B41FA5}">
                      <a16:colId xmlns:a16="http://schemas.microsoft.com/office/drawing/2014/main" val="2353328391"/>
                    </a:ext>
                  </a:extLst>
                </a:gridCol>
                <a:gridCol w="7795351">
                  <a:extLst>
                    <a:ext uri="{9D8B030D-6E8A-4147-A177-3AD203B41FA5}">
                      <a16:colId xmlns:a16="http://schemas.microsoft.com/office/drawing/2014/main" val="1817288010"/>
                    </a:ext>
                  </a:extLst>
                </a:gridCol>
              </a:tblGrid>
              <a:tr h="370840">
                <a:tc>
                  <a:txBody>
                    <a:bodyPr/>
                    <a:lstStyle/>
                    <a:p>
                      <a:pPr algn="ctr"/>
                      <a:r>
                        <a:rPr kumimoji="1" lang="ja-JP" altLang="en-US" sz="1800" dirty="0"/>
                        <a:t>区分</a:t>
                      </a:r>
                    </a:p>
                  </a:txBody>
                  <a:tcPr anchor="ctr">
                    <a:solidFill>
                      <a:schemeClr val="tx2">
                        <a:lumMod val="40000"/>
                        <a:lumOff val="60000"/>
                      </a:schemeClr>
                    </a:solidFill>
                  </a:tcPr>
                </a:tc>
                <a:tc>
                  <a:txBody>
                    <a:bodyPr/>
                    <a:lstStyle/>
                    <a:p>
                      <a:pPr algn="ctr"/>
                      <a:r>
                        <a:rPr kumimoji="1" lang="ja-JP" altLang="en-US" sz="1800" dirty="0"/>
                        <a:t>力量</a:t>
                      </a:r>
                    </a:p>
                  </a:txBody>
                  <a:tcPr anchor="ctr">
                    <a:solidFill>
                      <a:schemeClr val="tx2">
                        <a:lumMod val="40000"/>
                        <a:lumOff val="60000"/>
                      </a:schemeClr>
                    </a:solidFill>
                  </a:tcPr>
                </a:tc>
                <a:extLst>
                  <a:ext uri="{0D108BD9-81ED-4DB2-BD59-A6C34878D82A}">
                    <a16:rowId xmlns:a16="http://schemas.microsoft.com/office/drawing/2014/main" val="18040720"/>
                  </a:ext>
                </a:extLst>
              </a:tr>
              <a:tr h="370840">
                <a:tc>
                  <a:txBody>
                    <a:bodyPr/>
                    <a:lstStyle/>
                    <a:p>
                      <a:r>
                        <a:rPr kumimoji="1" lang="en-US" altLang="ja-JP" sz="1800" dirty="0"/>
                        <a:t>QMS</a:t>
                      </a:r>
                      <a:r>
                        <a:rPr kumimoji="1" lang="ja-JP" altLang="en-US" sz="1800" dirty="0"/>
                        <a:t>監査員</a:t>
                      </a:r>
                    </a:p>
                  </a:txBody>
                  <a:tcPr anchor="ctr"/>
                </a:tc>
                <a:tc>
                  <a:txBody>
                    <a:bodyPr/>
                    <a:lstStyle/>
                    <a:p>
                      <a:r>
                        <a:rPr kumimoji="1" lang="ja-JP" altLang="en-US" sz="1800" dirty="0"/>
                        <a:t>ａ）～ｅ）➠各種要求事項に関する理解</a:t>
                      </a:r>
                    </a:p>
                  </a:txBody>
                  <a:tcPr anchor="ctr"/>
                </a:tc>
                <a:extLst>
                  <a:ext uri="{0D108BD9-81ED-4DB2-BD59-A6C34878D82A}">
                    <a16:rowId xmlns:a16="http://schemas.microsoft.com/office/drawing/2014/main" val="760615467"/>
                  </a:ext>
                </a:extLst>
              </a:tr>
              <a:tr h="370840">
                <a:tc>
                  <a:txBody>
                    <a:bodyPr/>
                    <a:lstStyle/>
                    <a:p>
                      <a:r>
                        <a:rPr kumimoji="1" lang="ja-JP" altLang="en-US" sz="1800" dirty="0"/>
                        <a:t>製造工程監査員</a:t>
                      </a:r>
                    </a:p>
                  </a:txBody>
                  <a:tcPr anchor="ctr"/>
                </a:tc>
                <a:tc>
                  <a:txBody>
                    <a:bodyPr/>
                    <a:lstStyle/>
                    <a:p>
                      <a:r>
                        <a:rPr kumimoji="1" lang="en-US" altLang="ja-JP" sz="1800" dirty="0"/>
                        <a:t>PFMEA</a:t>
                      </a:r>
                      <a:r>
                        <a:rPr kumimoji="1" lang="ja-JP" altLang="en-US" sz="1800" dirty="0"/>
                        <a:t>及び</a:t>
                      </a:r>
                      <a:r>
                        <a:rPr kumimoji="1" lang="en-US" altLang="ja-JP" sz="1800" dirty="0"/>
                        <a:t>CP</a:t>
                      </a:r>
                      <a:r>
                        <a:rPr kumimoji="1" lang="ja-JP" altLang="en-US" sz="1800" dirty="0"/>
                        <a:t>を含む製造業務の</a:t>
                      </a:r>
                      <a:r>
                        <a:rPr kumimoji="1" lang="ja-JP" altLang="en-US" sz="1800" dirty="0">
                          <a:solidFill>
                            <a:srgbClr val="FF0000"/>
                          </a:solidFill>
                          <a:effectLst>
                            <a:outerShdw blurRad="38100" dist="38100" dir="2700000" algn="tl">
                              <a:srgbClr val="000000">
                                <a:alpha val="43137"/>
                              </a:srgbClr>
                            </a:outerShdw>
                          </a:effectLst>
                        </a:rPr>
                        <a:t>経験</a:t>
                      </a:r>
                    </a:p>
                  </a:txBody>
                  <a:tcPr anchor="ctr"/>
                </a:tc>
                <a:extLst>
                  <a:ext uri="{0D108BD9-81ED-4DB2-BD59-A6C34878D82A}">
                    <a16:rowId xmlns:a16="http://schemas.microsoft.com/office/drawing/2014/main" val="1099475831"/>
                  </a:ext>
                </a:extLst>
              </a:tr>
              <a:tr h="370840">
                <a:tc>
                  <a:txBody>
                    <a:bodyPr/>
                    <a:lstStyle/>
                    <a:p>
                      <a:r>
                        <a:rPr kumimoji="1" lang="ja-JP" altLang="en-US" sz="1800" dirty="0"/>
                        <a:t>製品監査員</a:t>
                      </a:r>
                    </a:p>
                  </a:txBody>
                  <a:tcPr anchor="ctr"/>
                </a:tc>
                <a:tc>
                  <a:txBody>
                    <a:bodyPr/>
                    <a:lstStyle/>
                    <a:p>
                      <a:r>
                        <a:rPr kumimoji="1" lang="ja-JP" altLang="en-US" sz="1800" dirty="0"/>
                        <a:t>図面及び仕様書、測定及び試験などの</a:t>
                      </a:r>
                      <a:r>
                        <a:rPr kumimoji="1" lang="ja-JP" altLang="en-US" sz="1800" dirty="0">
                          <a:solidFill>
                            <a:srgbClr val="FF0000"/>
                          </a:solidFill>
                          <a:effectLst>
                            <a:outerShdw blurRad="38100" dist="38100" dir="2700000" algn="tl">
                              <a:srgbClr val="000000">
                                <a:alpha val="43137"/>
                              </a:srgbClr>
                            </a:outerShdw>
                          </a:effectLst>
                        </a:rPr>
                        <a:t>経験</a:t>
                      </a:r>
                    </a:p>
                  </a:txBody>
                  <a:tcPr anchor="ctr"/>
                </a:tc>
                <a:extLst>
                  <a:ext uri="{0D108BD9-81ED-4DB2-BD59-A6C34878D82A}">
                    <a16:rowId xmlns:a16="http://schemas.microsoft.com/office/drawing/2014/main" val="2227466182"/>
                  </a:ext>
                </a:extLst>
              </a:tr>
            </a:tbl>
          </a:graphicData>
        </a:graphic>
      </p:graphicFrame>
      <p:graphicFrame>
        <p:nvGraphicFramePr>
          <p:cNvPr id="7" name="表 6">
            <a:extLst>
              <a:ext uri="{FF2B5EF4-FFF2-40B4-BE49-F238E27FC236}">
                <a16:creationId xmlns:a16="http://schemas.microsoft.com/office/drawing/2014/main" id="{DA0FC878-FD0B-43A6-BF46-63B2B237656B}"/>
              </a:ext>
            </a:extLst>
          </p:cNvPr>
          <p:cNvGraphicFramePr>
            <a:graphicFrameLocks noGrp="1"/>
          </p:cNvGraphicFramePr>
          <p:nvPr>
            <p:extLst>
              <p:ext uri="{D42A27DB-BD31-4B8C-83A1-F6EECF244321}">
                <p14:modId xmlns:p14="http://schemas.microsoft.com/office/powerpoint/2010/main" val="2013962142"/>
              </p:ext>
            </p:extLst>
          </p:nvPr>
        </p:nvGraphicFramePr>
        <p:xfrm>
          <a:off x="838199" y="4079558"/>
          <a:ext cx="10515600" cy="1483360"/>
        </p:xfrm>
        <a:graphic>
          <a:graphicData uri="http://schemas.openxmlformats.org/drawingml/2006/table">
            <a:tbl>
              <a:tblPr firstRow="1" bandRow="1">
                <a:tableStyleId>{5940675A-B579-460E-94D1-54222C63F5DA}</a:tableStyleId>
              </a:tblPr>
              <a:tblGrid>
                <a:gridCol w="2389743">
                  <a:extLst>
                    <a:ext uri="{9D8B030D-6E8A-4147-A177-3AD203B41FA5}">
                      <a16:colId xmlns:a16="http://schemas.microsoft.com/office/drawing/2014/main" val="1224342969"/>
                    </a:ext>
                  </a:extLst>
                </a:gridCol>
                <a:gridCol w="4153359">
                  <a:extLst>
                    <a:ext uri="{9D8B030D-6E8A-4147-A177-3AD203B41FA5}">
                      <a16:colId xmlns:a16="http://schemas.microsoft.com/office/drawing/2014/main" val="2065474477"/>
                    </a:ext>
                  </a:extLst>
                </a:gridCol>
                <a:gridCol w="3972498">
                  <a:extLst>
                    <a:ext uri="{9D8B030D-6E8A-4147-A177-3AD203B41FA5}">
                      <a16:colId xmlns:a16="http://schemas.microsoft.com/office/drawing/2014/main" val="2131829331"/>
                    </a:ext>
                  </a:extLst>
                </a:gridCol>
              </a:tblGrid>
              <a:tr h="370840">
                <a:tc>
                  <a:txBody>
                    <a:bodyPr/>
                    <a:lstStyle/>
                    <a:p>
                      <a:pPr algn="ctr"/>
                      <a:r>
                        <a:rPr kumimoji="1" lang="ja-JP" altLang="en-US" sz="1800" dirty="0"/>
                        <a:t>区分</a:t>
                      </a:r>
                    </a:p>
                  </a:txBody>
                  <a:tcPr anchor="ctr">
                    <a:solidFill>
                      <a:schemeClr val="tx2">
                        <a:lumMod val="40000"/>
                        <a:lumOff val="60000"/>
                      </a:schemeClr>
                    </a:solidFill>
                  </a:tcPr>
                </a:tc>
                <a:tc>
                  <a:txBody>
                    <a:bodyPr/>
                    <a:lstStyle/>
                    <a:p>
                      <a:pPr algn="ctr"/>
                      <a:r>
                        <a:rPr kumimoji="1" lang="ja-JP" altLang="en-US" sz="1800" dirty="0"/>
                        <a:t>力量</a:t>
                      </a:r>
                    </a:p>
                  </a:txBody>
                  <a:tcPr anchor="ctr">
                    <a:solidFill>
                      <a:schemeClr val="tx2">
                        <a:lumMod val="40000"/>
                        <a:lumOff val="60000"/>
                      </a:schemeClr>
                    </a:solidFill>
                  </a:tcPr>
                </a:tc>
                <a:tc>
                  <a:txBody>
                    <a:bodyPr/>
                    <a:lstStyle/>
                    <a:p>
                      <a:pPr algn="ctr"/>
                      <a:r>
                        <a:rPr kumimoji="1" lang="ja-JP" altLang="en-US" sz="1800" dirty="0"/>
                        <a:t>方法</a:t>
                      </a:r>
                    </a:p>
                  </a:txBody>
                  <a:tcPr anchor="ctr">
                    <a:solidFill>
                      <a:schemeClr val="tx2">
                        <a:lumMod val="40000"/>
                        <a:lumOff val="60000"/>
                      </a:schemeClr>
                    </a:solidFill>
                  </a:tcPr>
                </a:tc>
                <a:extLst>
                  <a:ext uri="{0D108BD9-81ED-4DB2-BD59-A6C34878D82A}">
                    <a16:rowId xmlns:a16="http://schemas.microsoft.com/office/drawing/2014/main" val="3048493658"/>
                  </a:ext>
                </a:extLst>
              </a:tr>
              <a:tr h="370840">
                <a:tc>
                  <a:txBody>
                    <a:bodyPr/>
                    <a:lstStyle/>
                    <a:p>
                      <a:r>
                        <a:rPr kumimoji="1" lang="en-US" altLang="ja-JP" sz="1800" dirty="0"/>
                        <a:t>QMS</a:t>
                      </a:r>
                      <a:r>
                        <a:rPr kumimoji="1" lang="ja-JP" altLang="en-US" sz="1800" dirty="0"/>
                        <a:t>監査員</a:t>
                      </a:r>
                    </a:p>
                  </a:txBody>
                  <a:tcPr anchor="ctr"/>
                </a:tc>
                <a:tc>
                  <a:txBody>
                    <a:bodyPr/>
                    <a:lstStyle/>
                    <a:p>
                      <a:r>
                        <a:rPr kumimoji="1" lang="ja-JP" altLang="en-US" sz="1800" dirty="0"/>
                        <a:t>①</a:t>
                      </a:r>
                      <a:r>
                        <a:rPr kumimoji="1" lang="en-US" altLang="ja-JP" sz="1800" dirty="0"/>
                        <a:t>ISO9001</a:t>
                      </a:r>
                      <a:r>
                        <a:rPr kumimoji="1" lang="ja-JP" altLang="en-US" sz="1800" dirty="0"/>
                        <a:t>要求事項の理解・・・</a:t>
                      </a:r>
                    </a:p>
                  </a:txBody>
                  <a:tcPr anchor="ctr"/>
                </a:tc>
                <a:tc>
                  <a:txBody>
                    <a:bodyPr/>
                    <a:lstStyle/>
                    <a:p>
                      <a:r>
                        <a:rPr kumimoji="1" lang="ja-JP" altLang="en-US" sz="1800" dirty="0"/>
                        <a:t>①外部又は社内研修受講・・・</a:t>
                      </a:r>
                    </a:p>
                  </a:txBody>
                  <a:tcPr anchor="ctr"/>
                </a:tc>
                <a:extLst>
                  <a:ext uri="{0D108BD9-81ED-4DB2-BD59-A6C34878D82A}">
                    <a16:rowId xmlns:a16="http://schemas.microsoft.com/office/drawing/2014/main" val="2303679413"/>
                  </a:ext>
                </a:extLst>
              </a:tr>
              <a:tr h="370840">
                <a:tc>
                  <a:txBody>
                    <a:bodyPr/>
                    <a:lstStyle/>
                    <a:p>
                      <a:r>
                        <a:rPr kumimoji="1" lang="ja-JP" altLang="en-US" sz="1800" dirty="0"/>
                        <a:t>製造工程監査員</a:t>
                      </a:r>
                    </a:p>
                  </a:txBody>
                  <a:tcPr anchor="ctr"/>
                </a:tc>
                <a:tc>
                  <a:txBody>
                    <a:bodyPr/>
                    <a:lstStyle/>
                    <a:p>
                      <a:r>
                        <a:rPr kumimoji="1" lang="ja-JP" altLang="en-US" sz="1800" dirty="0"/>
                        <a:t>①製造部業務経験</a:t>
                      </a:r>
                      <a:r>
                        <a:rPr kumimoji="1" lang="en-US" altLang="ja-JP" sz="1800" dirty="0"/>
                        <a:t>3</a:t>
                      </a:r>
                      <a:r>
                        <a:rPr kumimoji="1" lang="ja-JP" altLang="en-US" sz="1800" dirty="0"/>
                        <a:t>年以上・・・</a:t>
                      </a:r>
                    </a:p>
                  </a:txBody>
                  <a:tcPr anchor="ctr"/>
                </a:tc>
                <a:tc>
                  <a:txBody>
                    <a:bodyPr/>
                    <a:lstStyle/>
                    <a:p>
                      <a:r>
                        <a:rPr kumimoji="1" lang="ja-JP" altLang="en-US" sz="1800" dirty="0"/>
                        <a:t>①実務経験・・・</a:t>
                      </a:r>
                    </a:p>
                  </a:txBody>
                  <a:tcPr anchor="ctr"/>
                </a:tc>
                <a:extLst>
                  <a:ext uri="{0D108BD9-81ED-4DB2-BD59-A6C34878D82A}">
                    <a16:rowId xmlns:a16="http://schemas.microsoft.com/office/drawing/2014/main" val="959846376"/>
                  </a:ext>
                </a:extLst>
              </a:tr>
              <a:tr h="370840">
                <a:tc>
                  <a:txBody>
                    <a:bodyPr/>
                    <a:lstStyle/>
                    <a:p>
                      <a:r>
                        <a:rPr kumimoji="1" lang="ja-JP" altLang="en-US" sz="1800" dirty="0"/>
                        <a:t>製品監査員</a:t>
                      </a:r>
                    </a:p>
                  </a:txBody>
                  <a:tcPr anchor="ctr"/>
                </a:tc>
                <a:tc>
                  <a:txBody>
                    <a:bodyPr/>
                    <a:lstStyle/>
                    <a:p>
                      <a:r>
                        <a:rPr kumimoji="1" lang="ja-JP" altLang="en-US" sz="1800" dirty="0"/>
                        <a:t>①品質保証課及び・・・</a:t>
                      </a:r>
                    </a:p>
                  </a:txBody>
                  <a:tcPr anchor="ctr"/>
                </a:tc>
                <a:tc>
                  <a:txBody>
                    <a:bodyPr/>
                    <a:lstStyle/>
                    <a:p>
                      <a:r>
                        <a:rPr kumimoji="1" lang="ja-JP" altLang="en-US" sz="1800" dirty="0"/>
                        <a:t>①実務経験・・・</a:t>
                      </a:r>
                    </a:p>
                  </a:txBody>
                  <a:tcPr anchor="ctr"/>
                </a:tc>
                <a:extLst>
                  <a:ext uri="{0D108BD9-81ED-4DB2-BD59-A6C34878D82A}">
                    <a16:rowId xmlns:a16="http://schemas.microsoft.com/office/drawing/2014/main" val="1850588178"/>
                  </a:ext>
                </a:extLst>
              </a:tr>
            </a:tbl>
          </a:graphicData>
        </a:graphic>
      </p:graphicFrame>
    </p:spTree>
    <p:extLst>
      <p:ext uri="{BB962C8B-B14F-4D97-AF65-F5344CB8AC3E}">
        <p14:creationId xmlns:p14="http://schemas.microsoft.com/office/powerpoint/2010/main" val="230069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4</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7.2.3</a:t>
            </a:r>
            <a:r>
              <a:rPr lang="ja-JP" altLang="en-US" sz="3000" b="1" dirty="0">
                <a:solidFill>
                  <a:schemeClr val="bg1"/>
                </a:solidFill>
              </a:rPr>
              <a:t>　内部監査員の力量</a:t>
            </a:r>
            <a:endParaRPr kumimoji="1" lang="ja-JP" altLang="en-US" sz="3000" b="1" dirty="0">
              <a:solidFill>
                <a:schemeClr val="bg1"/>
              </a:solidFill>
            </a:endParaRPr>
          </a:p>
        </p:txBody>
      </p:sp>
      <p:pic>
        <p:nvPicPr>
          <p:cNvPr id="8" name="図 7">
            <a:extLst>
              <a:ext uri="{FF2B5EF4-FFF2-40B4-BE49-F238E27FC236}">
                <a16:creationId xmlns:a16="http://schemas.microsoft.com/office/drawing/2014/main" id="{2C700564-A406-45ED-BF7B-EC87A7F19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13840"/>
            <a:ext cx="10515600" cy="484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241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28348</TotalTime>
  <Words>536</Words>
  <Application>Microsoft Office PowerPoint</Application>
  <PresentationFormat>ワイド画面</PresentationFormat>
  <Paragraphs>60</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新細明體</vt:lpstr>
      <vt:lpstr>游ゴシック</vt:lpstr>
      <vt:lpstr>游ゴシック Light</vt:lpstr>
      <vt:lpstr>Arial</vt:lpstr>
      <vt:lpstr>Office テーマ</vt:lpstr>
      <vt:lpstr>7.2.3　内部監査員の力量</vt:lpstr>
      <vt:lpstr>7.2.3　内部監査員の力量</vt:lpstr>
      <vt:lpstr>7.2.3　内部監査員の力量</vt:lpstr>
      <vt:lpstr>7.2.3　内部監査員の力量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1258</cp:revision>
  <cp:lastPrinted>2020-10-21T02:47:23Z</cp:lastPrinted>
  <dcterms:created xsi:type="dcterms:W3CDTF">2019-02-14T08:34:57Z</dcterms:created>
  <dcterms:modified xsi:type="dcterms:W3CDTF">2023-05-28T22:54:15Z</dcterms:modified>
</cp:coreProperties>
</file>