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81" r:id="rId2"/>
    <p:sldId id="489" r:id="rId3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7C80"/>
    <a:srgbClr val="FFCCCC"/>
    <a:srgbClr val="FF9999"/>
    <a:srgbClr val="D6DCE5"/>
    <a:srgbClr val="FF0000"/>
    <a:srgbClr val="CCFFFF"/>
    <a:srgbClr val="CCFFCC"/>
    <a:srgbClr val="FFFF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7" autoAdjust="0"/>
    <p:restoredTop sz="93775" autoAdjust="0"/>
  </p:normalViewPr>
  <p:slideViewPr>
    <p:cSldViewPr snapToGrid="0">
      <p:cViewPr varScale="1">
        <p:scale>
          <a:sx n="70" d="100"/>
          <a:sy n="70" d="100"/>
        </p:scale>
        <p:origin x="48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80" d="100"/>
        <a:sy n="180" d="100"/>
      </p:scale>
      <p:origin x="0" y="-383718"/>
    </p:cViewPr>
  </p:sorterViewPr>
  <p:notesViewPr>
    <p:cSldViewPr snapToGrid="0">
      <p:cViewPr varScale="1">
        <p:scale>
          <a:sx n="47" d="100"/>
          <a:sy n="47" d="100"/>
        </p:scale>
        <p:origin x="2800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A35B49E5-F8BB-49CA-9870-9D1585C1D8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815372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r>
              <a:rPr kumimoji="1" lang="en-US" altLang="ja-JP"/>
              <a:t>IATF16949:2016</a:t>
            </a:r>
            <a:r>
              <a:rPr kumimoji="1" lang="ja-JP" altLang="en-US"/>
              <a:t>解説</a:t>
            </a:r>
            <a:r>
              <a:rPr kumimoji="1" lang="en-US" altLang="ja-JP"/>
              <a:t>1-</a:t>
            </a:r>
            <a:r>
              <a:rPr kumimoji="1" lang="ja-JP" altLang="en-US"/>
              <a:t>３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1CA853B-8FBB-4110-9384-EF492C943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735773" y="9352910"/>
            <a:ext cx="1998429" cy="4950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algn="r"/>
            <a:r>
              <a:rPr kumimoji="1" lang="zh-TW" altLang="en-US"/>
              <a:t>㈱東北環境技術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9AE1783-B314-4184-A8EA-7C5B8D0E2D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019956" y="9371284"/>
            <a:ext cx="695849" cy="4950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91B8A1F2-3583-4DAD-B423-748E2F52F22B}" type="slidenum">
              <a:rPr kumimoji="1" lang="ja-JP" altLang="en-US" smtClean="0"/>
              <a:pPr algn="ctr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80999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kumimoji="1" lang="en-US" altLang="ja-JP"/>
              <a:t>IATF16949:2016</a:t>
            </a:r>
            <a:r>
              <a:rPr kumimoji="1" lang="ja-JP" altLang="en-US"/>
              <a:t>解説</a:t>
            </a:r>
            <a:r>
              <a:rPr kumimoji="1" lang="en-US" altLang="ja-JP"/>
              <a:t>1-</a:t>
            </a:r>
            <a:r>
              <a:rPr kumimoji="1" lang="ja-JP" altLang="en-US"/>
              <a:t>３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531A8-607E-455E-A6E7-237F29793D6E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kumimoji="1" lang="zh-TW" altLang="en-US"/>
              <a:t>㈱東北環境技術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4350E-CCE0-4FDC-8F5C-E20A8629E3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63961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D079C4-8F86-467B-AD5B-361CA44EE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D70FF56-808D-4070-A631-EECF1F4F8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B72EE6-AB3A-4D20-A0B0-9F86D13C1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4219-6AB3-4B42-A407-45F1C525E4F9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387EFF-D29F-408A-8F1B-397799AD2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E1DD64-6F7B-4FE6-88EF-893BB65CE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487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80DC34-0AA5-48C3-A5E2-8831E885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83B9DAB-2C20-4C62-B4E7-55ADCAA72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A0BC98-F51D-48A2-9E0D-BDA8F6F9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B81A-44D9-48AE-891D-63BF6D46BA84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B94F55-FAFF-4922-9549-A3F20A4FC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018AA3-FD35-4AD2-985B-4EF45BF3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1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8BDA22F-27A0-45F0-8203-3E9F111722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3E7011-7D10-42A3-8AA7-13CB17157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9E6E29-AAC2-4FA1-AC9F-F8FA31BCC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DD8F-111F-4AB3-9F90-E58904B6ECED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A91D59-3A8F-4527-8F4A-5EF92A246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AD07EE-B3B1-4C14-BE20-16271091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15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EED8BF-8566-4F16-98A3-DBF46045B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493465-0E2F-4C68-8979-310A69570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E1017C-CCD3-4502-A3E4-C3BB4B89F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66A3-0806-4A85-AFAB-52E52161D769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DD03E8-2FF1-4415-BA7A-B99ABE39F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748762-7761-4F87-95BC-575C5012F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196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06B301-1BD6-4098-A4F1-32755AE51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7A3A4B-55A1-4B40-8628-1B24CA6F4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F08BEF-4488-4EC1-AF01-0598449BB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25D0-08CE-4A77-9B1A-9182665F2FE8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97121E-F11F-41BB-8CBC-04BBADB6D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757B84-B64B-4A34-A3A1-8B975CF85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1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ECB964-C206-47D0-B426-D01E85580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2D4A2C-32F8-4838-9CA0-E7D101AF6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9A90BA-FD40-4DD1-B682-D5CD2CF7C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C6114D-ADEB-42B9-AC0F-16BD4CCC2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A435-EB3D-4748-982A-222E7B2C3940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06CA16-0D6B-4969-B49A-AB86D5AA8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ED582E-19BB-4CB4-A354-434FAC6E1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036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BF502A-3D73-45A7-95C1-35795B6C7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6848AE-D0F9-452D-85D0-4F12CE32C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2C2CEE3-63A5-40C1-A916-B4BC5822E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1FB9FFA-0858-4B22-8307-E69E3ACE24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DA07316-4B94-4C4B-86A0-12CEB354E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45157AE-B296-45E9-A9B4-E6D45AF8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DAC6-F8BF-468C-BF2C-323BB8BD8F72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E346C5-415D-446D-979E-2337396A4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789FFD-D759-4485-8A3E-79BC2AD2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81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4E037B-B687-4E29-A31F-B33DF6707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204F54C-7588-45F9-A4D6-0CE58B6AB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0F28-44FB-42E1-8DED-B1B2F16ACF6B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D497915-35F5-430F-BCC5-E6A2934C5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0480B4D-B2C0-4574-B67F-08526C57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762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8A4A4BA-0D80-430A-B077-220BDF5C6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369B-5EBD-4CEC-B6C6-A6013D133AD7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99FC288-DC46-4ADE-AE08-60894497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CCF4229-D4DF-4A49-B16B-CE059046F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371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366499-6BAA-4C9E-AFEC-9B09DFCE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C0ACE5-EB31-4B74-99B6-A0C750454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7418ED7-108B-485E-8793-0342BD422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6B3514-B3D1-4F25-8174-07AD9219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22CF-B0E1-460B-8245-1D955CC0429E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9170CC-6604-423F-8392-54942684D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D0C608-E5D3-40FA-AA10-3D545DD74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1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F80123-F836-4BD8-898C-B6828B5EF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694961A-F373-4319-ABCE-A19F3D997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152BC3-F666-4ADC-9DF2-617AEA456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2DA52F-AEAA-40A9-948D-C142DEB70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FF77E-47DC-4F94-AEDE-66CB831A20AE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0A73A0-2323-453C-A196-581FF5039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5CE6F9-FCCC-4FF7-9A71-98379ABF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323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30786C0-FBA3-4CF9-8FC6-0A21DF2C8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22D051-E32B-4E7C-968F-F95FD5B16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B4BE00-9032-4DAA-888F-6BE912916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7C997-9434-491E-A4BB-4F39DF1A4884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DEEDE6-9C75-44F0-BEFD-861201A4C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E69F09-0DF5-4735-A092-8019339D5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25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30CCA99-5E1B-40B3-9752-4F698747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A1A37A-4DA0-4D95-B1C1-85963411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15FF21-72F3-42A7-ABBD-8893E0D77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832350"/>
          </a:xfrm>
          <a:ln w="12700"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/>
              <a:t>☑組織は、</a:t>
            </a:r>
            <a:r>
              <a:rPr lang="ja-JP" altLang="en-US" sz="2000" u="sng" dirty="0"/>
              <a:t>記録保管方針を定め、</a:t>
            </a:r>
            <a:r>
              <a:rPr lang="ja-JP" altLang="en-US" sz="2000" b="1" u="sng" dirty="0"/>
              <a:t>文書化</a:t>
            </a:r>
            <a:r>
              <a:rPr lang="ja-JP" altLang="en-US" sz="2000" u="sng" dirty="0"/>
              <a:t>し、実施しなければならない。</a:t>
            </a:r>
            <a:endParaRPr lang="en-US" altLang="ja-JP" sz="2000" u="sng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/>
              <a:t>☑記録の管理は、</a:t>
            </a:r>
            <a:r>
              <a:rPr lang="ja-JP" altLang="en-US" sz="2000" u="sng" dirty="0"/>
              <a:t>法令、規制、組織及び顧客要求事項を満たさなければならない。</a:t>
            </a:r>
            <a:endParaRPr lang="en-US" altLang="ja-JP" sz="2000" u="sng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/>
              <a:t>☑生産部品承認、治工具の記録（保全及び保有者を含む）、製品設計及び工程設計の記録、購買注文書（該当する場合には、必ず）、契約書及びその修正事項は、</a:t>
            </a:r>
            <a:r>
              <a:rPr lang="ja-JP" altLang="en-US" sz="2000" u="sng" dirty="0"/>
              <a:t>製品が生産及びサービス要求事項に対して有効である期間に加えて</a:t>
            </a:r>
            <a:r>
              <a:rPr lang="en-US" altLang="ja-JP" sz="2000" u="sng" dirty="0"/>
              <a:t>1</a:t>
            </a:r>
            <a:r>
              <a:rPr lang="ja-JP" altLang="en-US" sz="2000" u="sng" dirty="0"/>
              <a:t>暦年、保持しなければならない。</a:t>
            </a:r>
            <a:r>
              <a:rPr lang="ja-JP" altLang="en-US" sz="2000" dirty="0"/>
              <a:t>ただし、顧客又は規制当局によって規定されたときは、この限りでない。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/>
              <a:t>注記　生産部品承認の文書化した情報には、承認された製品、該当する設備の記録、又は承認された試験データを含めてもよい。</a:t>
            </a: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D4428418-49EB-4CF2-8B7A-03F91A08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4074"/>
          </a:xfrm>
          <a:solidFill>
            <a:schemeClr val="bg1"/>
          </a:solidFill>
          <a:ln w="38100"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kumimoji="1" lang="en-US" altLang="ja-JP" sz="3000" b="1" dirty="0">
                <a:solidFill>
                  <a:schemeClr val="tx2"/>
                </a:solidFill>
              </a:rPr>
              <a:t>7.5.3.2.1</a:t>
            </a:r>
            <a:r>
              <a:rPr kumimoji="1" lang="ja-JP" altLang="en-US" sz="3000" b="1" dirty="0">
                <a:solidFill>
                  <a:schemeClr val="tx2"/>
                </a:solidFill>
              </a:rPr>
              <a:t>　記録の保管</a:t>
            </a:r>
          </a:p>
        </p:txBody>
      </p:sp>
    </p:spTree>
    <p:extLst>
      <p:ext uri="{BB962C8B-B14F-4D97-AF65-F5344CB8AC3E}">
        <p14:creationId xmlns:p14="http://schemas.microsoft.com/office/powerpoint/2010/main" val="277810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30CCA99-5E1B-40B3-9752-4F698747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A1A37A-4DA0-4D95-B1C1-85963411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15FF21-72F3-42A7-ABBD-8893E0D77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832350"/>
          </a:xfrm>
          <a:ln w="12700">
            <a:noFill/>
          </a:ln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sz="2400" dirty="0"/>
              <a:t>保管における要点。</a:t>
            </a:r>
            <a:endParaRPr lang="en-US" altLang="ja-JP" sz="2400" dirty="0"/>
          </a:p>
          <a:p>
            <a:pPr marL="914400" lvl="1" indent="-457200">
              <a:buFont typeface="+mj-ea"/>
              <a:buAutoNum type="circleNumDbPlain"/>
            </a:pPr>
            <a:r>
              <a:rPr lang="ja-JP" altLang="en-US" dirty="0"/>
              <a:t>規制要求及び顧客要求を満足すること。</a:t>
            </a:r>
            <a:endParaRPr lang="en-US" altLang="ja-JP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ja-JP" altLang="en-US" sz="2400" dirty="0"/>
              <a:t>ＰＬ法、リコールの際のトレーサビリティ及び顧客指定</a:t>
            </a:r>
            <a:endParaRPr lang="en-US" altLang="ja-JP" sz="2400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/>
              <a:t>保管が最終目的ではなく、リコールなどの際に</a:t>
            </a:r>
            <a:r>
              <a:rPr lang="ja-JP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トレーサビリティがとれる状態であること</a:t>
            </a:r>
            <a:r>
              <a:rPr lang="ja-JP" altLang="en-US" dirty="0"/>
              <a:t>が最終目的。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sz="2400" dirty="0"/>
              <a:t>フォード及びＧＭの顧客固有要求事項が追加された。</a:t>
            </a:r>
            <a:endParaRPr lang="en-US" altLang="ja-JP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/>
              <a:t>生産部品承認、治工具の記録、製品設計及び工程設計記録・・・</a:t>
            </a:r>
            <a:r>
              <a:rPr lang="ja-JP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要求事項に加えて１暦年。</a:t>
            </a:r>
            <a:endParaRPr lang="en-US" altLang="ja-JP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400" dirty="0"/>
              <a:t>「１暦年」とは。</a:t>
            </a:r>
            <a:endParaRPr lang="en-US" altLang="ja-JP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/>
              <a:t>要求事項の期限　</a:t>
            </a:r>
            <a:r>
              <a:rPr lang="en-US" altLang="ja-JP" dirty="0"/>
              <a:t>+</a:t>
            </a:r>
            <a:r>
              <a:rPr lang="ja-JP" altLang="en-US" dirty="0"/>
              <a:t>　次の年の</a:t>
            </a:r>
            <a:r>
              <a:rPr lang="en-US" altLang="ja-JP" dirty="0"/>
              <a:t>12</a:t>
            </a:r>
            <a:r>
              <a:rPr lang="ja-JP" altLang="en-US" dirty="0"/>
              <a:t>月</a:t>
            </a:r>
            <a:r>
              <a:rPr lang="en-US" altLang="ja-JP" dirty="0"/>
              <a:t>31</a:t>
            </a:r>
            <a:r>
              <a:rPr lang="ja-JP" altLang="en-US" dirty="0"/>
              <a:t>日。</a:t>
            </a:r>
            <a:endParaRPr lang="en-US" altLang="ja-JP" dirty="0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D4428418-49EB-4CF2-8B7A-03F91A08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4074"/>
          </a:xfrm>
          <a:solidFill>
            <a:schemeClr val="tx2"/>
          </a:solidFill>
          <a:ln w="38100">
            <a:noFill/>
          </a:ln>
        </p:spPr>
        <p:txBody>
          <a:bodyPr>
            <a:normAutofit/>
          </a:bodyPr>
          <a:lstStyle/>
          <a:p>
            <a:r>
              <a:rPr lang="en-US" altLang="ja-JP" sz="3000" b="1" dirty="0">
                <a:solidFill>
                  <a:schemeClr val="bg1"/>
                </a:solidFill>
              </a:rPr>
              <a:t>7.5.3.2.1</a:t>
            </a:r>
            <a:r>
              <a:rPr lang="ja-JP" altLang="en-US" sz="3000" b="1" dirty="0">
                <a:solidFill>
                  <a:schemeClr val="bg1"/>
                </a:solidFill>
              </a:rPr>
              <a:t>　記録の保管</a:t>
            </a:r>
            <a:endParaRPr kumimoji="1" lang="ja-JP" altLang="en-US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69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28350</TotalTime>
  <Words>281</Words>
  <Application>Microsoft Office PowerPoint</Application>
  <PresentationFormat>ワイド画面</PresentationFormat>
  <Paragraphs>18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新細明體</vt:lpstr>
      <vt:lpstr>游ゴシック</vt:lpstr>
      <vt:lpstr>游ゴシック Light</vt:lpstr>
      <vt:lpstr>Arial</vt:lpstr>
      <vt:lpstr>Wingdings</vt:lpstr>
      <vt:lpstr>Office テーマ</vt:lpstr>
      <vt:lpstr>7.5.3.2.1　記録の保管</vt:lpstr>
      <vt:lpstr>7.5.3.2.1　記録の保管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要求事項解説</dc:title>
  <dc:creator>和彦 渡辺</dc:creator>
  <cp:lastModifiedBy>mec21</cp:lastModifiedBy>
  <cp:revision>1258</cp:revision>
  <cp:lastPrinted>2020-10-21T02:47:23Z</cp:lastPrinted>
  <dcterms:created xsi:type="dcterms:W3CDTF">2019-02-14T08:34:57Z</dcterms:created>
  <dcterms:modified xsi:type="dcterms:W3CDTF">2023-05-28T22:50:19Z</dcterms:modified>
</cp:coreProperties>
</file>