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2" r:id="rId2"/>
    <p:sldId id="490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350E-CCE0-4FDC-8F5C-E20A8629E3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2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☑組織は、顧客の全ての技術規格／仕様書及び関係する改訂に対して、要求される顧客スケジュールに基づいて、</a:t>
            </a:r>
            <a:r>
              <a:rPr lang="ja-JP" altLang="en-US" sz="2000" u="sng" dirty="0"/>
              <a:t>レビュー、配付及び実施を記述した</a:t>
            </a:r>
            <a:r>
              <a:rPr lang="ja-JP" altLang="en-US" sz="2000" b="1" u="sng" dirty="0"/>
              <a:t>文書化したプロセス</a:t>
            </a:r>
            <a:r>
              <a:rPr lang="ja-JP" altLang="en-US" sz="2000" u="sng" dirty="0"/>
              <a:t>をもたなければならない。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技術規格／仕様書の変更が、製品設計変更になる場合は、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u="sng" dirty="0"/>
              <a:t>8.3.6</a:t>
            </a:r>
            <a:r>
              <a:rPr lang="ja-JP" altLang="en-US" sz="2000" u="sng" dirty="0"/>
              <a:t>の要求事項を参照する。</a:t>
            </a:r>
            <a:r>
              <a:rPr lang="ja-JP" altLang="en-US" sz="2000" dirty="0"/>
              <a:t>技術規格／仕様書の変更が、製品実現プロセスの変更になる場合は、</a:t>
            </a:r>
            <a:r>
              <a:rPr lang="en-US" altLang="ja-JP" sz="2000" u="sng" dirty="0"/>
              <a:t>8.5.6.1</a:t>
            </a:r>
            <a:r>
              <a:rPr lang="ja-JP" altLang="en-US" sz="2000" u="sng" dirty="0"/>
              <a:t>の要求事項を参照する。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生産において実施された各変更の日付の</a:t>
            </a:r>
            <a:r>
              <a:rPr lang="ja-JP" altLang="en-US" sz="2000" b="1" u="sng" dirty="0"/>
              <a:t>記録を保持</a:t>
            </a:r>
            <a:r>
              <a:rPr lang="ja-JP" altLang="en-US" sz="2000" u="sng" dirty="0"/>
              <a:t>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☑実施には、更新された文書を含めなければならない。レビューは、技術規格／仕様書の変更を</a:t>
            </a:r>
            <a:r>
              <a:rPr lang="ja-JP" altLang="en-US" sz="2000" u="sng" dirty="0"/>
              <a:t>受領してから、</a:t>
            </a:r>
            <a:r>
              <a:rPr lang="en-US" altLang="ja-JP" sz="2000" u="sng" dirty="0"/>
              <a:t>10</a:t>
            </a:r>
            <a:r>
              <a:rPr lang="ja-JP" altLang="en-US" sz="2000" u="sng" dirty="0"/>
              <a:t>稼働日内に完了する</a:t>
            </a:r>
            <a:r>
              <a:rPr lang="ja-JP" altLang="en-US" sz="2000" dirty="0"/>
              <a:t>ことが望ましい。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注記　技術規格／仕様書の変更は、仕様書が設計記録に引用されている、又は、コントロールプラン、リスク分析（</a:t>
            </a:r>
            <a:r>
              <a:rPr lang="en-US" altLang="ja-JP" sz="2000" dirty="0"/>
              <a:t>FMEA</a:t>
            </a:r>
            <a:r>
              <a:rPr lang="ja-JP" altLang="en-US" sz="2000" dirty="0"/>
              <a:t>のような）、などのような生産部品承認プロセス文書に影響する場合、顧客の生産部品承認の更新された記録が要求される場合がある。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7.5.3.2.2</a:t>
            </a:r>
            <a:r>
              <a:rPr lang="ja-JP" altLang="en-US" sz="3000" b="1" dirty="0">
                <a:solidFill>
                  <a:schemeClr val="tx2"/>
                </a:solidFill>
              </a:rPr>
              <a:t>　技術仕様書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要点。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技術仕様書（仕様書／規格書／図面など）の受理➠配布の確認。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変更情報の受理➠周知の確認。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運用開始時期の記録。（日付／ロットなど）</a:t>
            </a:r>
            <a:endParaRPr lang="en-US" altLang="ja-JP" dirty="0"/>
          </a:p>
          <a:p>
            <a:pPr marL="457200" indent="-457200">
              <a:buFont typeface="+mj-ea"/>
              <a:buAutoNum type="arabicPeriod"/>
            </a:pPr>
            <a:r>
              <a:rPr lang="ja-JP" altLang="en-US" sz="2400" dirty="0"/>
              <a:t>処理は</a:t>
            </a:r>
            <a:r>
              <a:rPr lang="ja-JP" altLang="en-US" sz="2400" u="sng" dirty="0"/>
              <a:t>速やか</a:t>
            </a:r>
            <a:r>
              <a:rPr lang="ja-JP" altLang="en-US" sz="2000" u="sng" dirty="0"/>
              <a:t>（</a:t>
            </a:r>
            <a:r>
              <a:rPr lang="en-US" altLang="ja-JP" sz="2000" u="sng" dirty="0"/>
              <a:t>10</a:t>
            </a:r>
            <a:r>
              <a:rPr lang="ja-JP" altLang="en-US" sz="2000" u="sng" dirty="0"/>
              <a:t>稼働日内）</a:t>
            </a:r>
            <a:r>
              <a:rPr lang="ja-JP" altLang="en-US" sz="2400" dirty="0"/>
              <a:t>に行う。（</a:t>
            </a:r>
            <a:r>
              <a:rPr lang="en-US" altLang="ja-JP" sz="2400" dirty="0"/>
              <a:t>APQP</a:t>
            </a:r>
            <a:r>
              <a:rPr lang="ja-JP" altLang="en-US" sz="2400" dirty="0"/>
              <a:t>顧客スケジュールなど）</a:t>
            </a:r>
            <a:endParaRPr lang="en-US" altLang="ja-JP" sz="2400" dirty="0"/>
          </a:p>
          <a:p>
            <a:pPr marL="457200" indent="-457200">
              <a:buFont typeface="+mj-ea"/>
              <a:buAutoNum type="arabicPeriod"/>
            </a:pPr>
            <a:r>
              <a:rPr lang="ja-JP" altLang="en-US" sz="2400" dirty="0"/>
              <a:t>外部文書管理台帳などによる文書化された管理が必要。</a:t>
            </a:r>
            <a:endParaRPr lang="en-US" altLang="ja-JP" sz="24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bg1"/>
                </a:solidFill>
              </a:rPr>
              <a:t>7.5.3.2.2</a:t>
            </a:r>
            <a:r>
              <a:rPr kumimoji="1" lang="ja-JP" altLang="en-US" sz="3000" b="1" dirty="0">
                <a:solidFill>
                  <a:schemeClr val="bg1"/>
                </a:solidFill>
              </a:rPr>
              <a:t>　技術仕様書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68FC15-1E22-46BF-B28B-BDFB186B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54186"/>
              </p:ext>
            </p:extLst>
          </p:nvPr>
        </p:nvGraphicFramePr>
        <p:xfrm>
          <a:off x="838199" y="4145280"/>
          <a:ext cx="1051560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056">
                  <a:extLst>
                    <a:ext uri="{9D8B030D-6E8A-4147-A177-3AD203B41FA5}">
                      <a16:colId xmlns:a16="http://schemas.microsoft.com/office/drawing/2014/main" val="1384737150"/>
                    </a:ext>
                  </a:extLst>
                </a:gridCol>
                <a:gridCol w="1288974">
                  <a:extLst>
                    <a:ext uri="{9D8B030D-6E8A-4147-A177-3AD203B41FA5}">
                      <a16:colId xmlns:a16="http://schemas.microsoft.com/office/drawing/2014/main" val="3431576759"/>
                    </a:ext>
                  </a:extLst>
                </a:gridCol>
                <a:gridCol w="3139807">
                  <a:extLst>
                    <a:ext uri="{9D8B030D-6E8A-4147-A177-3AD203B41FA5}">
                      <a16:colId xmlns:a16="http://schemas.microsoft.com/office/drawing/2014/main" val="1120404911"/>
                    </a:ext>
                  </a:extLst>
                </a:gridCol>
                <a:gridCol w="1112704">
                  <a:extLst>
                    <a:ext uri="{9D8B030D-6E8A-4147-A177-3AD203B41FA5}">
                      <a16:colId xmlns:a16="http://schemas.microsoft.com/office/drawing/2014/main" val="3238520186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3834325325"/>
                    </a:ext>
                  </a:extLst>
                </a:gridCol>
                <a:gridCol w="1299990">
                  <a:extLst>
                    <a:ext uri="{9D8B030D-6E8A-4147-A177-3AD203B41FA5}">
                      <a16:colId xmlns:a16="http://schemas.microsoft.com/office/drawing/2014/main" val="2042422857"/>
                    </a:ext>
                  </a:extLst>
                </a:gridCol>
                <a:gridCol w="1240318">
                  <a:extLst>
                    <a:ext uri="{9D8B030D-6E8A-4147-A177-3AD203B41FA5}">
                      <a16:colId xmlns:a16="http://schemas.microsoft.com/office/drawing/2014/main" val="189161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顧客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品番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技術文書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受理日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改定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適用製番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配布先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2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＊＊＊＊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ABC-01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素材図（</a:t>
                      </a:r>
                      <a:r>
                        <a:rPr kumimoji="1" lang="en-US" altLang="ja-JP" sz="2000" dirty="0"/>
                        <a:t>ABC-01-B1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190301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190420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＊＊＊＊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＊＊＊＊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8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8483"/>
                  </a:ext>
                </a:extLst>
              </a:tr>
            </a:tbl>
          </a:graphicData>
        </a:graphic>
      </p:graphicFrame>
      <p:sp>
        <p:nvSpPr>
          <p:cNvPr id="11" name="矢印: 上カーブ 10">
            <a:extLst>
              <a:ext uri="{FF2B5EF4-FFF2-40B4-BE49-F238E27FC236}">
                <a16:creationId xmlns:a16="http://schemas.microsoft.com/office/drawing/2014/main" id="{BAA8A66C-B456-4A02-8014-4F7BDA59D87D}"/>
              </a:ext>
            </a:extLst>
          </p:cNvPr>
          <p:cNvSpPr/>
          <p:nvPr/>
        </p:nvSpPr>
        <p:spPr>
          <a:xfrm rot="5400000">
            <a:off x="1119321" y="4559300"/>
            <a:ext cx="2499360" cy="4114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B16F8A7-0023-4B45-BD28-51D55B3E8C96}"/>
              </a:ext>
            </a:extLst>
          </p:cNvPr>
          <p:cNvSpPr/>
          <p:nvPr/>
        </p:nvSpPr>
        <p:spPr>
          <a:xfrm>
            <a:off x="2783840" y="5476240"/>
            <a:ext cx="8168640" cy="8801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200" u="sng" dirty="0">
                <a:solidFill>
                  <a:schemeClr val="tx1"/>
                </a:solidFill>
              </a:rPr>
              <a:t>量産移行後も該当するが、ここでの意図は　“ＡＰＱＰスケジュール（部品承認まで）”　を特に意識している。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3611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28351</TotalTime>
  <Words>361</Words>
  <Application>Microsoft Office PowerPoint</Application>
  <PresentationFormat>ワイド画面</PresentationFormat>
  <Paragraphs>35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7.5.3.2.2　技術仕様書</vt:lpstr>
      <vt:lpstr>7.5.3.2.2　技術仕様書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2023-05-28T22:49:52Z</dcterms:modified>
</cp:coreProperties>
</file>