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6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1131065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☑組織は、顧客と契約した開発中の製品及びプロジェクト、並びに関係製品情報の</a:t>
            </a:r>
            <a:r>
              <a:rPr lang="ja-JP" altLang="en-US" sz="2000" u="sng" dirty="0"/>
              <a:t>機密保持を確実にしなければならない。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8.1.2</a:t>
            </a:r>
            <a:r>
              <a:rPr lang="ja-JP" altLang="en-US" sz="3000" b="1" dirty="0">
                <a:solidFill>
                  <a:schemeClr val="tx2"/>
                </a:solidFill>
              </a:rPr>
              <a:t>　機密保持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2959865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8.1.2</a:t>
            </a:r>
            <a:r>
              <a:rPr lang="ja-JP" altLang="en-US" sz="3000" b="1" dirty="0">
                <a:solidFill>
                  <a:schemeClr val="bg1"/>
                </a:solidFill>
              </a:rPr>
              <a:t>　機密保持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C7C5629-191D-463A-96F0-07D33153E281}"/>
              </a:ext>
            </a:extLst>
          </p:cNvPr>
          <p:cNvSpPr txBox="1">
            <a:spLocks/>
          </p:cNvSpPr>
          <p:nvPr/>
        </p:nvSpPr>
        <p:spPr>
          <a:xfrm>
            <a:off x="838200" y="4051722"/>
            <a:ext cx="10515600" cy="230462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顧客にとって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競合他社への機密漏洩を防止</a:t>
            </a:r>
            <a:r>
              <a:rPr lang="ja-JP" altLang="en-US" sz="2400" dirty="0"/>
              <a:t>することが目的。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要点。</a:t>
            </a:r>
            <a:endParaRPr lang="en-US" altLang="ja-JP" sz="24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顧客にとっての機密情報</a:t>
            </a:r>
            <a:r>
              <a:rPr lang="ja-JP" altLang="en-US" dirty="0"/>
              <a:t>は何か。（顧客が指定する場合もある。）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dirty="0"/>
              <a:t>媒体の保管方法、配布及びアクセス範囲の明確化。（外部は当然だが、盲点は内部に対する機密管理。）</a:t>
            </a:r>
            <a:endParaRPr lang="en-US" altLang="ja-JP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B5E9D7EB-B35A-46BE-929D-3673EF48DD9D}"/>
              </a:ext>
            </a:extLst>
          </p:cNvPr>
          <p:cNvSpPr/>
          <p:nvPr/>
        </p:nvSpPr>
        <p:spPr>
          <a:xfrm>
            <a:off x="4267200" y="4419599"/>
            <a:ext cx="6878320" cy="540093"/>
          </a:xfrm>
          <a:prstGeom prst="wedgeRoundRectCallout">
            <a:avLst>
              <a:gd name="adj1" fmla="val -50480"/>
              <a:gd name="adj2" fmla="val 6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製品情報（図面・仕様書）、開発情報（</a:t>
            </a:r>
            <a:r>
              <a:rPr kumimoji="1" lang="en-US" altLang="ja-JP" sz="2000" dirty="0">
                <a:solidFill>
                  <a:schemeClr val="tx1"/>
                </a:solidFill>
              </a:rPr>
              <a:t>APQP</a:t>
            </a:r>
            <a:r>
              <a:rPr lang="ja-JP" altLang="en-US" sz="2000" dirty="0">
                <a:solidFill>
                  <a:schemeClr val="tx1"/>
                </a:solidFill>
              </a:rPr>
              <a:t>）など。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28340</TotalTime>
  <Words>121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8.1.2　機密保持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1255</cp:revision>
  <cp:lastPrinted>2020-10-21T02:47:23Z</cp:lastPrinted>
  <dcterms:created xsi:type="dcterms:W3CDTF">2019-02-14T08:34:57Z</dcterms:created>
  <dcterms:modified xsi:type="dcterms:W3CDTF">2023-05-28T14:57:04Z</dcterms:modified>
</cp:coreProperties>
</file>