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8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194"/>
            <a:ext cx="10515600" cy="1872866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☑これらの要求事項には、製品及び製造工程について組織の知識の結果として</a:t>
            </a:r>
            <a:r>
              <a:rPr lang="ja-JP" altLang="en-US" sz="2000" u="sng" dirty="0"/>
              <a:t>リサイクル、環境影響及び特性を含めなければならない。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</a:t>
            </a:r>
            <a:r>
              <a:rPr lang="en-US" altLang="ja-JP" sz="2000" u="sng" dirty="0"/>
              <a:t>ISO9001</a:t>
            </a:r>
            <a:r>
              <a:rPr lang="ja-JP" altLang="en-US" sz="2000" u="sng" dirty="0"/>
              <a:t>の</a:t>
            </a:r>
            <a:r>
              <a:rPr lang="en-US" altLang="ja-JP" sz="2000" u="sng" dirty="0"/>
              <a:t>8.2.2 a</a:t>
            </a:r>
            <a:r>
              <a:rPr lang="ja-JP" altLang="en-US" sz="2000" u="sng" dirty="0"/>
              <a:t>）</a:t>
            </a:r>
            <a:r>
              <a:rPr lang="en-US" altLang="ja-JP" sz="2000" u="sng" dirty="0"/>
              <a:t>1</a:t>
            </a:r>
            <a:r>
              <a:rPr lang="ja-JP" altLang="en-US" sz="2000" u="sng" dirty="0"/>
              <a:t>）</a:t>
            </a:r>
            <a:r>
              <a:rPr lang="ja-JP" altLang="en-US" sz="1600" u="sng" dirty="0"/>
              <a:t>（法令・規制）</a:t>
            </a:r>
            <a:r>
              <a:rPr lang="ja-JP" altLang="en-US" sz="2000" u="sng" dirty="0"/>
              <a:t>への適合には</a:t>
            </a:r>
            <a:r>
              <a:rPr lang="ja-JP" altLang="en-US" sz="2000" dirty="0"/>
              <a:t>、材料の入手、保管、取扱い、リサイクル、除去、又は廃棄に関係する、全ての該当する政府の、</a:t>
            </a:r>
            <a:r>
              <a:rPr lang="ja-JP" altLang="en-US" sz="2000" u="sng" dirty="0"/>
              <a:t>安全規制及び環境規制を含めなければならない。</a:t>
            </a:r>
            <a:r>
              <a:rPr lang="ja-JP" altLang="en-US" sz="2000" dirty="0"/>
              <a:t>しかし、それに限定されない。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8.2.2.1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製品及びサービスに関する要求事項の明確化－補足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B620C3A-2ACA-487F-A9E4-26CDCC6A9225}"/>
              </a:ext>
            </a:extLst>
          </p:cNvPr>
          <p:cNvSpPr txBox="1">
            <a:spLocks/>
          </p:cNvSpPr>
          <p:nvPr/>
        </p:nvSpPr>
        <p:spPr>
          <a:xfrm>
            <a:off x="838200" y="3552941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8.2.2.1</a:t>
            </a:r>
            <a:r>
              <a:rPr lang="ja-JP" altLang="en-US" sz="3000" b="1" dirty="0">
                <a:solidFill>
                  <a:schemeClr val="bg1"/>
                </a:solidFill>
              </a:rPr>
              <a:t>　製品及びサービスに関する要求事項の明確化－補足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EBE8B3A-1479-4E18-92C5-BAD4FB576CF9}"/>
              </a:ext>
            </a:extLst>
          </p:cNvPr>
          <p:cNvSpPr txBox="1">
            <a:spLocks/>
          </p:cNvSpPr>
          <p:nvPr/>
        </p:nvSpPr>
        <p:spPr>
          <a:xfrm>
            <a:off x="838200" y="4560983"/>
            <a:ext cx="10515600" cy="1787104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環境と安全に関する要求事項についての補足。</a:t>
            </a:r>
            <a:endParaRPr lang="en-US" altLang="ja-JP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ja-JP" altLang="en-US" dirty="0"/>
              <a:t>基本的には、国内（外の場合も）法と顧客固有要求事項を順守するという観点で対応する。</a:t>
            </a:r>
            <a:endParaRPr lang="en-US" altLang="ja-JP" sz="2200" dirty="0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D44B9894-BA0D-4C02-8035-E726E832E741}"/>
              </a:ext>
            </a:extLst>
          </p:cNvPr>
          <p:cNvSpPr/>
          <p:nvPr/>
        </p:nvSpPr>
        <p:spPr>
          <a:xfrm>
            <a:off x="4693920" y="5575666"/>
            <a:ext cx="6659880" cy="772421"/>
          </a:xfrm>
          <a:prstGeom prst="wedgeRoundRectCallout">
            <a:avLst>
              <a:gd name="adj1" fmla="val -42599"/>
              <a:gd name="adj2" fmla="val -702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含有規制物質、保安基準、</a:t>
            </a:r>
            <a:r>
              <a:rPr kumimoji="1" lang="en-US" altLang="ja-JP" sz="2000" dirty="0">
                <a:solidFill>
                  <a:schemeClr val="tx1"/>
                </a:solidFill>
              </a:rPr>
              <a:t>FMVSS</a:t>
            </a:r>
            <a:r>
              <a:rPr kumimoji="1" lang="ja-JP" altLang="en-US" sz="2000" dirty="0">
                <a:solidFill>
                  <a:schemeClr val="tx1"/>
                </a:solidFill>
              </a:rPr>
              <a:t>（米国自動車安全基準）、</a:t>
            </a:r>
            <a:r>
              <a:rPr kumimoji="1" lang="en-US" altLang="ja-JP" sz="2000" dirty="0">
                <a:solidFill>
                  <a:schemeClr val="tx1"/>
                </a:solidFill>
              </a:rPr>
              <a:t>ELV</a:t>
            </a:r>
            <a:r>
              <a:rPr kumimoji="1" lang="ja-JP" altLang="en-US" sz="2000" dirty="0">
                <a:solidFill>
                  <a:schemeClr val="tx1"/>
                </a:solidFill>
              </a:rPr>
              <a:t>指令（使用済自動車環境規制）・・・。</a:t>
            </a:r>
          </a:p>
        </p:txBody>
      </p:sp>
    </p:spTree>
    <p:extLst>
      <p:ext uri="{BB962C8B-B14F-4D97-AF65-F5344CB8AC3E}">
        <p14:creationId xmlns:p14="http://schemas.microsoft.com/office/powerpoint/2010/main" val="24936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28341</TotalTime>
  <Words>188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8.2.2.1　製品及びサービスに関する要求事項の明確化－補足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1255</cp:revision>
  <cp:lastPrinted>2020-10-21T02:47:23Z</cp:lastPrinted>
  <dcterms:created xsi:type="dcterms:W3CDTF">2019-02-14T08:34:57Z</dcterms:created>
  <dcterms:modified xsi:type="dcterms:W3CDTF">2023-05-28T14:56:42Z</dcterms:modified>
</cp:coreProperties>
</file>