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handoutMasterIdLst>
    <p:handoutMasterId r:id="rId6"/>
  </p:handoutMasterIdLst>
  <p:sldIdLst>
    <p:sldId id="390" r:id="rId2"/>
    <p:sldId id="492" r:id="rId3"/>
    <p:sldId id="493" r:id="rId4"/>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7C80"/>
    <a:srgbClr val="FFCCCC"/>
    <a:srgbClr val="FF9999"/>
    <a:srgbClr val="D6DCE5"/>
    <a:srgbClr val="FF0000"/>
    <a:srgbClr val="CCFFFF"/>
    <a:srgbClr val="CCFFCC"/>
    <a:srgbClr val="FFFF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3775" autoAdjust="0"/>
  </p:normalViewPr>
  <p:slideViewPr>
    <p:cSldViewPr snapToGrid="0">
      <p:cViewPr varScale="1">
        <p:scale>
          <a:sx n="70" d="100"/>
          <a:sy n="70" d="100"/>
        </p:scale>
        <p:origin x="486" y="60"/>
      </p:cViewPr>
      <p:guideLst/>
    </p:cSldViewPr>
  </p:slideViewPr>
  <p:notesTextViewPr>
    <p:cViewPr>
      <p:scale>
        <a:sx n="3" d="2"/>
        <a:sy n="3" d="2"/>
      </p:scale>
      <p:origin x="0" y="0"/>
    </p:cViewPr>
  </p:notesTextViewPr>
  <p:sorterViewPr>
    <p:cViewPr>
      <p:scale>
        <a:sx n="180" d="100"/>
        <a:sy n="180" d="100"/>
      </p:scale>
      <p:origin x="0" y="-383718"/>
    </p:cViewPr>
  </p:sorterViewPr>
  <p:notesViewPr>
    <p:cSldViewPr snapToGrid="0">
      <p:cViewPr varScale="1">
        <p:scale>
          <a:sx n="47" d="100"/>
          <a:sy n="47" d="100"/>
        </p:scale>
        <p:origin x="280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35B49E5-F8BB-49CA-9870-9D1585C1D80E}"/>
              </a:ext>
            </a:extLst>
          </p:cNvPr>
          <p:cNvSpPr>
            <a:spLocks noGrp="1"/>
          </p:cNvSpPr>
          <p:nvPr>
            <p:ph type="hdr" sz="quarter"/>
          </p:nvPr>
        </p:nvSpPr>
        <p:spPr>
          <a:xfrm>
            <a:off x="3815372" y="0"/>
            <a:ext cx="2918831" cy="495029"/>
          </a:xfrm>
          <a:prstGeom prst="rect">
            <a:avLst/>
          </a:prstGeom>
        </p:spPr>
        <p:txBody>
          <a:bodyPr vert="horz" lIns="91440" tIns="45720" rIns="91440" bIns="45720" rtlCol="0"/>
          <a:lstStyle>
            <a:lvl1pPr algn="l">
              <a:defRPr sz="1200"/>
            </a:lvl1pPr>
          </a:lstStyle>
          <a:p>
            <a:pPr algn="r"/>
            <a:r>
              <a:rPr kumimoji="1" lang="en-US" altLang="ja-JP"/>
              <a:t>IATF16949:2016</a:t>
            </a:r>
            <a:r>
              <a:rPr kumimoji="1" lang="ja-JP" altLang="en-US"/>
              <a:t>解説</a:t>
            </a:r>
            <a:r>
              <a:rPr kumimoji="1" lang="en-US" altLang="ja-JP"/>
              <a:t>1-</a:t>
            </a:r>
            <a:r>
              <a:rPr kumimoji="1" lang="ja-JP" altLang="en-US"/>
              <a:t>３</a:t>
            </a:r>
            <a:endParaRPr kumimoji="1" lang="ja-JP" altLang="en-US" dirty="0"/>
          </a:p>
        </p:txBody>
      </p:sp>
      <p:sp>
        <p:nvSpPr>
          <p:cNvPr id="4" name="フッター プレースホルダー 3">
            <a:extLst>
              <a:ext uri="{FF2B5EF4-FFF2-40B4-BE49-F238E27FC236}">
                <a16:creationId xmlns:a16="http://schemas.microsoft.com/office/drawing/2014/main" id="{31CA853B-8FBB-4110-9384-EF492C9439CA}"/>
              </a:ext>
            </a:extLst>
          </p:cNvPr>
          <p:cNvSpPr>
            <a:spLocks noGrp="1"/>
          </p:cNvSpPr>
          <p:nvPr>
            <p:ph type="ftr" sz="quarter" idx="2"/>
          </p:nvPr>
        </p:nvSpPr>
        <p:spPr>
          <a:xfrm>
            <a:off x="4735773" y="9352910"/>
            <a:ext cx="1998429" cy="495029"/>
          </a:xfrm>
          <a:prstGeom prst="rect">
            <a:avLst/>
          </a:prstGeom>
        </p:spPr>
        <p:txBody>
          <a:bodyPr vert="horz" lIns="91440" tIns="45720" rIns="91440" bIns="45720" rtlCol="0" anchor="b"/>
          <a:lstStyle>
            <a:lvl1pPr algn="l">
              <a:defRPr sz="1200"/>
            </a:lvl1pPr>
          </a:lstStyle>
          <a:p>
            <a:pPr algn="r"/>
            <a:r>
              <a:rPr kumimoji="1" lang="zh-TW" altLang="en-US"/>
              <a:t>㈱東北環境技術</a:t>
            </a:r>
            <a:endParaRPr kumimoji="1" lang="ja-JP" altLang="en-US"/>
          </a:p>
        </p:txBody>
      </p:sp>
      <p:sp>
        <p:nvSpPr>
          <p:cNvPr id="5" name="スライド番号プレースホルダー 4">
            <a:extLst>
              <a:ext uri="{FF2B5EF4-FFF2-40B4-BE49-F238E27FC236}">
                <a16:creationId xmlns:a16="http://schemas.microsoft.com/office/drawing/2014/main" id="{B9AE1783-B314-4184-A8EA-7C5B8D0E2DF3}"/>
              </a:ext>
            </a:extLst>
          </p:cNvPr>
          <p:cNvSpPr>
            <a:spLocks noGrp="1"/>
          </p:cNvSpPr>
          <p:nvPr>
            <p:ph type="sldNum" sz="quarter" idx="3"/>
          </p:nvPr>
        </p:nvSpPr>
        <p:spPr>
          <a:xfrm>
            <a:off x="3019956" y="9371284"/>
            <a:ext cx="695849" cy="495029"/>
          </a:xfrm>
          <a:prstGeom prst="rect">
            <a:avLst/>
          </a:prstGeom>
        </p:spPr>
        <p:txBody>
          <a:bodyPr vert="horz" lIns="91440" tIns="45720" rIns="91440" bIns="45720" rtlCol="0" anchor="b"/>
          <a:lstStyle>
            <a:lvl1pPr algn="r">
              <a:defRPr sz="1200"/>
            </a:lvl1pPr>
          </a:lstStyle>
          <a:p>
            <a:pPr algn="ctr"/>
            <a:fld id="{91B8A1F2-3583-4DAD-B423-748E2F52F22B}" type="slidenum">
              <a:rPr kumimoji="1" lang="ja-JP" altLang="en-US" smtClean="0"/>
              <a:pPr algn="ctr"/>
              <a:t>‹#›</a:t>
            </a:fld>
            <a:endParaRPr kumimoji="1" lang="ja-JP" altLang="en-US"/>
          </a:p>
        </p:txBody>
      </p:sp>
    </p:spTree>
    <p:extLst>
      <p:ext uri="{BB962C8B-B14F-4D97-AF65-F5344CB8AC3E}">
        <p14:creationId xmlns:p14="http://schemas.microsoft.com/office/powerpoint/2010/main" val="404780999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r>
              <a:rPr kumimoji="1" lang="en-US" altLang="ja-JP"/>
              <a:t>IATF16949:2016</a:t>
            </a:r>
            <a:r>
              <a:rPr kumimoji="1" lang="ja-JP" altLang="en-US"/>
              <a:t>解説</a:t>
            </a:r>
            <a:r>
              <a:rPr kumimoji="1" lang="en-US" altLang="ja-JP"/>
              <a:t>1-</a:t>
            </a:r>
            <a:r>
              <a:rPr kumimoji="1" lang="ja-JP" altLang="en-US"/>
              <a:t>３</a:t>
            </a:r>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C45531A8-607E-455E-A6E7-237F29793D6E}" type="datetimeFigureOut">
              <a:rPr kumimoji="1" lang="ja-JP" altLang="en-US" smtClean="0"/>
              <a:t>2023/5/28</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r>
              <a:rPr kumimoji="1" lang="zh-TW" altLang="en-US"/>
              <a:t>㈱東北環境技術</a:t>
            </a:r>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B3A4350E-CCE0-4FDC-8F5C-E20A8629E31D}" type="slidenum">
              <a:rPr kumimoji="1" lang="ja-JP" altLang="en-US" smtClean="0"/>
              <a:t>‹#›</a:t>
            </a:fld>
            <a:endParaRPr kumimoji="1" lang="ja-JP" altLang="en-US"/>
          </a:p>
        </p:txBody>
      </p:sp>
    </p:spTree>
    <p:extLst>
      <p:ext uri="{BB962C8B-B14F-4D97-AF65-F5344CB8AC3E}">
        <p14:creationId xmlns:p14="http://schemas.microsoft.com/office/powerpoint/2010/main" val="10236396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D079C4-8F86-467B-AD5B-361CA44EEAB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D70FF56-808D-4070-A631-EECF1F4F8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CB72EE6-AB3A-4D20-A0B0-9F86D13C19F1}"/>
              </a:ext>
            </a:extLst>
          </p:cNvPr>
          <p:cNvSpPr>
            <a:spLocks noGrp="1"/>
          </p:cNvSpPr>
          <p:nvPr>
            <p:ph type="dt" sz="half" idx="10"/>
          </p:nvPr>
        </p:nvSpPr>
        <p:spPr/>
        <p:txBody>
          <a:bodyPr/>
          <a:lstStyle/>
          <a:p>
            <a:fld id="{938E4219-6AB3-4B42-A407-45F1C525E4F9}" type="datetime1">
              <a:rPr kumimoji="1" lang="ja-JP" altLang="en-US" smtClean="0"/>
              <a:t>2023/5/28</a:t>
            </a:fld>
            <a:endParaRPr kumimoji="1" lang="ja-JP" altLang="en-US"/>
          </a:p>
        </p:txBody>
      </p:sp>
      <p:sp>
        <p:nvSpPr>
          <p:cNvPr id="5" name="フッター プレースホルダー 4">
            <a:extLst>
              <a:ext uri="{FF2B5EF4-FFF2-40B4-BE49-F238E27FC236}">
                <a16:creationId xmlns:a16="http://schemas.microsoft.com/office/drawing/2014/main" id="{4B387EFF-D29F-408A-8F1B-397799AD2CCC}"/>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32E1DD64-6F7B-4FE6-88EF-893BB65CE29D}"/>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54748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80DC34-0AA5-48C3-A5E2-8831E885542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83B9DAB-2C20-4C62-B4E7-55ADCAA721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A0BC98-F51D-48A2-9E0D-BDA8F6F97D4C}"/>
              </a:ext>
            </a:extLst>
          </p:cNvPr>
          <p:cNvSpPr>
            <a:spLocks noGrp="1"/>
          </p:cNvSpPr>
          <p:nvPr>
            <p:ph type="dt" sz="half" idx="10"/>
          </p:nvPr>
        </p:nvSpPr>
        <p:spPr/>
        <p:txBody>
          <a:bodyPr/>
          <a:lstStyle/>
          <a:p>
            <a:fld id="{CD96B81A-44D9-48AE-891D-63BF6D46BA84}" type="datetime1">
              <a:rPr kumimoji="1" lang="ja-JP" altLang="en-US" smtClean="0"/>
              <a:t>2023/5/28</a:t>
            </a:fld>
            <a:endParaRPr kumimoji="1" lang="ja-JP" altLang="en-US"/>
          </a:p>
        </p:txBody>
      </p:sp>
      <p:sp>
        <p:nvSpPr>
          <p:cNvPr id="5" name="フッター プレースホルダー 4">
            <a:extLst>
              <a:ext uri="{FF2B5EF4-FFF2-40B4-BE49-F238E27FC236}">
                <a16:creationId xmlns:a16="http://schemas.microsoft.com/office/drawing/2014/main" id="{E7B94F55-FAFF-4922-9549-A3F20A4FCE1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EB018AA3-FD35-4AD2-985B-4EF45BF3D76F}"/>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14721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8BDA22F-27A0-45F0-8203-3E9F1117223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93E7011-7D10-42A3-8AA7-13CB171577A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9E6E29-AAC2-4FA1-AC9F-F8FA31BCC9F6}"/>
              </a:ext>
            </a:extLst>
          </p:cNvPr>
          <p:cNvSpPr>
            <a:spLocks noGrp="1"/>
          </p:cNvSpPr>
          <p:nvPr>
            <p:ph type="dt" sz="half" idx="10"/>
          </p:nvPr>
        </p:nvSpPr>
        <p:spPr/>
        <p:txBody>
          <a:bodyPr/>
          <a:lstStyle/>
          <a:p>
            <a:fld id="{95E0DD8F-111F-4AB3-9F90-E58904B6ECED}" type="datetime1">
              <a:rPr kumimoji="1" lang="ja-JP" altLang="en-US" smtClean="0"/>
              <a:t>2023/5/28</a:t>
            </a:fld>
            <a:endParaRPr kumimoji="1" lang="ja-JP" altLang="en-US"/>
          </a:p>
        </p:txBody>
      </p:sp>
      <p:sp>
        <p:nvSpPr>
          <p:cNvPr id="5" name="フッター プレースホルダー 4">
            <a:extLst>
              <a:ext uri="{FF2B5EF4-FFF2-40B4-BE49-F238E27FC236}">
                <a16:creationId xmlns:a16="http://schemas.microsoft.com/office/drawing/2014/main" id="{F0A91D59-3A8F-4527-8F4A-5EF92A246B72}"/>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5CAD07EE-B3B1-4C14-BE20-1627109164C4}"/>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5615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EED8BF-8566-4F16-98A3-DBF46045BC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493465-0E2F-4C68-8979-310A695700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E1017C-CCD3-4502-A3E4-C3BB4B89F576}"/>
              </a:ext>
            </a:extLst>
          </p:cNvPr>
          <p:cNvSpPr>
            <a:spLocks noGrp="1"/>
          </p:cNvSpPr>
          <p:nvPr>
            <p:ph type="dt" sz="half" idx="10"/>
          </p:nvPr>
        </p:nvSpPr>
        <p:spPr/>
        <p:txBody>
          <a:bodyPr/>
          <a:lstStyle/>
          <a:p>
            <a:fld id="{449266A3-0806-4A85-AFAB-52E52161D769}" type="datetime1">
              <a:rPr kumimoji="1" lang="ja-JP" altLang="en-US" smtClean="0"/>
              <a:t>2023/5/28</a:t>
            </a:fld>
            <a:endParaRPr kumimoji="1" lang="ja-JP" altLang="en-US"/>
          </a:p>
        </p:txBody>
      </p:sp>
      <p:sp>
        <p:nvSpPr>
          <p:cNvPr id="5" name="フッター プレースホルダー 4">
            <a:extLst>
              <a:ext uri="{FF2B5EF4-FFF2-40B4-BE49-F238E27FC236}">
                <a16:creationId xmlns:a16="http://schemas.microsoft.com/office/drawing/2014/main" id="{9BDD03E8-2FF1-4415-BA7A-B99ABE39F1FE}"/>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D6748762-7761-4F87-95BC-575C5012FD5C}"/>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47196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06B301-1BD6-4098-A4F1-32755AE51C1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7A3A4B-55A1-4B40-8628-1B24CA6F44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4F08BEF-4488-4EC1-AF01-0598449BB2E2}"/>
              </a:ext>
            </a:extLst>
          </p:cNvPr>
          <p:cNvSpPr>
            <a:spLocks noGrp="1"/>
          </p:cNvSpPr>
          <p:nvPr>
            <p:ph type="dt" sz="half" idx="10"/>
          </p:nvPr>
        </p:nvSpPr>
        <p:spPr/>
        <p:txBody>
          <a:bodyPr/>
          <a:lstStyle/>
          <a:p>
            <a:fld id="{5BED25D0-08CE-4A77-9B1A-9182665F2FE8}" type="datetime1">
              <a:rPr kumimoji="1" lang="ja-JP" altLang="en-US" smtClean="0"/>
              <a:t>2023/5/28</a:t>
            </a:fld>
            <a:endParaRPr kumimoji="1" lang="ja-JP" altLang="en-US"/>
          </a:p>
        </p:txBody>
      </p:sp>
      <p:sp>
        <p:nvSpPr>
          <p:cNvPr id="5" name="フッター プレースホルダー 4">
            <a:extLst>
              <a:ext uri="{FF2B5EF4-FFF2-40B4-BE49-F238E27FC236}">
                <a16:creationId xmlns:a16="http://schemas.microsoft.com/office/drawing/2014/main" id="{5697121E-F11F-41BB-8CBC-04BBADB6DB2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BC757B84-B64B-4A34-A3A1-8B975CF85C12}"/>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6831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CB964-C206-47D0-B426-D01E855801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2D4A2C-32F8-4838-9CA0-E7D101AF684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9A90BA-FD40-4DD1-B682-D5CD2CF7CA0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4C6114D-ADEB-42B9-AC0F-16BD4CCC24E0}"/>
              </a:ext>
            </a:extLst>
          </p:cNvPr>
          <p:cNvSpPr>
            <a:spLocks noGrp="1"/>
          </p:cNvSpPr>
          <p:nvPr>
            <p:ph type="dt" sz="half" idx="10"/>
          </p:nvPr>
        </p:nvSpPr>
        <p:spPr/>
        <p:txBody>
          <a:bodyPr/>
          <a:lstStyle/>
          <a:p>
            <a:fld id="{9F20A435-EB3D-4748-982A-222E7B2C3940}" type="datetime1">
              <a:rPr kumimoji="1" lang="ja-JP" altLang="en-US" smtClean="0"/>
              <a:t>2023/5/28</a:t>
            </a:fld>
            <a:endParaRPr kumimoji="1" lang="ja-JP" altLang="en-US"/>
          </a:p>
        </p:txBody>
      </p:sp>
      <p:sp>
        <p:nvSpPr>
          <p:cNvPr id="6" name="フッター プレースホルダー 5">
            <a:extLst>
              <a:ext uri="{FF2B5EF4-FFF2-40B4-BE49-F238E27FC236}">
                <a16:creationId xmlns:a16="http://schemas.microsoft.com/office/drawing/2014/main" id="{0206CA16-0D6B-4969-B49A-AB86D5AA8728}"/>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A2ED582E-19BB-4CB4-A354-434FAC6E108E}"/>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26036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F502A-3D73-45A7-95C1-35795B6C7FF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6848AE-D0F9-452D-85D0-4F12CE32CC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2C2CEE3-63A5-40C1-A916-B4BC5822E1B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1FB9FFA-0858-4B22-8307-E69E3ACE2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DA07316-4B94-4C4B-86A0-12CEB354E6C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45157AE-B296-45E9-A9B4-E6D45AF8C900}"/>
              </a:ext>
            </a:extLst>
          </p:cNvPr>
          <p:cNvSpPr>
            <a:spLocks noGrp="1"/>
          </p:cNvSpPr>
          <p:nvPr>
            <p:ph type="dt" sz="half" idx="10"/>
          </p:nvPr>
        </p:nvSpPr>
        <p:spPr/>
        <p:txBody>
          <a:bodyPr/>
          <a:lstStyle/>
          <a:p>
            <a:fld id="{D479DAC6-F8BF-468C-BF2C-323BB8BD8F72}" type="datetime1">
              <a:rPr kumimoji="1" lang="ja-JP" altLang="en-US" smtClean="0"/>
              <a:t>2023/5/28</a:t>
            </a:fld>
            <a:endParaRPr kumimoji="1" lang="ja-JP" altLang="en-US"/>
          </a:p>
        </p:txBody>
      </p:sp>
      <p:sp>
        <p:nvSpPr>
          <p:cNvPr id="8" name="フッター プレースホルダー 7">
            <a:extLst>
              <a:ext uri="{FF2B5EF4-FFF2-40B4-BE49-F238E27FC236}">
                <a16:creationId xmlns:a16="http://schemas.microsoft.com/office/drawing/2014/main" id="{72E346C5-415D-446D-979E-2337396A429A}"/>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9" name="スライド番号プレースホルダー 8">
            <a:extLst>
              <a:ext uri="{FF2B5EF4-FFF2-40B4-BE49-F238E27FC236}">
                <a16:creationId xmlns:a16="http://schemas.microsoft.com/office/drawing/2014/main" id="{56789FFD-D759-4485-8A3E-79BC2AD2B857}"/>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8281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4E037B-B687-4E29-A31F-B33DF6707E6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204F54C-7588-45F9-A4D6-0CE58B6AB262}"/>
              </a:ext>
            </a:extLst>
          </p:cNvPr>
          <p:cNvSpPr>
            <a:spLocks noGrp="1"/>
          </p:cNvSpPr>
          <p:nvPr>
            <p:ph type="dt" sz="half" idx="10"/>
          </p:nvPr>
        </p:nvSpPr>
        <p:spPr/>
        <p:txBody>
          <a:bodyPr/>
          <a:lstStyle/>
          <a:p>
            <a:fld id="{E1DA0F28-44FB-42E1-8DED-B1B2F16ACF6B}" type="datetime1">
              <a:rPr kumimoji="1" lang="ja-JP" altLang="en-US" smtClean="0"/>
              <a:t>2023/5/28</a:t>
            </a:fld>
            <a:endParaRPr kumimoji="1" lang="ja-JP" altLang="en-US"/>
          </a:p>
        </p:txBody>
      </p:sp>
      <p:sp>
        <p:nvSpPr>
          <p:cNvPr id="4" name="フッター プレースホルダー 3">
            <a:extLst>
              <a:ext uri="{FF2B5EF4-FFF2-40B4-BE49-F238E27FC236}">
                <a16:creationId xmlns:a16="http://schemas.microsoft.com/office/drawing/2014/main" id="{1D497915-35F5-430F-BCC5-E6A2934C5665}"/>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20480B4D-B2C0-4574-B67F-08526C57895A}"/>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22762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8A4A4BA-0D80-430A-B077-220BDF5C6DD2}"/>
              </a:ext>
            </a:extLst>
          </p:cNvPr>
          <p:cNvSpPr>
            <a:spLocks noGrp="1"/>
          </p:cNvSpPr>
          <p:nvPr>
            <p:ph type="dt" sz="half" idx="10"/>
          </p:nvPr>
        </p:nvSpPr>
        <p:spPr/>
        <p:txBody>
          <a:bodyPr/>
          <a:lstStyle/>
          <a:p>
            <a:fld id="{A743369B-5EBD-4CEC-B6C6-A6013D133AD7}" type="datetime1">
              <a:rPr kumimoji="1" lang="ja-JP" altLang="en-US" smtClean="0"/>
              <a:t>2023/5/28</a:t>
            </a:fld>
            <a:endParaRPr kumimoji="1" lang="ja-JP" altLang="en-US"/>
          </a:p>
        </p:txBody>
      </p:sp>
      <p:sp>
        <p:nvSpPr>
          <p:cNvPr id="3" name="フッター プレースホルダー 2">
            <a:extLst>
              <a:ext uri="{FF2B5EF4-FFF2-40B4-BE49-F238E27FC236}">
                <a16:creationId xmlns:a16="http://schemas.microsoft.com/office/drawing/2014/main" id="{E99FC288-DC46-4ADE-AE08-60894497267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4" name="スライド番号プレースホルダー 3">
            <a:extLst>
              <a:ext uri="{FF2B5EF4-FFF2-40B4-BE49-F238E27FC236}">
                <a16:creationId xmlns:a16="http://schemas.microsoft.com/office/drawing/2014/main" id="{BCCF4229-D4DF-4A49-B16B-CE059046F98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77371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366499-6BAA-4C9E-AFEC-9B09DFCE86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C0ACE5-EB31-4B74-99B6-A0C750454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7418ED7-108B-485E-8793-0342BD422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6B3514-B3D1-4F25-8174-07AD921990A7}"/>
              </a:ext>
            </a:extLst>
          </p:cNvPr>
          <p:cNvSpPr>
            <a:spLocks noGrp="1"/>
          </p:cNvSpPr>
          <p:nvPr>
            <p:ph type="dt" sz="half" idx="10"/>
          </p:nvPr>
        </p:nvSpPr>
        <p:spPr/>
        <p:txBody>
          <a:bodyPr/>
          <a:lstStyle/>
          <a:p>
            <a:fld id="{B9BE22CF-B0E1-460B-8245-1D955CC0429E}" type="datetime1">
              <a:rPr kumimoji="1" lang="ja-JP" altLang="en-US" smtClean="0"/>
              <a:t>2023/5/28</a:t>
            </a:fld>
            <a:endParaRPr kumimoji="1" lang="ja-JP" altLang="en-US"/>
          </a:p>
        </p:txBody>
      </p:sp>
      <p:sp>
        <p:nvSpPr>
          <p:cNvPr id="6" name="フッター プレースホルダー 5">
            <a:extLst>
              <a:ext uri="{FF2B5EF4-FFF2-40B4-BE49-F238E27FC236}">
                <a16:creationId xmlns:a16="http://schemas.microsoft.com/office/drawing/2014/main" id="{599170CC-6604-423F-8392-54942684D17F}"/>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96D0C608-E5D3-40FA-AA10-3D545DD74E4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761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80123-F836-4BD8-898C-B6828B5EF9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694961A-F373-4319-ABCE-A19F3D9975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F152BC3-F666-4ADC-9DF2-617AEA456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2DA52F-AEAA-40A9-948D-C142DEB704D3}"/>
              </a:ext>
            </a:extLst>
          </p:cNvPr>
          <p:cNvSpPr>
            <a:spLocks noGrp="1"/>
          </p:cNvSpPr>
          <p:nvPr>
            <p:ph type="dt" sz="half" idx="10"/>
          </p:nvPr>
        </p:nvSpPr>
        <p:spPr/>
        <p:txBody>
          <a:bodyPr/>
          <a:lstStyle/>
          <a:p>
            <a:fld id="{E57FF77E-47DC-4F94-AEDE-66CB831A20AE}" type="datetime1">
              <a:rPr kumimoji="1" lang="ja-JP" altLang="en-US" smtClean="0"/>
              <a:t>2023/5/28</a:t>
            </a:fld>
            <a:endParaRPr kumimoji="1" lang="ja-JP" altLang="en-US"/>
          </a:p>
        </p:txBody>
      </p:sp>
      <p:sp>
        <p:nvSpPr>
          <p:cNvPr id="6" name="フッター プレースホルダー 5">
            <a:extLst>
              <a:ext uri="{FF2B5EF4-FFF2-40B4-BE49-F238E27FC236}">
                <a16:creationId xmlns:a16="http://schemas.microsoft.com/office/drawing/2014/main" id="{A40A73A0-2323-453C-A196-581FF50395E7}"/>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685CE6F9-FCCC-4FF7-9A71-98379ABFABF1}"/>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043230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30786C0-FBA3-4CF9-8FC6-0A21DF2C83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22D051-E32B-4E7C-968F-F95FD5B16F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B4BE00-9032-4DAA-888F-6BE912916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7C997-9434-491E-A4BB-4F39DF1A4884}" type="datetime1">
              <a:rPr kumimoji="1" lang="ja-JP" altLang="en-US" smtClean="0"/>
              <a:t>2023/5/28</a:t>
            </a:fld>
            <a:endParaRPr kumimoji="1" lang="ja-JP" altLang="en-US"/>
          </a:p>
        </p:txBody>
      </p:sp>
      <p:sp>
        <p:nvSpPr>
          <p:cNvPr id="5" name="フッター プレースホルダー 4">
            <a:extLst>
              <a:ext uri="{FF2B5EF4-FFF2-40B4-BE49-F238E27FC236}">
                <a16:creationId xmlns:a16="http://schemas.microsoft.com/office/drawing/2014/main" id="{D2DEEDE6-9C75-44F0-BEFD-861201A4C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7AE69F09-0DF5-4735-A092-8019339D5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76253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1</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2651393"/>
          </a:xfrm>
          <a:ln w="12700">
            <a:solidFill>
              <a:schemeClr val="tx2"/>
            </a:solidFill>
          </a:ln>
        </p:spPr>
        <p:txBody>
          <a:bodyPr>
            <a:normAutofit/>
          </a:bodyPr>
          <a:lstStyle/>
          <a:p>
            <a:pPr marL="0" indent="0">
              <a:lnSpc>
                <a:spcPct val="100000"/>
              </a:lnSpc>
              <a:buNone/>
            </a:pPr>
            <a:r>
              <a:rPr lang="ja-JP" altLang="en-US" sz="2000" dirty="0"/>
              <a:t>☑組織は、</a:t>
            </a:r>
            <a:r>
              <a:rPr lang="ja-JP" altLang="en-US" sz="2000" u="sng" dirty="0"/>
              <a:t>組織の製造工程が一貫して、顧客の規定した全ての技術及び生産能力の要求事項を満たす製品を生産できることが実現可能か否かを判定する</a:t>
            </a:r>
            <a:r>
              <a:rPr lang="ja-JP" altLang="en-US" sz="2000" dirty="0"/>
              <a:t>ための分析を実施するために、</a:t>
            </a:r>
            <a:r>
              <a:rPr lang="ja-JP" altLang="en-US" sz="2000" b="1" dirty="0"/>
              <a:t>部門横断的アプローチ</a:t>
            </a:r>
            <a:r>
              <a:rPr lang="ja-JP" altLang="en-US" sz="2000" dirty="0"/>
              <a:t>を利用しなければならない。</a:t>
            </a:r>
            <a:endParaRPr lang="en-US" altLang="ja-JP" sz="2000" dirty="0"/>
          </a:p>
          <a:p>
            <a:pPr marL="0" indent="0">
              <a:lnSpc>
                <a:spcPct val="100000"/>
              </a:lnSpc>
              <a:buNone/>
            </a:pPr>
            <a:r>
              <a:rPr lang="ja-JP" altLang="en-US" sz="2000" dirty="0"/>
              <a:t>☑組織は、このフィージビリティ分析を、組織にとって</a:t>
            </a:r>
            <a:r>
              <a:rPr lang="ja-JP" altLang="en-US" sz="2000" u="sng" dirty="0"/>
              <a:t>新規の製造技術又は製品技術に対して及び変更された製造工程又は製品設計に対して実施しなければならない。</a:t>
            </a:r>
          </a:p>
          <a:p>
            <a:pPr marL="0" indent="0">
              <a:lnSpc>
                <a:spcPct val="100000"/>
              </a:lnSpc>
              <a:buNone/>
            </a:pPr>
            <a:r>
              <a:rPr lang="ja-JP" altLang="en-US" sz="2000" dirty="0"/>
              <a:t>加えて、組織は、生産稼働、ベンチマーキング調査、又は他の適切な方法で、仕様どおりの製品を要求される速度で生産する能力の妥当性確認を行うことが望ましい。</a:t>
            </a:r>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kumimoji="1" lang="en-US" altLang="ja-JP" sz="3000" b="1" dirty="0">
                <a:solidFill>
                  <a:schemeClr val="tx2"/>
                </a:solidFill>
              </a:rPr>
              <a:t>8.2.3.1.3</a:t>
            </a:r>
            <a:r>
              <a:rPr kumimoji="1" lang="ja-JP" altLang="en-US" sz="3000" b="1" dirty="0">
                <a:solidFill>
                  <a:schemeClr val="tx2"/>
                </a:solidFill>
              </a:rPr>
              <a:t>　組織の製造フィージビリティ</a:t>
            </a:r>
          </a:p>
        </p:txBody>
      </p:sp>
    </p:spTree>
    <p:extLst>
      <p:ext uri="{BB962C8B-B14F-4D97-AF65-F5344CB8AC3E}">
        <p14:creationId xmlns:p14="http://schemas.microsoft.com/office/powerpoint/2010/main" val="21082110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2</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noFill/>
          </a:ln>
        </p:spPr>
        <p:txBody>
          <a:bodyPr>
            <a:normAutofit/>
          </a:bodyPr>
          <a:lstStyle/>
          <a:p>
            <a:pPr marL="457200" indent="-457200">
              <a:buFont typeface="+mj-lt"/>
              <a:buAutoNum type="arabicPeriod"/>
            </a:pPr>
            <a:r>
              <a:rPr lang="ja-JP" altLang="en-US" sz="2400" dirty="0"/>
              <a:t>顧客との契約前に、顧客要求事項に従って</a:t>
            </a:r>
            <a:r>
              <a:rPr lang="ja-JP" altLang="en-US" sz="2400" dirty="0">
                <a:solidFill>
                  <a:srgbClr val="FF0000"/>
                </a:solidFill>
                <a:effectLst>
                  <a:outerShdw blurRad="38100" dist="38100" dir="2700000" algn="tl">
                    <a:srgbClr val="000000">
                      <a:alpha val="43137"/>
                    </a:srgbClr>
                  </a:outerShdw>
                </a:effectLst>
              </a:rPr>
              <a:t>量産能力があるかどうか</a:t>
            </a:r>
            <a:r>
              <a:rPr lang="ja-JP" altLang="en-US" sz="2400" dirty="0"/>
              <a:t>を確認すること。（</a:t>
            </a:r>
            <a:r>
              <a:rPr lang="en-US" altLang="ja-JP" sz="2400" dirty="0"/>
              <a:t>7.1.3.1</a:t>
            </a:r>
            <a:r>
              <a:rPr lang="ja-JP" altLang="en-US" sz="2400" dirty="0"/>
              <a:t>　工場、施設及び設備の計画と併せ）</a:t>
            </a:r>
            <a:endParaRPr lang="en-US" altLang="ja-JP" sz="2400" dirty="0"/>
          </a:p>
          <a:p>
            <a:pPr lvl="1">
              <a:buFont typeface="Wingdings" panose="05000000000000000000" pitchFamily="2" charset="2"/>
              <a:buChar char="Ø"/>
            </a:pPr>
            <a:r>
              <a:rPr lang="en-US" altLang="ja-JP" dirty="0"/>
              <a:t>ISO9001</a:t>
            </a:r>
            <a:r>
              <a:rPr lang="ja-JP" altLang="en-US" dirty="0"/>
              <a:t>　</a:t>
            </a:r>
            <a:r>
              <a:rPr lang="en-US" altLang="ja-JP" dirty="0"/>
              <a:t>8.2.3.1</a:t>
            </a:r>
            <a:r>
              <a:rPr lang="ja-JP" altLang="en-US" dirty="0"/>
              <a:t>　要求事項を満たす能力があるか否かのレビュー</a:t>
            </a:r>
            <a:endParaRPr lang="en-US" altLang="ja-JP" dirty="0"/>
          </a:p>
          <a:p>
            <a:pPr marL="457200" indent="-457200">
              <a:buFont typeface="+mj-lt"/>
              <a:buAutoNum type="arabicPeriod"/>
            </a:pPr>
            <a:r>
              <a:rPr lang="ja-JP" altLang="en-US" sz="2400" dirty="0"/>
              <a:t>次のような事項について確認する。</a:t>
            </a:r>
            <a:endParaRPr lang="en-US" altLang="ja-JP" sz="2400" dirty="0"/>
          </a:p>
          <a:p>
            <a:pPr marL="914400" lvl="1" indent="-457200">
              <a:buFont typeface="+mj-ea"/>
              <a:buAutoNum type="circleNumDbPlain"/>
            </a:pPr>
            <a:r>
              <a:rPr lang="ja-JP" altLang="en-US" dirty="0"/>
              <a:t>製品設計案は、現有の技術で製造可能か。</a:t>
            </a:r>
            <a:endParaRPr lang="en-US" altLang="ja-JP" dirty="0"/>
          </a:p>
          <a:p>
            <a:pPr marL="914400" lvl="1" indent="-457200">
              <a:buFont typeface="+mj-ea"/>
              <a:buAutoNum type="circleNumDbPlain"/>
            </a:pPr>
            <a:r>
              <a:rPr lang="ja-JP" altLang="en-US" dirty="0"/>
              <a:t>想定している製造場所で製造可能か。</a:t>
            </a:r>
            <a:endParaRPr lang="en-US" altLang="ja-JP" dirty="0"/>
          </a:p>
          <a:p>
            <a:pPr marL="914400" lvl="1" indent="-457200">
              <a:buFont typeface="+mj-ea"/>
              <a:buAutoNum type="circleNumDbPlain"/>
            </a:pPr>
            <a:r>
              <a:rPr lang="ja-JP" altLang="en-US" dirty="0"/>
              <a:t>量産時に規定の数量を生産する能力があるか。</a:t>
            </a:r>
            <a:endParaRPr lang="en-US" altLang="ja-JP" dirty="0"/>
          </a:p>
          <a:p>
            <a:pPr marL="914400" lvl="1" indent="-457200">
              <a:buFont typeface="+mj-ea"/>
              <a:buAutoNum type="circleNumDbPlain"/>
            </a:pPr>
            <a:r>
              <a:rPr lang="ja-JP" altLang="en-US" dirty="0"/>
              <a:t>部品の供給体制に支障はないか。</a:t>
            </a:r>
            <a:endParaRPr lang="en-US" altLang="ja-JP" dirty="0"/>
          </a:p>
          <a:p>
            <a:pPr marL="914400" lvl="1" indent="-457200">
              <a:buFont typeface="+mj-ea"/>
              <a:buAutoNum type="circleNumDbPlain"/>
            </a:pPr>
            <a:r>
              <a:rPr lang="ja-JP" altLang="en-US" dirty="0"/>
              <a:t>類似品の工程能力に問題は無いか。（</a:t>
            </a:r>
            <a:r>
              <a:rPr lang="en-US" altLang="ja-JP" dirty="0" err="1"/>
              <a:t>Cpk</a:t>
            </a:r>
            <a:r>
              <a:rPr lang="ja-JP" altLang="en-US" dirty="0"/>
              <a:t>）</a:t>
            </a:r>
            <a:endParaRPr lang="en-US" altLang="ja-JP"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lang="en-US" altLang="ja-JP" sz="3000" b="1" dirty="0">
                <a:solidFill>
                  <a:schemeClr val="bg1"/>
                </a:solidFill>
              </a:rPr>
              <a:t>8.2.3.1.3</a:t>
            </a:r>
            <a:r>
              <a:rPr lang="ja-JP" altLang="en-US" sz="3000" b="1" dirty="0">
                <a:solidFill>
                  <a:schemeClr val="bg1"/>
                </a:solidFill>
              </a:rPr>
              <a:t>　組織の製造フィージビリティ</a:t>
            </a:r>
            <a:endParaRPr kumimoji="1" lang="ja-JP" altLang="en-US" sz="3000" b="1" dirty="0">
              <a:solidFill>
                <a:schemeClr val="bg1"/>
              </a:solidFill>
            </a:endParaRPr>
          </a:p>
        </p:txBody>
      </p:sp>
      <p:sp>
        <p:nvSpPr>
          <p:cNvPr id="2" name="四角形: 角を丸くする 1">
            <a:extLst>
              <a:ext uri="{FF2B5EF4-FFF2-40B4-BE49-F238E27FC236}">
                <a16:creationId xmlns:a16="http://schemas.microsoft.com/office/drawing/2014/main" id="{51DC9F09-FD22-4AB1-8AF8-9FB83ECFBCC9}"/>
              </a:ext>
            </a:extLst>
          </p:cNvPr>
          <p:cNvSpPr/>
          <p:nvPr/>
        </p:nvSpPr>
        <p:spPr>
          <a:xfrm>
            <a:off x="2199151" y="5522741"/>
            <a:ext cx="7783049" cy="83360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200" dirty="0">
                <a:solidFill>
                  <a:schemeClr val="tx1"/>
                </a:solidFill>
              </a:rPr>
              <a:t>要求事項に対する</a:t>
            </a:r>
            <a:r>
              <a:rPr kumimoji="1" lang="en-US" altLang="ja-JP" sz="2200" dirty="0">
                <a:solidFill>
                  <a:schemeClr val="tx1"/>
                </a:solidFill>
              </a:rPr>
              <a:t>『</a:t>
            </a:r>
            <a:r>
              <a:rPr kumimoji="1" lang="ja-JP" altLang="en-US" sz="2200" dirty="0">
                <a:solidFill>
                  <a:schemeClr val="tx1"/>
                </a:solidFill>
              </a:rPr>
              <a:t>総合的生産能力</a:t>
            </a:r>
            <a:r>
              <a:rPr kumimoji="1" lang="en-US" altLang="ja-JP" sz="2200" dirty="0">
                <a:solidFill>
                  <a:schemeClr val="tx1"/>
                </a:solidFill>
              </a:rPr>
              <a:t>』</a:t>
            </a:r>
            <a:r>
              <a:rPr kumimoji="1" lang="ja-JP" altLang="en-US" sz="2200" dirty="0">
                <a:solidFill>
                  <a:schemeClr val="tx1"/>
                </a:solidFill>
              </a:rPr>
              <a:t>の評価を行うこと。</a:t>
            </a:r>
          </a:p>
        </p:txBody>
      </p:sp>
      <p:sp>
        <p:nvSpPr>
          <p:cNvPr id="7" name="矢印: 下 6">
            <a:extLst>
              <a:ext uri="{FF2B5EF4-FFF2-40B4-BE49-F238E27FC236}">
                <a16:creationId xmlns:a16="http://schemas.microsoft.com/office/drawing/2014/main" id="{D7D95956-5BAE-444D-B25E-5A0544BE39D2}"/>
              </a:ext>
            </a:extLst>
          </p:cNvPr>
          <p:cNvSpPr/>
          <p:nvPr/>
        </p:nvSpPr>
        <p:spPr>
          <a:xfrm>
            <a:off x="5222240" y="5110480"/>
            <a:ext cx="873760" cy="3651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吹き出し: 角を丸めた四角形 7">
            <a:extLst>
              <a:ext uri="{FF2B5EF4-FFF2-40B4-BE49-F238E27FC236}">
                <a16:creationId xmlns:a16="http://schemas.microsoft.com/office/drawing/2014/main" id="{A8E6B74D-7708-4DAB-AD8A-602C90229091}"/>
              </a:ext>
            </a:extLst>
          </p:cNvPr>
          <p:cNvSpPr/>
          <p:nvPr/>
        </p:nvSpPr>
        <p:spPr>
          <a:xfrm>
            <a:off x="7838440" y="4445520"/>
            <a:ext cx="3515360" cy="772421"/>
          </a:xfrm>
          <a:prstGeom prst="wedgeRoundRectCallout">
            <a:avLst>
              <a:gd name="adj1" fmla="val -48631"/>
              <a:gd name="adj2" fmla="val 86308"/>
              <a:gd name="adj3" fmla="val 16667"/>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工場、施設及び設備については、</a:t>
            </a:r>
            <a:r>
              <a:rPr lang="en-US" altLang="ja-JP" sz="2000" dirty="0">
                <a:solidFill>
                  <a:schemeClr val="tx1"/>
                </a:solidFill>
              </a:rPr>
              <a:t>7.1.3.1</a:t>
            </a:r>
            <a:r>
              <a:rPr lang="ja-JP" altLang="en-US" sz="2000" dirty="0">
                <a:solidFill>
                  <a:schemeClr val="tx1"/>
                </a:solidFill>
              </a:rPr>
              <a:t>にて要求。</a:t>
            </a:r>
            <a:endParaRPr kumimoji="1" lang="ja-JP" altLang="en-US" sz="2000" dirty="0">
              <a:solidFill>
                <a:schemeClr val="tx1"/>
              </a:solidFill>
            </a:endParaRPr>
          </a:p>
        </p:txBody>
      </p:sp>
    </p:spTree>
    <p:extLst>
      <p:ext uri="{BB962C8B-B14F-4D97-AF65-F5344CB8AC3E}">
        <p14:creationId xmlns:p14="http://schemas.microsoft.com/office/powerpoint/2010/main" val="1593354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3</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580222"/>
          </a:xfrm>
          <a:ln w="12700">
            <a:noFill/>
          </a:ln>
        </p:spPr>
        <p:txBody>
          <a:bodyPr>
            <a:normAutofit/>
          </a:bodyPr>
          <a:lstStyle/>
          <a:p>
            <a:pPr marL="0" indent="0">
              <a:buNone/>
            </a:pPr>
            <a:r>
              <a:rPr lang="ja-JP" altLang="en-US" sz="2400" dirty="0"/>
              <a:t>製品実現可能性検討書の例</a:t>
            </a:r>
            <a:endParaRPr lang="en-US" altLang="ja-JP"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lang="en-US" altLang="ja-JP" sz="3000" b="1" dirty="0">
                <a:solidFill>
                  <a:schemeClr val="bg1"/>
                </a:solidFill>
              </a:rPr>
              <a:t>8.2.3.1.3</a:t>
            </a:r>
            <a:r>
              <a:rPr lang="ja-JP" altLang="en-US" sz="3000" b="1" dirty="0">
                <a:solidFill>
                  <a:schemeClr val="bg1"/>
                </a:solidFill>
              </a:rPr>
              <a:t>　組織の製造フィージビリティ</a:t>
            </a:r>
            <a:endParaRPr kumimoji="1" lang="ja-JP" altLang="en-US" sz="3000" b="1" dirty="0">
              <a:solidFill>
                <a:schemeClr val="bg1"/>
              </a:solidFill>
            </a:endParaRPr>
          </a:p>
        </p:txBody>
      </p:sp>
      <p:pic>
        <p:nvPicPr>
          <p:cNvPr id="6" name="図 5">
            <a:extLst>
              <a:ext uri="{FF2B5EF4-FFF2-40B4-BE49-F238E27FC236}">
                <a16:creationId xmlns:a16="http://schemas.microsoft.com/office/drawing/2014/main" id="{7D86C191-DA48-469A-8709-49AFA8F247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983036"/>
            <a:ext cx="10515599" cy="4285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7893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28342</TotalTime>
  <Words>321</Words>
  <Application>Microsoft Office PowerPoint</Application>
  <PresentationFormat>ワイド画面</PresentationFormat>
  <Paragraphs>23</Paragraphs>
  <Slides>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vt:i4>
      </vt:variant>
    </vt:vector>
  </HeadingPairs>
  <TitlesOfParts>
    <vt:vector size="9" baseType="lpstr">
      <vt:lpstr>新細明體</vt:lpstr>
      <vt:lpstr>游ゴシック</vt:lpstr>
      <vt:lpstr>游ゴシック Light</vt:lpstr>
      <vt:lpstr>Arial</vt:lpstr>
      <vt:lpstr>Wingdings</vt:lpstr>
      <vt:lpstr>Office テーマ</vt:lpstr>
      <vt:lpstr>8.2.3.1.3　組織の製造フィージビリティ</vt:lpstr>
      <vt:lpstr>8.2.3.1.3　組織の製造フィージビリティ</vt:lpstr>
      <vt:lpstr>8.2.3.1.3　組織の製造フィージビリティ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要求事項解説</dc:title>
  <dc:creator>和彦 渡辺</dc:creator>
  <cp:lastModifiedBy>mec21</cp:lastModifiedBy>
  <cp:revision>1255</cp:revision>
  <cp:lastPrinted>2020-10-21T02:47:23Z</cp:lastPrinted>
  <dcterms:created xsi:type="dcterms:W3CDTF">2019-02-14T08:34:57Z</dcterms:created>
  <dcterms:modified xsi:type="dcterms:W3CDTF">2023-05-28T14:54:39Z</dcterms:modified>
</cp:coreProperties>
</file>