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3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1695948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☑組織は、製品設計の責任を負う要員が、設計要求事項を実現する力量をもち、</a:t>
            </a:r>
            <a:r>
              <a:rPr lang="ja-JP" altLang="en-US" sz="2000" u="sng" dirty="0"/>
              <a:t>適用されるツール及び手法の技能をもつ</a:t>
            </a:r>
            <a:r>
              <a:rPr lang="ja-JP" altLang="en-US" sz="2000" dirty="0"/>
              <a:t>ことを確実にしなければならない。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☑組織は、適用されるツール及び手法を明確にしなければならない。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注記　製品設計の技能の例の一つとして、デジタル化された数学的なデータの適用がある。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8.3.2.2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製品設計の技能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EC8FFCA-BD13-4643-9CE9-5767E0106F02}"/>
              </a:ext>
            </a:extLst>
          </p:cNvPr>
          <p:cNvSpPr txBox="1">
            <a:spLocks/>
          </p:cNvSpPr>
          <p:nvPr/>
        </p:nvSpPr>
        <p:spPr>
          <a:xfrm>
            <a:off x="838200" y="3367088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8.3.2.2</a:t>
            </a:r>
            <a:r>
              <a:rPr lang="ja-JP" altLang="en-US" sz="3000" b="1" dirty="0">
                <a:solidFill>
                  <a:schemeClr val="bg1"/>
                </a:solidFill>
              </a:rPr>
              <a:t>　製品設計の技能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A99822A-6F41-41F4-A6ED-BE7FA355F374}"/>
              </a:ext>
            </a:extLst>
          </p:cNvPr>
          <p:cNvSpPr txBox="1">
            <a:spLocks/>
          </p:cNvSpPr>
          <p:nvPr/>
        </p:nvSpPr>
        <p:spPr>
          <a:xfrm>
            <a:off x="838200" y="4338886"/>
            <a:ext cx="10515600" cy="2017463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品質問題には設計品質要因が依然として多い。➠設計者の力量の重要性。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必要な力量として考慮すべき事項。</a:t>
            </a:r>
            <a:endParaRPr lang="en-US" altLang="ja-JP" sz="24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DF044C-471D-496E-B53E-5E39C7AA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423"/>
              </p:ext>
            </p:extLst>
          </p:nvPr>
        </p:nvGraphicFramePr>
        <p:xfrm>
          <a:off x="1040482" y="5271147"/>
          <a:ext cx="10313318" cy="108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911">
                  <a:extLst>
                    <a:ext uri="{9D8B030D-6E8A-4147-A177-3AD203B41FA5}">
                      <a16:colId xmlns:a16="http://schemas.microsoft.com/office/drawing/2014/main" val="3563486851"/>
                    </a:ext>
                  </a:extLst>
                </a:gridCol>
                <a:gridCol w="7178407">
                  <a:extLst>
                    <a:ext uri="{9D8B030D-6E8A-4147-A177-3AD203B41FA5}">
                      <a16:colId xmlns:a16="http://schemas.microsoft.com/office/drawing/2014/main" val="4176028383"/>
                    </a:ext>
                  </a:extLst>
                </a:gridCol>
              </a:tblGrid>
              <a:tr h="54260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組織（製品）固有技術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組織の製品及び製造に関する技術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41646"/>
                  </a:ext>
                </a:extLst>
              </a:tr>
              <a:tr h="54260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設計技術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CAD</a:t>
                      </a:r>
                      <a:r>
                        <a:rPr kumimoji="1" lang="ja-JP" altLang="en-US" sz="2200" dirty="0"/>
                        <a:t>／</a:t>
                      </a:r>
                      <a:r>
                        <a:rPr kumimoji="1" lang="en-US" altLang="ja-JP" sz="2200" dirty="0"/>
                        <a:t>FMEA</a:t>
                      </a:r>
                      <a:r>
                        <a:rPr kumimoji="1" lang="ja-JP" altLang="en-US" sz="2200" dirty="0"/>
                        <a:t>／</a:t>
                      </a:r>
                      <a:r>
                        <a:rPr kumimoji="1" lang="en-US" altLang="ja-JP" sz="2200" dirty="0"/>
                        <a:t>SPC</a:t>
                      </a:r>
                      <a:r>
                        <a:rPr kumimoji="1" lang="ja-JP" altLang="en-US" sz="2200" dirty="0"/>
                        <a:t>／</a:t>
                      </a:r>
                      <a:r>
                        <a:rPr kumimoji="1" lang="en-US" altLang="ja-JP" sz="2200" dirty="0"/>
                        <a:t>VE</a:t>
                      </a:r>
                      <a:r>
                        <a:rPr kumimoji="1" lang="ja-JP" altLang="en-US" sz="2200" dirty="0"/>
                        <a:t>／環境／安全・・・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22486"/>
                  </a:ext>
                </a:extLst>
              </a:tr>
            </a:tbl>
          </a:graphicData>
        </a:graphic>
      </p:graphicFrame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3442409-7A24-4912-942A-8D319D7244F3}"/>
              </a:ext>
            </a:extLst>
          </p:cNvPr>
          <p:cNvSpPr/>
          <p:nvPr/>
        </p:nvSpPr>
        <p:spPr>
          <a:xfrm>
            <a:off x="5780922" y="3367087"/>
            <a:ext cx="5293478" cy="766559"/>
          </a:xfrm>
          <a:prstGeom prst="wedgeRoundRectCallout">
            <a:avLst>
              <a:gd name="adj1" fmla="val -54794"/>
              <a:gd name="adj2" fmla="val -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工程設計の技能も含めることを推奨。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325A62-1D56-4F33-BA9E-2642F0ABFA3C}"/>
              </a:ext>
            </a:extLst>
          </p:cNvPr>
          <p:cNvSpPr/>
          <p:nvPr/>
        </p:nvSpPr>
        <p:spPr>
          <a:xfrm>
            <a:off x="10086110" y="378592"/>
            <a:ext cx="1267690" cy="379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製品設計</a:t>
            </a:r>
          </a:p>
        </p:txBody>
      </p:sp>
    </p:spTree>
    <p:extLst>
      <p:ext uri="{BB962C8B-B14F-4D97-AF65-F5344CB8AC3E}">
        <p14:creationId xmlns:p14="http://schemas.microsoft.com/office/powerpoint/2010/main" val="37764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163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8.3.2.2　製品設計の技能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2023-05-28T15:12:37Z</dcterms:modified>
</cp:coreProperties>
</file>