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94" r:id="rId2"/>
    <p:sldId id="854"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a:t>
            </a:r>
            <a:r>
              <a:rPr lang="ja-JP" altLang="en-US" sz="2000" u="sng" dirty="0"/>
              <a:t>内部で開発された組込みソフトウェアをもつ製品に対する品質保証のプロセスを用いなければならない。</a:t>
            </a:r>
            <a:endParaRPr lang="en-US" altLang="ja-JP" sz="2000" u="sng" dirty="0"/>
          </a:p>
          <a:p>
            <a:pPr marL="0" indent="0">
              <a:lnSpc>
                <a:spcPct val="100000"/>
              </a:lnSpc>
              <a:buNone/>
            </a:pPr>
            <a:r>
              <a:rPr lang="ja-JP" altLang="en-US" sz="2000" dirty="0"/>
              <a:t>☑ソフトウェア開発評価の方法論を、組織のソフトウェア開発プロセスを評価するために利用しなければならない。リスク及び顧客に及ぼす潜在的な影響に基づく優先順位付けを用いて、組織は、</a:t>
            </a:r>
            <a:r>
              <a:rPr lang="ja-JP" altLang="en-US" sz="2000" u="sng" dirty="0"/>
              <a:t>ソフトウェア開発能力の自己評価の</a:t>
            </a:r>
            <a:r>
              <a:rPr lang="ja-JP" altLang="en-US" sz="2000" b="1" u="sng" dirty="0"/>
              <a:t>文書化した情報を保持</a:t>
            </a:r>
            <a:r>
              <a:rPr lang="ja-JP" altLang="en-US" sz="2000" u="sng" dirty="0"/>
              <a:t>しなければならない。</a:t>
            </a:r>
            <a:endParaRPr lang="en-US" altLang="ja-JP" sz="2000" u="sng" dirty="0"/>
          </a:p>
          <a:p>
            <a:pPr marL="0" indent="0">
              <a:lnSpc>
                <a:spcPct val="100000"/>
              </a:lnSpc>
              <a:buNone/>
            </a:pPr>
            <a:r>
              <a:rPr lang="ja-JP" altLang="en-US" sz="2000" dirty="0"/>
              <a:t>☑組織は、ソフトウェア開発を内部監査プログラム（</a:t>
            </a:r>
            <a:r>
              <a:rPr lang="en-US" altLang="ja-JP" sz="2000" dirty="0"/>
              <a:t>9.2.2.1</a:t>
            </a:r>
            <a:r>
              <a:rPr lang="ja-JP" altLang="en-US" sz="2000" dirty="0"/>
              <a:t>参照）の範囲に含めなければならない。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8.3.2.3</a:t>
            </a:r>
            <a:r>
              <a:rPr kumimoji="1" lang="ja-JP" altLang="en-US" sz="3000" b="1" dirty="0">
                <a:solidFill>
                  <a:schemeClr val="tx2"/>
                </a:solidFill>
              </a:rPr>
              <a:t>　組込みソフトウェアをもつ製品の開発</a:t>
            </a:r>
          </a:p>
        </p:txBody>
      </p:sp>
      <p:sp>
        <p:nvSpPr>
          <p:cNvPr id="2" name="正方形/長方形 1">
            <a:extLst>
              <a:ext uri="{FF2B5EF4-FFF2-40B4-BE49-F238E27FC236}">
                <a16:creationId xmlns:a16="http://schemas.microsoft.com/office/drawing/2014/main" id="{E8F9AEE9-29D2-4820-B816-E2631812E22A}"/>
              </a:ext>
            </a:extLst>
          </p:cNvPr>
          <p:cNvSpPr/>
          <p:nvPr/>
        </p:nvSpPr>
        <p:spPr>
          <a:xfrm>
            <a:off x="10086110" y="378592"/>
            <a:ext cx="1267690" cy="379019"/>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製品設計</a:t>
            </a:r>
          </a:p>
        </p:txBody>
      </p:sp>
    </p:spTree>
    <p:extLst>
      <p:ext uri="{BB962C8B-B14F-4D97-AF65-F5344CB8AC3E}">
        <p14:creationId xmlns:p14="http://schemas.microsoft.com/office/powerpoint/2010/main" val="2308026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a:pPr>
            <a:r>
              <a:rPr lang="ja-JP" altLang="en-US" sz="2400" dirty="0"/>
              <a:t>現在の自動車にソフトウェアは欠かせない。（エンジン制御、排気ガス制御、カーナビ、自動運転・・・）</a:t>
            </a:r>
            <a:endParaRPr lang="en-US" altLang="ja-JP" sz="2400" dirty="0"/>
          </a:p>
          <a:p>
            <a:pPr lvl="1">
              <a:buFont typeface="Wingdings" panose="05000000000000000000" pitchFamily="2" charset="2"/>
              <a:buChar char="Ø"/>
            </a:pPr>
            <a:r>
              <a:rPr lang="ja-JP" altLang="en-US" dirty="0"/>
              <a:t>自動車の安全と環境の最重要機能の一つ。</a:t>
            </a:r>
            <a:endParaRPr lang="en-US" altLang="ja-JP" dirty="0"/>
          </a:p>
          <a:p>
            <a:pPr marL="457200" indent="-457200">
              <a:buFont typeface="+mj-lt"/>
              <a:buAutoNum type="arabicPeriod"/>
            </a:pPr>
            <a:r>
              <a:rPr lang="ja-JP" altLang="en-US" sz="2400" dirty="0"/>
              <a:t>ソフトウェアは目に見えないものであるため、ハードウェアの開発手順とは異なる。</a:t>
            </a:r>
            <a:endParaRPr lang="en-US" altLang="ja-JP" sz="2400" dirty="0"/>
          </a:p>
          <a:p>
            <a:pPr lvl="1">
              <a:buFont typeface="Wingdings" panose="05000000000000000000" pitchFamily="2" charset="2"/>
              <a:buChar char="Ø"/>
            </a:pPr>
            <a:r>
              <a:rPr lang="ja-JP" altLang="en-US" dirty="0">
                <a:solidFill>
                  <a:srgbClr val="FF0000"/>
                </a:solidFill>
                <a:effectLst>
                  <a:outerShdw blurRad="38100" dist="38100" dir="2700000" algn="tl">
                    <a:srgbClr val="000000">
                      <a:alpha val="43137"/>
                    </a:srgbClr>
                  </a:outerShdw>
                </a:effectLst>
              </a:rPr>
              <a:t>独自の開発手順を決定する。</a:t>
            </a:r>
            <a:endParaRPr lang="en-US" altLang="ja-JP" dirty="0">
              <a:solidFill>
                <a:srgbClr val="FF0000"/>
              </a:solidFill>
              <a:effectLst>
                <a:outerShdw blurRad="38100" dist="38100" dir="2700000" algn="tl">
                  <a:srgbClr val="000000">
                    <a:alpha val="43137"/>
                  </a:srgbClr>
                </a:outerShdw>
              </a:effectLst>
            </a:endParaRPr>
          </a:p>
          <a:p>
            <a:pPr lvl="1">
              <a:buFont typeface="Wingdings" panose="05000000000000000000" pitchFamily="2" charset="2"/>
              <a:buChar char="Ø"/>
            </a:pPr>
            <a:r>
              <a:rPr lang="ja-JP" altLang="en-US" dirty="0"/>
              <a:t>ソフトウェアは</a:t>
            </a:r>
            <a:r>
              <a:rPr lang="ja-JP" altLang="en-US" dirty="0">
                <a:solidFill>
                  <a:srgbClr val="FF0000"/>
                </a:solidFill>
                <a:effectLst>
                  <a:outerShdw blurRad="38100" dist="38100" dir="2700000" algn="tl">
                    <a:srgbClr val="000000">
                      <a:alpha val="43137"/>
                    </a:srgbClr>
                  </a:outerShdw>
                </a:effectLst>
              </a:rPr>
              <a:t>完全な客観的評価が困難なため、自己評価手順の決定と実施</a:t>
            </a:r>
            <a:r>
              <a:rPr lang="ja-JP" altLang="en-US" dirty="0"/>
              <a:t>も要求されている。</a:t>
            </a:r>
            <a:endParaRPr lang="en-US" altLang="ja-JP" dirty="0"/>
          </a:p>
          <a:p>
            <a:pPr marL="514350" indent="-514350">
              <a:buFont typeface="+mj-lt"/>
              <a:buAutoNum type="arabicPeriod"/>
            </a:pPr>
            <a:r>
              <a:rPr lang="ja-JP" altLang="en-US" sz="2400" dirty="0"/>
              <a:t>参考文献</a:t>
            </a:r>
            <a:endParaRPr lang="en-US" altLang="ja-JP" sz="2400" dirty="0"/>
          </a:p>
          <a:p>
            <a:pPr marL="971550" lvl="1" indent="-514350">
              <a:buFont typeface="+mj-ea"/>
              <a:buAutoNum type="circleNumDbPlain"/>
            </a:pPr>
            <a:r>
              <a:rPr lang="en-US" altLang="ja-JP" dirty="0"/>
              <a:t>SPICE</a:t>
            </a:r>
            <a:r>
              <a:rPr lang="ja-JP" altLang="en-US" dirty="0"/>
              <a:t>：欧州自動車産業の業界標準プロセスモデル</a:t>
            </a:r>
            <a:endParaRPr lang="en-US" altLang="ja-JP" dirty="0"/>
          </a:p>
          <a:p>
            <a:pPr marL="971550" lvl="1" indent="-514350">
              <a:buFont typeface="+mj-ea"/>
              <a:buAutoNum type="circleNumDbPlain"/>
            </a:pPr>
            <a:r>
              <a:rPr lang="en-US" altLang="ja-JP" dirty="0"/>
              <a:t>CMMI</a:t>
            </a:r>
            <a:r>
              <a:rPr lang="ja-JP" altLang="en-US" dirty="0"/>
              <a:t>：米国ガイドライン</a:t>
            </a: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8.3.2.3</a:t>
            </a:r>
            <a:r>
              <a:rPr lang="ja-JP" altLang="en-US" sz="3000" b="1" dirty="0">
                <a:solidFill>
                  <a:schemeClr val="bg1"/>
                </a:solidFill>
              </a:rPr>
              <a:t>　組込みソフトウェアをもつ製品の開発</a:t>
            </a:r>
            <a:endParaRPr kumimoji="1" lang="ja-JP" altLang="en-US" sz="3000" b="1" dirty="0">
              <a:solidFill>
                <a:schemeClr val="bg1"/>
              </a:solidFill>
            </a:endParaRPr>
          </a:p>
        </p:txBody>
      </p:sp>
    </p:spTree>
    <p:extLst>
      <p:ext uri="{BB962C8B-B14F-4D97-AF65-F5344CB8AC3E}">
        <p14:creationId xmlns:p14="http://schemas.microsoft.com/office/powerpoint/2010/main" val="1311334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28340</TotalTime>
  <Words>224</Words>
  <Application>Microsoft Office PowerPoint</Application>
  <PresentationFormat>ワイド画面</PresentationFormat>
  <Paragraphs>18</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8.3.2.3　組込みソフトウェアをもつ製品の開発</vt:lpstr>
      <vt:lpstr>8.3.2.3　組込みソフトウェアをもつ製品の開発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2023-05-28T15:12:10Z</dcterms:modified>
</cp:coreProperties>
</file>