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395" r:id="rId2"/>
    <p:sldId id="396" r:id="rId3"/>
    <p:sldId id="855" r:id="rId4"/>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☑組織は、契約内容の確認の結果として、製品設計へのインプット要求事項を特定し、</a:t>
            </a:r>
            <a:r>
              <a:rPr lang="ja-JP" altLang="en-US" sz="2000" b="1" dirty="0"/>
              <a:t>文書化</a:t>
            </a:r>
            <a:r>
              <a:rPr lang="ja-JP" altLang="en-US" sz="2000" dirty="0"/>
              <a:t>し、レビューしなければならない。製品設計へのインプット要求事項には、次の事項を含める。しかし、それに限定されない。</a:t>
            </a:r>
            <a:endParaRPr lang="en-US" altLang="ja-JP" sz="2000" dirty="0"/>
          </a:p>
          <a:p>
            <a:pPr marL="800100" lvl="1" indent="-342900">
              <a:lnSpc>
                <a:spcPct val="100000"/>
              </a:lnSpc>
              <a:buFont typeface="+mj-lt"/>
              <a:buAutoNum type="alphaLcPeriod"/>
            </a:pPr>
            <a:r>
              <a:rPr lang="ja-JP" altLang="en-US" sz="2000" u="sng" dirty="0"/>
              <a:t>特殊特性</a:t>
            </a:r>
            <a:r>
              <a:rPr lang="ja-JP" altLang="en-US" sz="2000" dirty="0"/>
              <a:t>（</a:t>
            </a:r>
            <a:r>
              <a:rPr lang="en-US" altLang="ja-JP" sz="2000" dirty="0"/>
              <a:t>8.3.3.3</a:t>
            </a:r>
            <a:r>
              <a:rPr lang="ja-JP" altLang="en-US" sz="2000" dirty="0"/>
              <a:t>参照）を含む、しかし、それに限定されない製品仕様書</a:t>
            </a:r>
            <a:endParaRPr lang="en-US" altLang="ja-JP" sz="2000" dirty="0"/>
          </a:p>
          <a:p>
            <a:pPr marL="800100" lvl="1" indent="-342900">
              <a:lnSpc>
                <a:spcPct val="100000"/>
              </a:lnSpc>
              <a:buFont typeface="+mj-lt"/>
              <a:buAutoNum type="alphaLcPeriod"/>
            </a:pPr>
            <a:r>
              <a:rPr lang="ja-JP" altLang="en-US" sz="2000" u="sng" dirty="0"/>
              <a:t>境界及びインタフェース</a:t>
            </a:r>
            <a:r>
              <a:rPr lang="ja-JP" altLang="en-US" sz="2000" dirty="0"/>
              <a:t>要求事項</a:t>
            </a:r>
            <a:endParaRPr lang="en-US" altLang="ja-JP" sz="2000" dirty="0"/>
          </a:p>
          <a:p>
            <a:pPr marL="800100" lvl="1" indent="-342900">
              <a:lnSpc>
                <a:spcPct val="100000"/>
              </a:lnSpc>
              <a:buFont typeface="+mj-lt"/>
              <a:buAutoNum type="alphaLcPeriod"/>
            </a:pPr>
            <a:r>
              <a:rPr lang="ja-JP" altLang="en-US" sz="2000" dirty="0"/>
              <a:t>識別、トレーサビリティ及び包装</a:t>
            </a:r>
            <a:endParaRPr lang="en-US" altLang="ja-JP" sz="2000" dirty="0"/>
          </a:p>
          <a:p>
            <a:pPr marL="800100" lvl="1" indent="-342900">
              <a:lnSpc>
                <a:spcPct val="100000"/>
              </a:lnSpc>
              <a:buFont typeface="+mj-lt"/>
              <a:buAutoNum type="alphaLcPeriod"/>
            </a:pPr>
            <a:r>
              <a:rPr lang="ja-JP" altLang="en-US" sz="2000" dirty="0"/>
              <a:t>設計の</a:t>
            </a:r>
            <a:r>
              <a:rPr lang="ja-JP" altLang="en-US" sz="2000" u="sng" dirty="0"/>
              <a:t>代替案</a:t>
            </a:r>
            <a:r>
              <a:rPr lang="ja-JP" altLang="en-US" sz="2000" dirty="0"/>
              <a:t>の検討</a:t>
            </a:r>
            <a:endParaRPr lang="en-US" altLang="ja-JP" sz="2000" dirty="0"/>
          </a:p>
          <a:p>
            <a:pPr marL="800100" lvl="1" indent="-342900">
              <a:lnSpc>
                <a:spcPct val="100000"/>
              </a:lnSpc>
              <a:buFont typeface="+mj-lt"/>
              <a:buAutoNum type="alphaLcPeriod"/>
            </a:pPr>
            <a:r>
              <a:rPr lang="ja-JP" altLang="en-US" sz="2000" dirty="0"/>
              <a:t>インプット要求事項に伴うリスク及び</a:t>
            </a:r>
            <a:r>
              <a:rPr lang="ja-JP" altLang="en-US" sz="2000" u="sng" dirty="0"/>
              <a:t>リスクを緩和する</a:t>
            </a:r>
            <a:r>
              <a:rPr lang="ja-JP" altLang="en-US" sz="2000" dirty="0"/>
              <a:t>／管理する組織の能力の、</a:t>
            </a:r>
            <a:r>
              <a:rPr lang="ja-JP" altLang="en-US" sz="2000" u="sng" dirty="0"/>
              <a:t>フィージビリティ分析の結果</a:t>
            </a:r>
            <a:r>
              <a:rPr lang="ja-JP" altLang="en-US" sz="2000" dirty="0"/>
              <a:t>を含む評価</a:t>
            </a:r>
            <a:endParaRPr lang="en-US" altLang="ja-JP" sz="2000" dirty="0"/>
          </a:p>
          <a:p>
            <a:pPr marL="800100" lvl="1" indent="-342900">
              <a:lnSpc>
                <a:spcPct val="100000"/>
              </a:lnSpc>
              <a:buFont typeface="+mj-lt"/>
              <a:buAutoNum type="alphaLcPeriod"/>
            </a:pPr>
            <a:r>
              <a:rPr lang="ja-JP" altLang="en-US" sz="2000" dirty="0"/>
              <a:t>保存、信頼性、耐久性、サービス性、健康、安全、環境、開発タイミング及びコストを含む、</a:t>
            </a:r>
            <a:r>
              <a:rPr lang="ja-JP" altLang="en-US" sz="2000" u="sng" dirty="0"/>
              <a:t>製品要求事項への適合に対する目標</a:t>
            </a:r>
            <a:endParaRPr lang="en-US" altLang="ja-JP" sz="2000" u="sng" dirty="0"/>
          </a:p>
          <a:p>
            <a:pPr marL="800100" lvl="1" indent="-342900">
              <a:lnSpc>
                <a:spcPct val="100000"/>
              </a:lnSpc>
              <a:buFont typeface="+mj-lt"/>
              <a:buAutoNum type="alphaLcPeriod"/>
            </a:pPr>
            <a:r>
              <a:rPr lang="ja-JP" altLang="en-US" sz="2000" dirty="0"/>
              <a:t>顧客から提供された場合、顧客指定の仕向国の該当する</a:t>
            </a:r>
            <a:r>
              <a:rPr lang="ja-JP" altLang="en-US" sz="2000" u="sng" dirty="0"/>
              <a:t>法令・規制要求事項</a:t>
            </a:r>
            <a:endParaRPr lang="en-US" altLang="ja-JP" sz="2000" u="sng" dirty="0"/>
          </a:p>
          <a:p>
            <a:pPr marL="800100" lvl="1" indent="-342900">
              <a:lnSpc>
                <a:spcPct val="100000"/>
              </a:lnSpc>
              <a:buFont typeface="+mj-lt"/>
              <a:buAutoNum type="alphaLcPeriod"/>
            </a:pPr>
            <a:r>
              <a:rPr lang="ja-JP" altLang="en-US" sz="2000" dirty="0"/>
              <a:t>組込みソフトウェア要求事項</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8.3.3.1</a:t>
            </a:r>
            <a:r>
              <a:rPr kumimoji="1" lang="ja-JP" altLang="en-US" sz="3000" b="1" dirty="0">
                <a:solidFill>
                  <a:schemeClr val="tx2"/>
                </a:solidFill>
              </a:rPr>
              <a:t>　製品設計へのインプット</a:t>
            </a:r>
          </a:p>
        </p:txBody>
      </p:sp>
      <p:sp>
        <p:nvSpPr>
          <p:cNvPr id="2" name="正方形/長方形 1">
            <a:extLst>
              <a:ext uri="{FF2B5EF4-FFF2-40B4-BE49-F238E27FC236}">
                <a16:creationId xmlns:a16="http://schemas.microsoft.com/office/drawing/2014/main" id="{651B8C12-C517-4F0F-91D3-873CF43FFA17}"/>
              </a:ext>
            </a:extLst>
          </p:cNvPr>
          <p:cNvSpPr/>
          <p:nvPr/>
        </p:nvSpPr>
        <p:spPr>
          <a:xfrm>
            <a:off x="10086110" y="378592"/>
            <a:ext cx="1267690" cy="379019"/>
          </a:xfrm>
          <a:prstGeom prst="rect">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2"/>
                </a:solidFill>
              </a:rPr>
              <a:t>製品設計</a:t>
            </a:r>
          </a:p>
        </p:txBody>
      </p:sp>
    </p:spTree>
    <p:extLst>
      <p:ext uri="{BB962C8B-B14F-4D97-AF65-F5344CB8AC3E}">
        <p14:creationId xmlns:p14="http://schemas.microsoft.com/office/powerpoint/2010/main" val="3245567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454227"/>
            <a:ext cx="10515600" cy="1817915"/>
          </a:xfrm>
          <a:ln w="12700">
            <a:solidFill>
              <a:schemeClr val="tx2"/>
            </a:solidFill>
          </a:ln>
        </p:spPr>
        <p:txBody>
          <a:bodyPr>
            <a:normAutofit/>
          </a:bodyPr>
          <a:lstStyle/>
          <a:p>
            <a:pPr marL="0" indent="0">
              <a:lnSpc>
                <a:spcPct val="100000"/>
              </a:lnSpc>
              <a:buNone/>
            </a:pPr>
            <a:r>
              <a:rPr lang="ja-JP" altLang="en-US" sz="2000" dirty="0"/>
              <a:t>☑組織は、現在及び未来の類似するプロジェクトのために、過去の設計プロジェクト、競合製品分析（ベンチマーキング）、供給者からのフィードバック、内部からのインプット、市場データ及び他の関連する情報源から得られた情報を展開するプロセスをもたなければならない。</a:t>
            </a:r>
          </a:p>
          <a:p>
            <a:pPr marL="0" indent="0">
              <a:lnSpc>
                <a:spcPct val="100000"/>
              </a:lnSpc>
              <a:buNone/>
            </a:pPr>
            <a:r>
              <a:rPr lang="ja-JP" altLang="en-US" sz="2000" dirty="0"/>
              <a:t>注記　設計の代替案を検討するアプローチの一つは、トレードオフ曲線の活用である。</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8.3.3.1</a:t>
            </a:r>
            <a:r>
              <a:rPr kumimoji="1" lang="ja-JP" altLang="en-US" sz="3000" b="1" dirty="0">
                <a:solidFill>
                  <a:schemeClr val="tx2"/>
                </a:solidFill>
              </a:rPr>
              <a:t>　製品設計へのインプット</a:t>
            </a:r>
          </a:p>
        </p:txBody>
      </p:sp>
      <p:sp>
        <p:nvSpPr>
          <p:cNvPr id="6" name="タイトル 1">
            <a:extLst>
              <a:ext uri="{FF2B5EF4-FFF2-40B4-BE49-F238E27FC236}">
                <a16:creationId xmlns:a16="http://schemas.microsoft.com/office/drawing/2014/main" id="{A3ADAAE4-9FA1-4A49-BBD9-52EAC5CA1E0A}"/>
              </a:ext>
            </a:extLst>
          </p:cNvPr>
          <p:cNvSpPr txBox="1">
            <a:spLocks/>
          </p:cNvSpPr>
          <p:nvPr/>
        </p:nvSpPr>
        <p:spPr>
          <a:xfrm>
            <a:off x="841872" y="3523946"/>
            <a:ext cx="10515600" cy="854074"/>
          </a:xfrm>
          <a:prstGeom prst="rect">
            <a:avLst/>
          </a:prstGeom>
          <a:solidFill>
            <a:schemeClr val="tx2"/>
          </a:solidFill>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000" b="1" dirty="0">
                <a:solidFill>
                  <a:schemeClr val="bg1"/>
                </a:solidFill>
              </a:rPr>
              <a:t>8.3.3.1</a:t>
            </a:r>
            <a:r>
              <a:rPr lang="ja-JP" altLang="en-US" sz="3000" b="1" dirty="0">
                <a:solidFill>
                  <a:schemeClr val="bg1"/>
                </a:solidFill>
              </a:rPr>
              <a:t>　製品設計へのインプット</a:t>
            </a:r>
          </a:p>
        </p:txBody>
      </p:sp>
      <p:sp>
        <p:nvSpPr>
          <p:cNvPr id="7" name="コンテンツ プレースホルダー 2">
            <a:extLst>
              <a:ext uri="{FF2B5EF4-FFF2-40B4-BE49-F238E27FC236}">
                <a16:creationId xmlns:a16="http://schemas.microsoft.com/office/drawing/2014/main" id="{6D2C7850-D2AB-41F4-8849-268D1A772AE5}"/>
              </a:ext>
            </a:extLst>
          </p:cNvPr>
          <p:cNvSpPr txBox="1">
            <a:spLocks/>
          </p:cNvSpPr>
          <p:nvPr/>
        </p:nvSpPr>
        <p:spPr>
          <a:xfrm>
            <a:off x="838200" y="4538435"/>
            <a:ext cx="10515600" cy="1817915"/>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en-US" altLang="ja-JP" sz="2400" dirty="0"/>
              <a:t>ISO9001</a:t>
            </a:r>
            <a:r>
              <a:rPr lang="ja-JP" altLang="en-US" sz="2400" dirty="0"/>
              <a:t>に対し、より詳細な要求事項が追加となった。</a:t>
            </a:r>
            <a:endParaRPr lang="en-US" altLang="ja-JP" sz="2400" dirty="0"/>
          </a:p>
          <a:p>
            <a:pPr lvl="1">
              <a:lnSpc>
                <a:spcPct val="100000"/>
              </a:lnSpc>
              <a:buFont typeface="Wingdings" panose="05000000000000000000" pitchFamily="2" charset="2"/>
              <a:buChar char="Ø"/>
            </a:pPr>
            <a:r>
              <a:rPr lang="en-US" altLang="ja-JP" dirty="0"/>
              <a:t>b</a:t>
            </a:r>
            <a:r>
              <a:rPr lang="ja-JP" altLang="en-US" sz="2200" dirty="0"/>
              <a:t>）境界とは、他の部品との取り合い条件。</a:t>
            </a:r>
            <a:endParaRPr lang="en-US" altLang="ja-JP" sz="2200" dirty="0"/>
          </a:p>
          <a:p>
            <a:pPr lvl="1">
              <a:lnSpc>
                <a:spcPct val="100000"/>
              </a:lnSpc>
              <a:buFont typeface="Wingdings" panose="05000000000000000000" pitchFamily="2" charset="2"/>
              <a:buChar char="Ø"/>
            </a:pPr>
            <a:r>
              <a:rPr lang="en-US" altLang="ja-JP" sz="2200" dirty="0"/>
              <a:t>d</a:t>
            </a:r>
            <a:r>
              <a:rPr lang="ja-JP" altLang="en-US" sz="2200" dirty="0"/>
              <a:t>）代替案とは、設計計画段階における複数案のこと。「トレードオフ曲線」は例示であって必須ではない。</a:t>
            </a:r>
          </a:p>
        </p:txBody>
      </p:sp>
      <p:sp>
        <p:nvSpPr>
          <p:cNvPr id="2" name="正方形/長方形 1">
            <a:extLst>
              <a:ext uri="{FF2B5EF4-FFF2-40B4-BE49-F238E27FC236}">
                <a16:creationId xmlns:a16="http://schemas.microsoft.com/office/drawing/2014/main" id="{985B1281-0C74-458A-A13B-246E7D024DF5}"/>
              </a:ext>
            </a:extLst>
          </p:cNvPr>
          <p:cNvSpPr/>
          <p:nvPr/>
        </p:nvSpPr>
        <p:spPr>
          <a:xfrm>
            <a:off x="10086110" y="378592"/>
            <a:ext cx="1267690" cy="379019"/>
          </a:xfrm>
          <a:prstGeom prst="rect">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2"/>
                </a:solidFill>
              </a:rPr>
              <a:t>製品設計</a:t>
            </a:r>
          </a:p>
        </p:txBody>
      </p:sp>
    </p:spTree>
    <p:extLst>
      <p:ext uri="{BB962C8B-B14F-4D97-AF65-F5344CB8AC3E}">
        <p14:creationId xmlns:p14="http://schemas.microsoft.com/office/powerpoint/2010/main" val="1020812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3</a:t>
            </a:fld>
            <a:endParaRPr kumimoji="1" lang="ja-JP" altLang="en-US"/>
          </a:p>
        </p:txBody>
      </p:sp>
      <p:sp>
        <p:nvSpPr>
          <p:cNvPr id="7" name="コンテンツ プレースホルダー 2">
            <a:extLst>
              <a:ext uri="{FF2B5EF4-FFF2-40B4-BE49-F238E27FC236}">
                <a16:creationId xmlns:a16="http://schemas.microsoft.com/office/drawing/2014/main" id="{6D2C7850-D2AB-41F4-8849-268D1A772AE5}"/>
              </a:ext>
            </a:extLst>
          </p:cNvPr>
          <p:cNvSpPr txBox="1">
            <a:spLocks/>
          </p:cNvSpPr>
          <p:nvPr/>
        </p:nvSpPr>
        <p:spPr>
          <a:xfrm>
            <a:off x="838200" y="1452880"/>
            <a:ext cx="10515600" cy="4903471"/>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lnSpc>
                <a:spcPct val="100000"/>
              </a:lnSpc>
              <a:buFont typeface="Wingdings" panose="05000000000000000000" pitchFamily="2" charset="2"/>
              <a:buChar char="Ø"/>
            </a:pPr>
            <a:r>
              <a:rPr lang="en-US" altLang="ja-JP" dirty="0"/>
              <a:t>e</a:t>
            </a:r>
            <a:r>
              <a:rPr lang="ja-JP" altLang="en-US" sz="2200" dirty="0"/>
              <a:t>）要求事項から生じるリスクを緩和するための組織の能力評価。（何ができて何ができないか。）</a:t>
            </a:r>
            <a:endParaRPr lang="en-US" altLang="ja-JP" sz="2200" dirty="0"/>
          </a:p>
          <a:p>
            <a:pPr lvl="1">
              <a:lnSpc>
                <a:spcPct val="100000"/>
              </a:lnSpc>
              <a:buFont typeface="Wingdings" panose="05000000000000000000" pitchFamily="2" charset="2"/>
              <a:buChar char="Ø"/>
            </a:pPr>
            <a:r>
              <a:rPr lang="en-US" altLang="ja-JP" sz="2200" dirty="0"/>
              <a:t>f</a:t>
            </a:r>
            <a:r>
              <a:rPr lang="ja-JP" altLang="en-US" sz="2200" dirty="0"/>
              <a:t>）目標：定めるべき目標を「設計計画書」などで明確にする。</a:t>
            </a:r>
            <a:endParaRPr lang="en-US" altLang="ja-JP" sz="2200" dirty="0"/>
          </a:p>
          <a:p>
            <a:pPr marL="514350" indent="-514350">
              <a:lnSpc>
                <a:spcPct val="100000"/>
              </a:lnSpc>
              <a:buFont typeface="+mj-lt"/>
              <a:buAutoNum type="arabicPeriod" startAt="2"/>
            </a:pPr>
            <a:r>
              <a:rPr lang="ja-JP" altLang="en-US" sz="2400" dirty="0"/>
              <a:t>設計に必要なインプット情報を収集～展開するプロセス。</a:t>
            </a:r>
            <a:endParaRPr lang="en-US" altLang="ja-JP" sz="2400" dirty="0"/>
          </a:p>
          <a:p>
            <a:pPr lvl="1">
              <a:lnSpc>
                <a:spcPct val="100000"/>
              </a:lnSpc>
              <a:buFont typeface="Wingdings" panose="05000000000000000000" pitchFamily="2" charset="2"/>
              <a:buChar char="Ø"/>
            </a:pPr>
            <a:r>
              <a:rPr lang="ja-JP" altLang="en-US" dirty="0"/>
              <a:t>過去の情報、市場情報及ベンチマークなどの情報を的確に活用することを求めている。</a:t>
            </a:r>
          </a:p>
        </p:txBody>
      </p:sp>
      <p:sp>
        <p:nvSpPr>
          <p:cNvPr id="12" name="タイトル 1">
            <a:extLst>
              <a:ext uri="{FF2B5EF4-FFF2-40B4-BE49-F238E27FC236}">
                <a16:creationId xmlns:a16="http://schemas.microsoft.com/office/drawing/2014/main" id="{9F0CA3F0-D723-4C97-A082-0DE5A67DEC24}"/>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8.3.3.1</a:t>
            </a:r>
            <a:r>
              <a:rPr lang="ja-JP" altLang="en-US" sz="3000" b="1" dirty="0">
                <a:solidFill>
                  <a:schemeClr val="bg1"/>
                </a:solidFill>
              </a:rPr>
              <a:t>　製品設計へのインプット</a:t>
            </a:r>
          </a:p>
        </p:txBody>
      </p:sp>
      <p:graphicFrame>
        <p:nvGraphicFramePr>
          <p:cNvPr id="14" name="表 13">
            <a:extLst>
              <a:ext uri="{FF2B5EF4-FFF2-40B4-BE49-F238E27FC236}">
                <a16:creationId xmlns:a16="http://schemas.microsoft.com/office/drawing/2014/main" id="{CF67CD45-F8ED-4B0E-9CC3-B5831739BB87}"/>
              </a:ext>
            </a:extLst>
          </p:cNvPr>
          <p:cNvGraphicFramePr>
            <a:graphicFrameLocks noGrp="1"/>
          </p:cNvGraphicFramePr>
          <p:nvPr>
            <p:extLst>
              <p:ext uri="{D42A27DB-BD31-4B8C-83A1-F6EECF244321}">
                <p14:modId xmlns:p14="http://schemas.microsoft.com/office/powerpoint/2010/main" val="3994439322"/>
              </p:ext>
            </p:extLst>
          </p:nvPr>
        </p:nvGraphicFramePr>
        <p:xfrm>
          <a:off x="5079998" y="3826510"/>
          <a:ext cx="6273805" cy="2529840"/>
        </p:xfrm>
        <a:graphic>
          <a:graphicData uri="http://schemas.openxmlformats.org/drawingml/2006/table">
            <a:tbl>
              <a:tblPr firstRow="1" bandRow="1">
                <a:tableStyleId>{5940675A-B579-460E-94D1-54222C63F5DA}</a:tableStyleId>
              </a:tblPr>
              <a:tblGrid>
                <a:gridCol w="2587959">
                  <a:extLst>
                    <a:ext uri="{9D8B030D-6E8A-4147-A177-3AD203B41FA5}">
                      <a16:colId xmlns:a16="http://schemas.microsoft.com/office/drawing/2014/main" val="1625154909"/>
                    </a:ext>
                  </a:extLst>
                </a:gridCol>
                <a:gridCol w="1121745">
                  <a:extLst>
                    <a:ext uri="{9D8B030D-6E8A-4147-A177-3AD203B41FA5}">
                      <a16:colId xmlns:a16="http://schemas.microsoft.com/office/drawing/2014/main" val="1087340181"/>
                    </a:ext>
                  </a:extLst>
                </a:gridCol>
                <a:gridCol w="2564101">
                  <a:extLst>
                    <a:ext uri="{9D8B030D-6E8A-4147-A177-3AD203B41FA5}">
                      <a16:colId xmlns:a16="http://schemas.microsoft.com/office/drawing/2014/main" val="702971715"/>
                    </a:ext>
                  </a:extLst>
                </a:gridCol>
              </a:tblGrid>
              <a:tr h="353152">
                <a:tc gridSpan="3">
                  <a:txBody>
                    <a:bodyPr/>
                    <a:lstStyle/>
                    <a:p>
                      <a:pPr algn="ctr"/>
                      <a:r>
                        <a:rPr kumimoji="1" lang="ja-JP" altLang="en-US" sz="2000" b="1" dirty="0"/>
                        <a:t>トレードオフになりやすい関係</a:t>
                      </a:r>
                    </a:p>
                  </a:txBody>
                  <a:tcPr anchor="ctr">
                    <a:solidFill>
                      <a:schemeClr val="tx2">
                        <a:lumMod val="40000"/>
                        <a:lumOff val="60000"/>
                      </a:schemeClr>
                    </a:solidFill>
                  </a:tcPr>
                </a:tc>
                <a:tc hMerge="1">
                  <a:txBody>
                    <a:bodyPr/>
                    <a:lstStyle/>
                    <a:p>
                      <a:endParaRPr kumimoji="1" lang="ja-JP" altLang="en-US" dirty="0"/>
                    </a:p>
                  </a:txBody>
                  <a:tcPr anchor="ctr"/>
                </a:tc>
                <a:tc hMerge="1">
                  <a:txBody>
                    <a:bodyPr/>
                    <a:lstStyle/>
                    <a:p>
                      <a:endParaRPr kumimoji="1" lang="ja-JP" altLang="en-US" dirty="0"/>
                    </a:p>
                  </a:txBody>
                  <a:tcPr anchor="ctr"/>
                </a:tc>
                <a:extLst>
                  <a:ext uri="{0D108BD9-81ED-4DB2-BD59-A6C34878D82A}">
                    <a16:rowId xmlns:a16="http://schemas.microsoft.com/office/drawing/2014/main" val="166672092"/>
                  </a:ext>
                </a:extLst>
              </a:tr>
              <a:tr h="271655">
                <a:tc>
                  <a:txBody>
                    <a:bodyPr/>
                    <a:lstStyle/>
                    <a:p>
                      <a:r>
                        <a:rPr kumimoji="1" lang="ja-JP" altLang="en-US" sz="1400" dirty="0"/>
                        <a:t>安全性向上</a:t>
                      </a:r>
                    </a:p>
                  </a:txBody>
                  <a:tcPr anchor="ctr"/>
                </a:tc>
                <a:tc rowSpan="7">
                  <a:txBody>
                    <a:bodyPr/>
                    <a:lstStyle/>
                    <a:p>
                      <a:endParaRPr kumimoji="1" lang="ja-JP" altLang="en-US" sz="1400" dirty="0"/>
                    </a:p>
                  </a:txBody>
                  <a:tcPr anchor="ctr"/>
                </a:tc>
                <a:tc>
                  <a:txBody>
                    <a:bodyPr/>
                    <a:lstStyle/>
                    <a:p>
                      <a:r>
                        <a:rPr kumimoji="1" lang="ja-JP" altLang="en-US" sz="1400" dirty="0"/>
                        <a:t>コスト増加</a:t>
                      </a:r>
                    </a:p>
                  </a:txBody>
                  <a:tcPr anchor="ctr"/>
                </a:tc>
                <a:extLst>
                  <a:ext uri="{0D108BD9-81ED-4DB2-BD59-A6C34878D82A}">
                    <a16:rowId xmlns:a16="http://schemas.microsoft.com/office/drawing/2014/main" val="4278378765"/>
                  </a:ext>
                </a:extLst>
              </a:tr>
              <a:tr h="271655">
                <a:tc>
                  <a:txBody>
                    <a:bodyPr/>
                    <a:lstStyle/>
                    <a:p>
                      <a:r>
                        <a:rPr kumimoji="1" lang="ja-JP" altLang="en-US" sz="1400" dirty="0"/>
                        <a:t>デザイン性向上</a:t>
                      </a:r>
                    </a:p>
                  </a:txBody>
                  <a:tcPr anchor="ctr"/>
                </a:tc>
                <a:tc vMerge="1">
                  <a:txBody>
                    <a:bodyPr/>
                    <a:lstStyle/>
                    <a:p>
                      <a:endParaRPr kumimoji="1" lang="ja-JP" altLang="en-US" sz="2000" dirty="0"/>
                    </a:p>
                  </a:txBody>
                  <a:tcPr anchor="ctr"/>
                </a:tc>
                <a:tc>
                  <a:txBody>
                    <a:bodyPr/>
                    <a:lstStyle/>
                    <a:p>
                      <a:r>
                        <a:rPr kumimoji="1" lang="ja-JP" altLang="en-US" sz="1400" dirty="0"/>
                        <a:t>使いやすさ低下</a:t>
                      </a:r>
                    </a:p>
                  </a:txBody>
                  <a:tcPr anchor="ctr"/>
                </a:tc>
                <a:extLst>
                  <a:ext uri="{0D108BD9-81ED-4DB2-BD59-A6C34878D82A}">
                    <a16:rowId xmlns:a16="http://schemas.microsoft.com/office/drawing/2014/main" val="4130948953"/>
                  </a:ext>
                </a:extLst>
              </a:tr>
              <a:tr h="271655">
                <a:tc>
                  <a:txBody>
                    <a:bodyPr/>
                    <a:lstStyle/>
                    <a:p>
                      <a:r>
                        <a:rPr kumimoji="1" lang="ja-JP" altLang="en-US" sz="1400" dirty="0"/>
                        <a:t>軽量化</a:t>
                      </a:r>
                    </a:p>
                  </a:txBody>
                  <a:tcPr anchor="ctr"/>
                </a:tc>
                <a:tc vMerge="1">
                  <a:txBody>
                    <a:bodyPr/>
                    <a:lstStyle/>
                    <a:p>
                      <a:endParaRPr kumimoji="1" lang="ja-JP" altLang="en-US" sz="2000" dirty="0"/>
                    </a:p>
                  </a:txBody>
                  <a:tcPr anchor="ctr"/>
                </a:tc>
                <a:tc>
                  <a:txBody>
                    <a:bodyPr/>
                    <a:lstStyle/>
                    <a:p>
                      <a:r>
                        <a:rPr kumimoji="1" lang="ja-JP" altLang="en-US" sz="1400" dirty="0"/>
                        <a:t>強度低下</a:t>
                      </a:r>
                    </a:p>
                  </a:txBody>
                  <a:tcPr anchor="ctr"/>
                </a:tc>
                <a:extLst>
                  <a:ext uri="{0D108BD9-81ED-4DB2-BD59-A6C34878D82A}">
                    <a16:rowId xmlns:a16="http://schemas.microsoft.com/office/drawing/2014/main" val="837531291"/>
                  </a:ext>
                </a:extLst>
              </a:tr>
              <a:tr h="271655">
                <a:tc>
                  <a:txBody>
                    <a:bodyPr/>
                    <a:lstStyle/>
                    <a:p>
                      <a:r>
                        <a:rPr kumimoji="1" lang="ja-JP" altLang="en-US" sz="1400" dirty="0"/>
                        <a:t>多様なニーズ対応</a:t>
                      </a:r>
                    </a:p>
                  </a:txBody>
                  <a:tcPr anchor="ctr"/>
                </a:tc>
                <a:tc vMerge="1">
                  <a:txBody>
                    <a:bodyPr/>
                    <a:lstStyle/>
                    <a:p>
                      <a:endParaRPr kumimoji="1" lang="ja-JP" altLang="en-US" sz="2000" dirty="0"/>
                    </a:p>
                  </a:txBody>
                  <a:tcPr anchor="ctr"/>
                </a:tc>
                <a:tc>
                  <a:txBody>
                    <a:bodyPr/>
                    <a:lstStyle/>
                    <a:p>
                      <a:r>
                        <a:rPr kumimoji="1" lang="ja-JP" altLang="en-US" sz="1400" dirty="0"/>
                        <a:t>多種少量生産</a:t>
                      </a:r>
                    </a:p>
                  </a:txBody>
                  <a:tcPr anchor="ctr"/>
                </a:tc>
                <a:extLst>
                  <a:ext uri="{0D108BD9-81ED-4DB2-BD59-A6C34878D82A}">
                    <a16:rowId xmlns:a16="http://schemas.microsoft.com/office/drawing/2014/main" val="1177419369"/>
                  </a:ext>
                </a:extLst>
              </a:tr>
              <a:tr h="271655">
                <a:tc>
                  <a:txBody>
                    <a:bodyPr/>
                    <a:lstStyle/>
                    <a:p>
                      <a:r>
                        <a:rPr kumimoji="1" lang="ja-JP" altLang="en-US" sz="1400" dirty="0"/>
                        <a:t>環境負荷低減</a:t>
                      </a:r>
                    </a:p>
                  </a:txBody>
                  <a:tcPr anchor="ctr"/>
                </a:tc>
                <a:tc vMerge="1">
                  <a:txBody>
                    <a:bodyPr/>
                    <a:lstStyle/>
                    <a:p>
                      <a:endParaRPr kumimoji="1" lang="ja-JP" altLang="en-US" sz="2000" dirty="0"/>
                    </a:p>
                  </a:txBody>
                  <a:tcPr anchor="ctr"/>
                </a:tc>
                <a:tc>
                  <a:txBody>
                    <a:bodyPr/>
                    <a:lstStyle/>
                    <a:p>
                      <a:r>
                        <a:rPr kumimoji="1" lang="ja-JP" altLang="en-US" sz="1400" dirty="0"/>
                        <a:t>コスト増加</a:t>
                      </a:r>
                    </a:p>
                  </a:txBody>
                  <a:tcPr anchor="ctr"/>
                </a:tc>
                <a:extLst>
                  <a:ext uri="{0D108BD9-81ED-4DB2-BD59-A6C34878D82A}">
                    <a16:rowId xmlns:a16="http://schemas.microsoft.com/office/drawing/2014/main" val="1403927850"/>
                  </a:ext>
                </a:extLst>
              </a:tr>
              <a:tr h="271655">
                <a:tc>
                  <a:txBody>
                    <a:bodyPr/>
                    <a:lstStyle/>
                    <a:p>
                      <a:r>
                        <a:rPr kumimoji="1" lang="ja-JP" altLang="en-US" sz="1400" dirty="0"/>
                        <a:t>品質向上</a:t>
                      </a:r>
                    </a:p>
                  </a:txBody>
                  <a:tcPr anchor="ctr"/>
                </a:tc>
                <a:tc vMerge="1">
                  <a:txBody>
                    <a:bodyPr/>
                    <a:lstStyle/>
                    <a:p>
                      <a:endParaRPr kumimoji="1" lang="ja-JP" altLang="en-US" sz="2000" dirty="0"/>
                    </a:p>
                  </a:txBody>
                  <a:tcPr anchor="ctr"/>
                </a:tc>
                <a:tc>
                  <a:txBody>
                    <a:bodyPr/>
                    <a:lstStyle/>
                    <a:p>
                      <a:r>
                        <a:rPr kumimoji="1" lang="ja-JP" altLang="en-US" sz="1400" dirty="0"/>
                        <a:t>コスト増加</a:t>
                      </a:r>
                    </a:p>
                  </a:txBody>
                  <a:tcPr anchor="ctr"/>
                </a:tc>
                <a:extLst>
                  <a:ext uri="{0D108BD9-81ED-4DB2-BD59-A6C34878D82A}">
                    <a16:rowId xmlns:a16="http://schemas.microsoft.com/office/drawing/2014/main" val="3609020010"/>
                  </a:ext>
                </a:extLst>
              </a:tr>
              <a:tr h="271655">
                <a:tc>
                  <a:txBody>
                    <a:bodyPr/>
                    <a:lstStyle/>
                    <a:p>
                      <a:r>
                        <a:rPr kumimoji="1" lang="ja-JP" altLang="en-US" sz="1400" dirty="0"/>
                        <a:t>設計完成度向上</a:t>
                      </a:r>
                    </a:p>
                  </a:txBody>
                  <a:tcPr anchor="ctr"/>
                </a:tc>
                <a:tc vMerge="1">
                  <a:txBody>
                    <a:bodyPr/>
                    <a:lstStyle/>
                    <a:p>
                      <a:endParaRPr kumimoji="1" lang="ja-JP" altLang="en-US" sz="2000" dirty="0"/>
                    </a:p>
                  </a:txBody>
                  <a:tcPr anchor="ctr"/>
                </a:tc>
                <a:tc>
                  <a:txBody>
                    <a:bodyPr/>
                    <a:lstStyle/>
                    <a:p>
                      <a:r>
                        <a:rPr kumimoji="1" lang="ja-JP" altLang="en-US" sz="1400" dirty="0"/>
                        <a:t>設計ＬＴ増大</a:t>
                      </a:r>
                    </a:p>
                  </a:txBody>
                  <a:tcPr anchor="ctr"/>
                </a:tc>
                <a:extLst>
                  <a:ext uri="{0D108BD9-81ED-4DB2-BD59-A6C34878D82A}">
                    <a16:rowId xmlns:a16="http://schemas.microsoft.com/office/drawing/2014/main" val="11253777"/>
                  </a:ext>
                </a:extLst>
              </a:tr>
            </a:tbl>
          </a:graphicData>
        </a:graphic>
      </p:graphicFrame>
      <p:sp>
        <p:nvSpPr>
          <p:cNvPr id="16" name="矢印: 右 15">
            <a:extLst>
              <a:ext uri="{FF2B5EF4-FFF2-40B4-BE49-F238E27FC236}">
                <a16:creationId xmlns:a16="http://schemas.microsoft.com/office/drawing/2014/main" id="{288ADB70-2BC0-45B9-826D-14A0E4AA0908}"/>
              </a:ext>
            </a:extLst>
          </p:cNvPr>
          <p:cNvSpPr/>
          <p:nvPr/>
        </p:nvSpPr>
        <p:spPr>
          <a:xfrm>
            <a:off x="7982643" y="4373518"/>
            <a:ext cx="521277" cy="1687013"/>
          </a:xfrm>
          <a:prstGeom prst="rightArrow">
            <a:avLst>
              <a:gd name="adj1" fmla="val 80461"/>
              <a:gd name="adj2" fmla="val 500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B16BDD88-46CB-4D7E-8A58-F98536ACE6B5}"/>
              </a:ext>
            </a:extLst>
          </p:cNvPr>
          <p:cNvGrpSpPr/>
          <p:nvPr/>
        </p:nvGrpSpPr>
        <p:grpSpPr>
          <a:xfrm>
            <a:off x="1696720" y="4045536"/>
            <a:ext cx="3058160" cy="2310812"/>
            <a:chOff x="664787" y="1419472"/>
            <a:chExt cx="5152119" cy="3948080"/>
          </a:xfrm>
        </p:grpSpPr>
        <p:sp>
          <p:nvSpPr>
            <p:cNvPr id="18" name="円弧 17">
              <a:extLst>
                <a:ext uri="{FF2B5EF4-FFF2-40B4-BE49-F238E27FC236}">
                  <a16:creationId xmlns:a16="http://schemas.microsoft.com/office/drawing/2014/main" id="{6B56EE12-8924-43B9-9518-3E2AC259872D}"/>
                </a:ext>
              </a:extLst>
            </p:cNvPr>
            <p:cNvSpPr/>
            <p:nvPr/>
          </p:nvSpPr>
          <p:spPr>
            <a:xfrm rot="10800000">
              <a:off x="1390749" y="1419472"/>
              <a:ext cx="4426157" cy="3245076"/>
            </a:xfrm>
            <a:prstGeom prst="arc">
              <a:avLst>
                <a:gd name="adj1" fmla="val 16220791"/>
                <a:gd name="adj2" fmla="val 1"/>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67CCCAA4-8F6F-4CBE-9DC6-484D5B7AB7C8}"/>
                </a:ext>
              </a:extLst>
            </p:cNvPr>
            <p:cNvCxnSpPr>
              <a:cxnSpLocks/>
            </p:cNvCxnSpPr>
            <p:nvPr/>
          </p:nvCxnSpPr>
          <p:spPr>
            <a:xfrm flipV="1">
              <a:off x="945140" y="2502384"/>
              <a:ext cx="0" cy="26305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D8C8300B-B4DF-4D72-91A7-9286CB36D211}"/>
                </a:ext>
              </a:extLst>
            </p:cNvPr>
            <p:cNvCxnSpPr>
              <a:cxnSpLocks/>
            </p:cNvCxnSpPr>
            <p:nvPr/>
          </p:nvCxnSpPr>
          <p:spPr>
            <a:xfrm flipV="1">
              <a:off x="945140" y="5132964"/>
              <a:ext cx="2867876"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377A75AF-3456-478A-91B4-097991E46FFC}"/>
                </a:ext>
              </a:extLst>
            </p:cNvPr>
            <p:cNvSpPr/>
            <p:nvPr/>
          </p:nvSpPr>
          <p:spPr>
            <a:xfrm>
              <a:off x="664787" y="2100306"/>
              <a:ext cx="1108302" cy="4810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特性Ａ</a:t>
              </a:r>
            </a:p>
          </p:txBody>
        </p:sp>
        <p:sp>
          <p:nvSpPr>
            <p:cNvPr id="22" name="正方形/長方形 21">
              <a:extLst>
                <a:ext uri="{FF2B5EF4-FFF2-40B4-BE49-F238E27FC236}">
                  <a16:creationId xmlns:a16="http://schemas.microsoft.com/office/drawing/2014/main" id="{92E647A8-68E8-49D4-898C-3598EFDD28E4}"/>
                </a:ext>
              </a:extLst>
            </p:cNvPr>
            <p:cNvSpPr/>
            <p:nvPr/>
          </p:nvSpPr>
          <p:spPr>
            <a:xfrm>
              <a:off x="3675278" y="4898373"/>
              <a:ext cx="1153544" cy="469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特性Ｂ</a:t>
              </a:r>
            </a:p>
          </p:txBody>
        </p:sp>
      </p:grpSp>
      <p:sp>
        <p:nvSpPr>
          <p:cNvPr id="23" name="四角形: 角を丸くする 22">
            <a:extLst>
              <a:ext uri="{FF2B5EF4-FFF2-40B4-BE49-F238E27FC236}">
                <a16:creationId xmlns:a16="http://schemas.microsoft.com/office/drawing/2014/main" id="{0E8D89CB-806D-425A-9252-8852C0215911}"/>
              </a:ext>
            </a:extLst>
          </p:cNvPr>
          <p:cNvSpPr/>
          <p:nvPr/>
        </p:nvSpPr>
        <p:spPr>
          <a:xfrm>
            <a:off x="2410513" y="3968364"/>
            <a:ext cx="2146308" cy="475664"/>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トレードオフ曲線</a:t>
            </a:r>
          </a:p>
        </p:txBody>
      </p:sp>
    </p:spTree>
    <p:extLst>
      <p:ext uri="{BB962C8B-B14F-4D97-AF65-F5344CB8AC3E}">
        <p14:creationId xmlns:p14="http://schemas.microsoft.com/office/powerpoint/2010/main" val="3081664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28340</TotalTime>
  <Words>462</Words>
  <Application>Microsoft Office PowerPoint</Application>
  <PresentationFormat>ワイド画面</PresentationFormat>
  <Paragraphs>48</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新細明體</vt:lpstr>
      <vt:lpstr>游ゴシック</vt:lpstr>
      <vt:lpstr>游ゴシック Light</vt:lpstr>
      <vt:lpstr>Arial</vt:lpstr>
      <vt:lpstr>Wingdings</vt:lpstr>
      <vt:lpstr>Office テーマ</vt:lpstr>
      <vt:lpstr>8.3.3.1　製品設計へのインプット</vt:lpstr>
      <vt:lpstr>8.3.3.1　製品設計へのインプット</vt:lpstr>
      <vt:lpstr>8.3.3.1　製品設計へのインプット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1255</cp:revision>
  <cp:lastPrinted>2020-10-21T02:47:23Z</cp:lastPrinted>
  <dcterms:created xsi:type="dcterms:W3CDTF">2019-02-14T08:34:57Z</dcterms:created>
  <dcterms:modified xsi:type="dcterms:W3CDTF">2023-05-28T15:11:35Z</dcterms:modified>
</cp:coreProperties>
</file>