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7" r:id="rId2"/>
    <p:sldId id="498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☑組織は、製造工程設計へのインプット要求事項を特定し、</a:t>
            </a:r>
            <a:r>
              <a:rPr lang="ja-JP" altLang="en-US" sz="2000" b="1" dirty="0"/>
              <a:t>文書化</a:t>
            </a:r>
            <a:r>
              <a:rPr lang="ja-JP" altLang="en-US" sz="2000" dirty="0"/>
              <a:t>し、レビューしなければならない。これには次の事項を含めなければならない。しかし、それに限定されない。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特殊特性</a:t>
            </a:r>
            <a:r>
              <a:rPr lang="ja-JP" altLang="en-US" sz="2000" dirty="0"/>
              <a:t>を含む、製品設計からのアウトプットデータ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生産性、工程能力、タイミング及びコストに対する</a:t>
            </a:r>
            <a:r>
              <a:rPr lang="ja-JP" altLang="en-US" sz="2000" u="sng" dirty="0"/>
              <a:t>目標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製造技術の代替案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もしあれば、</a:t>
            </a:r>
            <a:r>
              <a:rPr lang="ja-JP" altLang="en-US" sz="2000" u="sng" dirty="0"/>
              <a:t>顧客要求事項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過去の開発からの</a:t>
            </a:r>
            <a:r>
              <a:rPr lang="ja-JP" altLang="en-US" sz="2000" u="sng" dirty="0"/>
              <a:t>経験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新材料</a:t>
            </a:r>
            <a:endParaRPr lang="en-US" altLang="ja-JP" sz="2000" u="sng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dirty="0"/>
              <a:t>製品の取扱い及び</a:t>
            </a:r>
            <a:r>
              <a:rPr lang="ja-JP" altLang="en-US" sz="2000" u="sng" dirty="0"/>
              <a:t>人間工学</a:t>
            </a:r>
            <a:r>
              <a:rPr lang="ja-JP" altLang="en-US" sz="2000" dirty="0"/>
              <a:t>的要求事項</a:t>
            </a:r>
            <a:endParaRPr lang="en-US" altLang="ja-JP" sz="2000" dirty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2000" u="sng" dirty="0"/>
              <a:t>製造設計、組立設計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☑製造工程設計には、問題の大きさに対して適切な程度で、遭遇するリスクに見合う程度の</a:t>
            </a:r>
            <a:r>
              <a:rPr lang="ja-JP" altLang="en-US" sz="2000" u="sng" dirty="0"/>
              <a:t>ポカヨケ手法の採用を含めなければならない。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8.3.3.2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製造工程設計へのインプット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052CB58-5986-42FC-A2F9-F4AC3A53689F}"/>
              </a:ext>
            </a:extLst>
          </p:cNvPr>
          <p:cNvSpPr/>
          <p:nvPr/>
        </p:nvSpPr>
        <p:spPr>
          <a:xfrm>
            <a:off x="10086110" y="378592"/>
            <a:ext cx="1267690" cy="3790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工程</a:t>
            </a:r>
            <a:r>
              <a:rPr kumimoji="1" lang="ja-JP" altLang="en-US" dirty="0">
                <a:solidFill>
                  <a:schemeClr val="tx2"/>
                </a:solidFill>
              </a:rPr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0593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インプット項目の要点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ポカヨケ設計は重要。</a:t>
            </a:r>
            <a:r>
              <a:rPr lang="ja-JP" altLang="en-US" sz="2000" dirty="0"/>
              <a:t>（</a:t>
            </a:r>
            <a:r>
              <a:rPr lang="en-US" altLang="ja-JP" sz="2000" dirty="0"/>
              <a:t>10.2.4</a:t>
            </a:r>
            <a:r>
              <a:rPr lang="ja-JP" altLang="en-US" sz="2000" dirty="0"/>
              <a:t>にて詳細要求）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リスクとポカヨケ費用の　“天秤”　を適切に判断する。</a:t>
            </a: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8.3.3.2</a:t>
            </a:r>
            <a:r>
              <a:rPr lang="ja-JP" altLang="en-US" sz="3000" b="1" dirty="0">
                <a:solidFill>
                  <a:schemeClr val="bg1"/>
                </a:solidFill>
              </a:rPr>
              <a:t>　製造工程設計へのインプット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208D797-0D9A-4EBA-B098-AD6CC8DE7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93461"/>
              </p:ext>
            </p:extLst>
          </p:nvPr>
        </p:nvGraphicFramePr>
        <p:xfrm>
          <a:off x="838200" y="2027103"/>
          <a:ext cx="10515600" cy="299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233">
                  <a:extLst>
                    <a:ext uri="{9D8B030D-6E8A-4147-A177-3AD203B41FA5}">
                      <a16:colId xmlns:a16="http://schemas.microsoft.com/office/drawing/2014/main" val="2269981639"/>
                    </a:ext>
                  </a:extLst>
                </a:gridCol>
                <a:gridCol w="7228367">
                  <a:extLst>
                    <a:ext uri="{9D8B030D-6E8A-4147-A177-3AD203B41FA5}">
                      <a16:colId xmlns:a16="http://schemas.microsoft.com/office/drawing/2014/main" val="395248884"/>
                    </a:ext>
                  </a:extLst>
                </a:gridCol>
              </a:tblGrid>
              <a:tr h="498656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１．</a:t>
                      </a:r>
                      <a:r>
                        <a:rPr kumimoji="1" lang="en-US" altLang="ja-JP" sz="2200" dirty="0"/>
                        <a:t>b</a:t>
                      </a:r>
                      <a:r>
                        <a:rPr kumimoji="1" lang="ja-JP" altLang="en-US" sz="2200" dirty="0"/>
                        <a:t>）生産性とコスト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品質要求には一見なじまないが経営的には当然のこと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01709"/>
                  </a:ext>
                </a:extLst>
              </a:tr>
              <a:tr h="498656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２．</a:t>
                      </a:r>
                      <a:r>
                        <a:rPr kumimoji="1" lang="en-US" altLang="ja-JP" sz="2200" dirty="0"/>
                        <a:t>b</a:t>
                      </a:r>
                      <a:r>
                        <a:rPr kumimoji="1" lang="ja-JP" altLang="en-US" sz="2200" dirty="0"/>
                        <a:t>）工程能力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顧客要求がある場合がある。（</a:t>
                      </a:r>
                      <a:r>
                        <a:rPr kumimoji="1" lang="en-US" altLang="ja-JP" sz="2200" dirty="0"/>
                        <a:t>PPAP</a:t>
                      </a:r>
                      <a:r>
                        <a:rPr kumimoji="1" lang="ja-JP" altLang="en-US" sz="2200" dirty="0"/>
                        <a:t>は「</a:t>
                      </a:r>
                      <a:r>
                        <a:rPr kumimoji="1" lang="en-US" altLang="ja-JP" sz="2200" dirty="0"/>
                        <a:t>1.67</a:t>
                      </a:r>
                      <a:r>
                        <a:rPr kumimoji="1" lang="ja-JP" altLang="en-US" sz="2200" dirty="0"/>
                        <a:t>」要求）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55260"/>
                  </a:ext>
                </a:extLst>
              </a:tr>
              <a:tr h="498656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３．</a:t>
                      </a:r>
                      <a:r>
                        <a:rPr kumimoji="1" lang="en-US" altLang="ja-JP" sz="2200" dirty="0"/>
                        <a:t>c</a:t>
                      </a:r>
                      <a:r>
                        <a:rPr kumimoji="1" lang="ja-JP" altLang="en-US" sz="2200" dirty="0"/>
                        <a:t>）代替案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新たな製造技術及び加工技術による提案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60504"/>
                  </a:ext>
                </a:extLst>
              </a:tr>
              <a:tr h="498656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４．</a:t>
                      </a:r>
                      <a:r>
                        <a:rPr kumimoji="1" lang="en-US" altLang="ja-JP" sz="2200" dirty="0"/>
                        <a:t>f</a:t>
                      </a:r>
                      <a:r>
                        <a:rPr kumimoji="1" lang="ja-JP" altLang="en-US" sz="2200" dirty="0"/>
                        <a:t>）新材料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顧客からの要求など（鉄鋼　➠　アルミ</a:t>
                      </a:r>
                      <a:r>
                        <a:rPr kumimoji="1" lang="en-US" altLang="ja-JP" sz="2200" dirty="0"/>
                        <a:t>or</a:t>
                      </a:r>
                      <a:r>
                        <a:rPr kumimoji="1" lang="ja-JP" altLang="en-US" sz="2200" dirty="0"/>
                        <a:t>樹脂化など）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50916"/>
                  </a:ext>
                </a:extLst>
              </a:tr>
              <a:tr h="498656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５．</a:t>
                      </a:r>
                      <a:r>
                        <a:rPr kumimoji="1" lang="en-US" altLang="ja-JP" sz="2200" dirty="0"/>
                        <a:t>g</a:t>
                      </a:r>
                      <a:r>
                        <a:rPr kumimoji="1" lang="ja-JP" altLang="en-US" sz="2200" dirty="0"/>
                        <a:t>）人間工学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IE</a:t>
                      </a:r>
                      <a:r>
                        <a:rPr kumimoji="1" lang="ja-JP" altLang="en-US" sz="2200" dirty="0"/>
                        <a:t>（</a:t>
                      </a:r>
                      <a:r>
                        <a:rPr kumimoji="1" lang="en-US" altLang="ja-JP" sz="2200" dirty="0"/>
                        <a:t>Industrial</a:t>
                      </a:r>
                      <a:r>
                        <a:rPr kumimoji="1" lang="ja-JP" altLang="en-US" sz="2200" dirty="0"/>
                        <a:t>　</a:t>
                      </a:r>
                      <a:r>
                        <a:rPr kumimoji="1" lang="en-US" altLang="ja-JP" sz="2200" dirty="0"/>
                        <a:t>Engineering</a:t>
                      </a:r>
                      <a:r>
                        <a:rPr kumimoji="1" lang="ja-JP" altLang="en-US" sz="2200" dirty="0"/>
                        <a:t>）など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27410"/>
                  </a:ext>
                </a:extLst>
              </a:tr>
              <a:tr h="498656">
                <a:tc>
                  <a:txBody>
                    <a:bodyPr/>
                    <a:lstStyle/>
                    <a:p>
                      <a:r>
                        <a:rPr kumimoji="1" lang="ja-JP" altLang="en-US" sz="2200" dirty="0"/>
                        <a:t>６．</a:t>
                      </a:r>
                      <a:r>
                        <a:rPr kumimoji="1" lang="en-US" altLang="ja-JP" sz="2200" dirty="0"/>
                        <a:t>h</a:t>
                      </a:r>
                      <a:r>
                        <a:rPr kumimoji="1" lang="ja-JP" altLang="en-US" sz="2200" dirty="0"/>
                        <a:t>）</a:t>
                      </a:r>
                      <a:r>
                        <a:rPr kumimoji="1" lang="en-US" altLang="ja-JP" sz="2200" dirty="0"/>
                        <a:t>DFA</a:t>
                      </a:r>
                      <a:r>
                        <a:rPr kumimoji="1" lang="ja-JP" altLang="en-US" sz="2200" dirty="0"/>
                        <a:t>と</a:t>
                      </a:r>
                      <a:r>
                        <a:rPr kumimoji="1" lang="en-US" altLang="ja-JP" sz="2200" dirty="0"/>
                        <a:t>DFM</a:t>
                      </a:r>
                      <a:endParaRPr kumimoji="1" lang="ja-JP" altLang="en-US" sz="2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DFA</a:t>
                      </a:r>
                      <a:r>
                        <a:rPr kumimoji="1" lang="ja-JP" altLang="en-US" sz="2200" dirty="0"/>
                        <a:t>（組立し易い設計）／</a:t>
                      </a:r>
                      <a:r>
                        <a:rPr kumimoji="1" lang="en-US" altLang="ja-JP" sz="2200" dirty="0"/>
                        <a:t>DFM</a:t>
                      </a:r>
                      <a:r>
                        <a:rPr kumimoji="1" lang="ja-JP" altLang="en-US" sz="2200" dirty="0"/>
                        <a:t>（製造し易い設計）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27583"/>
                  </a:ext>
                </a:extLst>
              </a:tr>
            </a:tbl>
          </a:graphicData>
        </a:graphic>
      </p:graphicFrame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54FE949-8646-43A5-830F-ACDAD8A73E57}"/>
              </a:ext>
            </a:extLst>
          </p:cNvPr>
          <p:cNvSpPr/>
          <p:nvPr/>
        </p:nvSpPr>
        <p:spPr>
          <a:xfrm>
            <a:off x="5974080" y="1158875"/>
            <a:ext cx="5379719" cy="854075"/>
          </a:xfrm>
          <a:prstGeom prst="wedgeRoundRectCallout">
            <a:avLst>
              <a:gd name="adj1" fmla="val -59918"/>
              <a:gd name="adj2" fmla="val 95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要するに工程</a:t>
            </a:r>
            <a:r>
              <a:rPr lang="en-US" altLang="ja-JP" dirty="0">
                <a:solidFill>
                  <a:schemeClr val="tx1"/>
                </a:solidFill>
              </a:rPr>
              <a:t>FMEA</a:t>
            </a:r>
            <a:r>
              <a:rPr lang="ja-JP" altLang="en-US" dirty="0">
                <a:solidFill>
                  <a:schemeClr val="tx1"/>
                </a:solidFill>
              </a:rPr>
              <a:t>にてリスク分析を行う際のインプット情報を漏れなくすること。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28341</TotalTime>
  <Words>310</Words>
  <Application>Microsoft Office PowerPoint</Application>
  <PresentationFormat>ワイド画面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8.3.3.2　製造工程設計へのインプット</vt:lpstr>
      <vt:lpstr>8.3.3.2　製造工程設計へのインプット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1255</cp:revision>
  <cp:lastPrinted>2020-10-21T02:47:23Z</cp:lastPrinted>
  <dcterms:created xsi:type="dcterms:W3CDTF">2019-02-14T08:34:57Z</dcterms:created>
  <dcterms:modified xsi:type="dcterms:W3CDTF">2023-05-28T15:10:59Z</dcterms:modified>
</cp:coreProperties>
</file>