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398" r:id="rId2"/>
    <p:sldId id="499" r:id="rId3"/>
    <p:sldId id="840" r:id="rId4"/>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☑組織は、顧客によって決定された、また組織によって実施された</a:t>
            </a:r>
            <a:r>
              <a:rPr lang="ja-JP" altLang="en-US" sz="2000" u="sng" dirty="0"/>
              <a:t>リスク分析による特殊特性を特定するプロセスを確立</a:t>
            </a:r>
            <a:r>
              <a:rPr lang="ja-JP" altLang="en-US" sz="2000" dirty="0"/>
              <a:t>し、</a:t>
            </a:r>
            <a:r>
              <a:rPr lang="ja-JP" altLang="en-US" sz="2000" b="1" dirty="0"/>
              <a:t>文書化</a:t>
            </a:r>
            <a:r>
              <a:rPr lang="ja-JP" altLang="en-US" sz="2000" dirty="0"/>
              <a:t>し、実施するために</a:t>
            </a:r>
            <a:r>
              <a:rPr lang="ja-JP" altLang="en-US" sz="2000" b="1" dirty="0"/>
              <a:t>部門横断的アプローチ</a:t>
            </a:r>
            <a:r>
              <a:rPr lang="ja-JP" altLang="en-US" sz="2000" dirty="0"/>
              <a:t>を用いなければならない。</a:t>
            </a:r>
            <a:endParaRPr lang="en-US" altLang="ja-JP" sz="2000" dirty="0"/>
          </a:p>
          <a:p>
            <a:pPr marL="0" indent="0">
              <a:lnSpc>
                <a:spcPct val="100000"/>
              </a:lnSpc>
              <a:buNone/>
            </a:pPr>
            <a:r>
              <a:rPr lang="ja-JP" altLang="en-US" sz="2000" dirty="0"/>
              <a:t>☑それには次の事項を含めなければならない。</a:t>
            </a:r>
            <a:endParaRPr lang="en-US" altLang="ja-JP" sz="2000" dirty="0"/>
          </a:p>
          <a:p>
            <a:pPr marL="800100" lvl="1" indent="-342900">
              <a:lnSpc>
                <a:spcPct val="100000"/>
              </a:lnSpc>
              <a:buFont typeface="+mj-lt"/>
              <a:buAutoNum type="alphaLcPeriod"/>
            </a:pPr>
            <a:r>
              <a:rPr lang="ja-JP" altLang="en-US" sz="2000" dirty="0"/>
              <a:t>製品及び／又は製造のための文書（必要に応じて）、</a:t>
            </a:r>
            <a:r>
              <a:rPr lang="ja-JP" altLang="en-US" sz="2000" u="sng" dirty="0"/>
              <a:t>関連するリスク分析（工程</a:t>
            </a:r>
            <a:r>
              <a:rPr lang="en-US" altLang="ja-JP" sz="2000" u="sng" dirty="0"/>
              <a:t>FMEA</a:t>
            </a:r>
            <a:r>
              <a:rPr lang="ja-JP" altLang="en-US" sz="2000" u="sng" dirty="0"/>
              <a:t>のような）、コントロールプラン及び標準作業／作業者指示書における特殊特性の文書化。</a:t>
            </a:r>
            <a:r>
              <a:rPr lang="ja-JP" altLang="en-US" sz="2000" dirty="0"/>
              <a:t>特殊特性は、固有の記号で識別され、これらの特殊特性のつくり込みの要領又は必要な管理方法を示す製造のための文書の中に文書化される。</a:t>
            </a:r>
            <a:endParaRPr lang="en-US" altLang="ja-JP" sz="2000" dirty="0"/>
          </a:p>
          <a:p>
            <a:pPr marL="800100" lvl="1" indent="-342900">
              <a:lnSpc>
                <a:spcPct val="100000"/>
              </a:lnSpc>
              <a:buFont typeface="+mj-lt"/>
              <a:buAutoNum type="alphaLcPeriod"/>
            </a:pPr>
            <a:r>
              <a:rPr lang="ja-JP" altLang="en-US" sz="2000" dirty="0"/>
              <a:t>製品及び製造工程の</a:t>
            </a:r>
            <a:r>
              <a:rPr lang="ja-JP" altLang="en-US" sz="2000" u="sng" dirty="0"/>
              <a:t>特殊特性に対する管理及び監視戦略の開発</a:t>
            </a:r>
            <a:endParaRPr lang="en-US" altLang="ja-JP" sz="2000" u="sng" dirty="0"/>
          </a:p>
          <a:p>
            <a:pPr marL="800100" lvl="1" indent="-342900">
              <a:lnSpc>
                <a:spcPct val="100000"/>
              </a:lnSpc>
              <a:buFont typeface="+mj-lt"/>
              <a:buAutoNum type="alphaLcPeriod"/>
            </a:pPr>
            <a:r>
              <a:rPr lang="ja-JP" altLang="en-US" sz="2000" dirty="0"/>
              <a:t>要求がある場合、</a:t>
            </a:r>
            <a:r>
              <a:rPr lang="ja-JP" altLang="en-US" sz="2000" u="sng" dirty="0"/>
              <a:t>顧客規定の承認</a:t>
            </a:r>
            <a:endParaRPr lang="en-US" altLang="ja-JP" sz="2000" u="sng" dirty="0"/>
          </a:p>
          <a:p>
            <a:pPr marL="800100" lvl="1" indent="-342900">
              <a:lnSpc>
                <a:spcPct val="100000"/>
              </a:lnSpc>
              <a:buFont typeface="+mj-lt"/>
              <a:buAutoNum type="alphaLcPeriod"/>
            </a:pPr>
            <a:r>
              <a:rPr lang="ja-JP" altLang="en-US" sz="2000" dirty="0"/>
              <a:t>顧客規定の定義及び記号、又は記号変換表に定められた、組織の同等の記号若しくは表記法への適合。記号変換表は、要求されれば顧客に提出しなければならない。</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8.3.3.3</a:t>
            </a:r>
            <a:r>
              <a:rPr kumimoji="1" lang="ja-JP" altLang="en-US" sz="3000" b="1" dirty="0">
                <a:solidFill>
                  <a:schemeClr val="tx2"/>
                </a:solidFill>
              </a:rPr>
              <a:t>　特殊特性</a:t>
            </a:r>
          </a:p>
        </p:txBody>
      </p:sp>
      <p:sp>
        <p:nvSpPr>
          <p:cNvPr id="2" name="四角形: 角を丸くする 1">
            <a:extLst>
              <a:ext uri="{FF2B5EF4-FFF2-40B4-BE49-F238E27FC236}">
                <a16:creationId xmlns:a16="http://schemas.microsoft.com/office/drawing/2014/main" id="{69D6EF28-03E8-41F2-8AC1-D30BB304E425}"/>
              </a:ext>
            </a:extLst>
          </p:cNvPr>
          <p:cNvSpPr/>
          <p:nvPr/>
        </p:nvSpPr>
        <p:spPr>
          <a:xfrm>
            <a:off x="10581640" y="741680"/>
            <a:ext cx="772160" cy="47752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SI 6</a:t>
            </a:r>
          </a:p>
        </p:txBody>
      </p:sp>
    </p:spTree>
    <p:extLst>
      <p:ext uri="{BB962C8B-B14F-4D97-AF65-F5344CB8AC3E}">
        <p14:creationId xmlns:p14="http://schemas.microsoft.com/office/powerpoint/2010/main" val="3810641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特殊特性</a:t>
            </a:r>
            <a:endParaRPr lang="en-US" altLang="ja-JP" sz="2400" dirty="0"/>
          </a:p>
          <a:p>
            <a:pPr lvl="1">
              <a:lnSpc>
                <a:spcPct val="100000"/>
              </a:lnSpc>
              <a:buFont typeface="Wingdings" panose="05000000000000000000" pitchFamily="2" charset="2"/>
              <a:buChar char="Ø"/>
            </a:pPr>
            <a:r>
              <a:rPr lang="ja-JP" altLang="en-US" dirty="0"/>
              <a:t>その特性の許容限界を超えると、製品安全、政府規制への適合、組付け性、機能、外観などに影響を与える可能性がある特性。</a:t>
            </a:r>
            <a:endParaRPr lang="en-US" altLang="ja-JP" dirty="0"/>
          </a:p>
          <a:p>
            <a:pPr marL="514350" indent="-514350">
              <a:lnSpc>
                <a:spcPct val="100000"/>
              </a:lnSpc>
              <a:buFont typeface="+mj-lt"/>
              <a:buAutoNum type="arabicPeriod"/>
            </a:pPr>
            <a:r>
              <a:rPr lang="ja-JP" altLang="en-US" sz="2400" dirty="0"/>
              <a:t>決定と管理。</a:t>
            </a:r>
            <a:endParaRPr lang="en-US" altLang="ja-JP" sz="2400" dirty="0"/>
          </a:p>
          <a:p>
            <a:pPr marL="514350" indent="-514350">
              <a:lnSpc>
                <a:spcPct val="100000"/>
              </a:lnSpc>
              <a:buFont typeface="+mj-lt"/>
              <a:buAutoNum type="arabicPeriod"/>
            </a:pPr>
            <a:endParaRPr lang="en-US" altLang="ja-JP" sz="2400" dirty="0"/>
          </a:p>
          <a:p>
            <a:pPr marL="514350" indent="-514350">
              <a:lnSpc>
                <a:spcPct val="100000"/>
              </a:lnSpc>
              <a:buFont typeface="+mj-lt"/>
              <a:buAutoNum type="arabicPeriod"/>
            </a:pPr>
            <a:endParaRPr lang="en-US" altLang="ja-JP" sz="2400" dirty="0"/>
          </a:p>
          <a:p>
            <a:pPr marL="514350" indent="-514350">
              <a:lnSpc>
                <a:spcPct val="100000"/>
              </a:lnSpc>
              <a:buFont typeface="+mj-lt"/>
              <a:buAutoNum type="arabicPeriod"/>
            </a:pPr>
            <a:endParaRPr lang="en-US" altLang="ja-JP" sz="2400" dirty="0"/>
          </a:p>
          <a:p>
            <a:pPr marL="514350" indent="-514350">
              <a:lnSpc>
                <a:spcPct val="100000"/>
              </a:lnSpc>
              <a:buFont typeface="+mj-lt"/>
              <a:buAutoNum type="arabicPeriod"/>
            </a:pPr>
            <a:endParaRPr lang="en-US" altLang="ja-JP" sz="2400" dirty="0"/>
          </a:p>
          <a:p>
            <a:pPr marL="514350" indent="-514350">
              <a:lnSpc>
                <a:spcPct val="100000"/>
              </a:lnSpc>
              <a:buFont typeface="+mj-lt"/>
              <a:buAutoNum type="arabicPeriod"/>
            </a:pPr>
            <a:endParaRPr lang="en-US" altLang="ja-JP" sz="2400" dirty="0"/>
          </a:p>
          <a:p>
            <a:pPr marL="514350" indent="-514350">
              <a:lnSpc>
                <a:spcPct val="100000"/>
              </a:lnSpc>
              <a:buFont typeface="+mj-lt"/>
              <a:buAutoNum type="arabicPeriod"/>
            </a:pPr>
            <a:r>
              <a:rPr lang="ja-JP" altLang="en-US" sz="2400" dirty="0"/>
              <a:t>識別文書を利用する要員に対し、特殊特性の意味と意図を理解させる。</a:t>
            </a:r>
            <a:endParaRPr lang="en-US" altLang="ja-JP" sz="2400"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8.3.3.3</a:t>
            </a:r>
            <a:r>
              <a:rPr lang="ja-JP" altLang="en-US" sz="3000" b="1" dirty="0">
                <a:solidFill>
                  <a:schemeClr val="bg1"/>
                </a:solidFill>
              </a:rPr>
              <a:t>　特殊特性</a:t>
            </a:r>
            <a:endParaRPr kumimoji="1" lang="ja-JP" altLang="en-US" sz="3000" b="1" dirty="0">
              <a:solidFill>
                <a:schemeClr val="bg1"/>
              </a:solidFill>
            </a:endParaRPr>
          </a:p>
        </p:txBody>
      </p:sp>
      <p:graphicFrame>
        <p:nvGraphicFramePr>
          <p:cNvPr id="2" name="表 1">
            <a:extLst>
              <a:ext uri="{FF2B5EF4-FFF2-40B4-BE49-F238E27FC236}">
                <a16:creationId xmlns:a16="http://schemas.microsoft.com/office/drawing/2014/main" id="{92BE5ABB-D9CF-4F03-960B-16AD79548066}"/>
              </a:ext>
            </a:extLst>
          </p:cNvPr>
          <p:cNvGraphicFramePr>
            <a:graphicFrameLocks noGrp="1"/>
          </p:cNvGraphicFramePr>
          <p:nvPr>
            <p:extLst>
              <p:ext uri="{D42A27DB-BD31-4B8C-83A1-F6EECF244321}">
                <p14:modId xmlns:p14="http://schemas.microsoft.com/office/powerpoint/2010/main" val="2114086385"/>
              </p:ext>
            </p:extLst>
          </p:nvPr>
        </p:nvGraphicFramePr>
        <p:xfrm>
          <a:off x="838200" y="3145637"/>
          <a:ext cx="10515600" cy="2395847"/>
        </p:xfrm>
        <a:graphic>
          <a:graphicData uri="http://schemas.openxmlformats.org/drawingml/2006/table">
            <a:tbl>
              <a:tblPr firstRow="1" bandRow="1">
                <a:tableStyleId>{5940675A-B579-460E-94D1-54222C63F5DA}</a:tableStyleId>
              </a:tblPr>
              <a:tblGrid>
                <a:gridCol w="1325880">
                  <a:extLst>
                    <a:ext uri="{9D8B030D-6E8A-4147-A177-3AD203B41FA5}">
                      <a16:colId xmlns:a16="http://schemas.microsoft.com/office/drawing/2014/main" val="205641768"/>
                    </a:ext>
                  </a:extLst>
                </a:gridCol>
                <a:gridCol w="3531640">
                  <a:extLst>
                    <a:ext uri="{9D8B030D-6E8A-4147-A177-3AD203B41FA5}">
                      <a16:colId xmlns:a16="http://schemas.microsoft.com/office/drawing/2014/main" val="2049075014"/>
                    </a:ext>
                  </a:extLst>
                </a:gridCol>
                <a:gridCol w="2137273">
                  <a:extLst>
                    <a:ext uri="{9D8B030D-6E8A-4147-A177-3AD203B41FA5}">
                      <a16:colId xmlns:a16="http://schemas.microsoft.com/office/drawing/2014/main" val="989624813"/>
                    </a:ext>
                  </a:extLst>
                </a:gridCol>
                <a:gridCol w="3520807">
                  <a:extLst>
                    <a:ext uri="{9D8B030D-6E8A-4147-A177-3AD203B41FA5}">
                      <a16:colId xmlns:a16="http://schemas.microsoft.com/office/drawing/2014/main" val="3852812619"/>
                    </a:ext>
                  </a:extLst>
                </a:gridCol>
              </a:tblGrid>
              <a:tr h="525348">
                <a:tc>
                  <a:txBody>
                    <a:bodyPr/>
                    <a:lstStyle/>
                    <a:p>
                      <a:pPr algn="ctr"/>
                      <a:r>
                        <a:rPr kumimoji="1" lang="ja-JP" altLang="en-US" sz="2000" dirty="0"/>
                        <a:t>決定者</a:t>
                      </a:r>
                    </a:p>
                  </a:txBody>
                  <a:tcPr anchor="ctr">
                    <a:solidFill>
                      <a:schemeClr val="tx2">
                        <a:lumMod val="40000"/>
                        <a:lumOff val="60000"/>
                      </a:schemeClr>
                    </a:solidFill>
                  </a:tcPr>
                </a:tc>
                <a:tc>
                  <a:txBody>
                    <a:bodyPr/>
                    <a:lstStyle/>
                    <a:p>
                      <a:pPr algn="ctr"/>
                      <a:r>
                        <a:rPr kumimoji="1" lang="ja-JP" altLang="en-US" sz="2000" dirty="0"/>
                        <a:t>決定方法</a:t>
                      </a:r>
                    </a:p>
                  </a:txBody>
                  <a:tcPr anchor="ctr">
                    <a:solidFill>
                      <a:schemeClr val="tx2">
                        <a:lumMod val="40000"/>
                        <a:lumOff val="60000"/>
                      </a:schemeClr>
                    </a:solidFill>
                  </a:tcPr>
                </a:tc>
                <a:tc>
                  <a:txBody>
                    <a:bodyPr/>
                    <a:lstStyle/>
                    <a:p>
                      <a:pPr algn="ctr"/>
                      <a:r>
                        <a:rPr kumimoji="1" lang="ja-JP" altLang="en-US" sz="2000" dirty="0"/>
                        <a:t>管理及び監視</a:t>
                      </a:r>
                    </a:p>
                  </a:txBody>
                  <a:tcPr anchor="ctr">
                    <a:solidFill>
                      <a:schemeClr val="tx2">
                        <a:lumMod val="40000"/>
                        <a:lumOff val="60000"/>
                      </a:schemeClr>
                    </a:solidFill>
                  </a:tcPr>
                </a:tc>
                <a:tc>
                  <a:txBody>
                    <a:bodyPr/>
                    <a:lstStyle/>
                    <a:p>
                      <a:pPr algn="ctr"/>
                      <a:r>
                        <a:rPr kumimoji="1" lang="ja-JP" altLang="en-US" sz="2000" dirty="0"/>
                        <a:t>識別</a:t>
                      </a:r>
                    </a:p>
                  </a:txBody>
                  <a:tcPr anchor="ctr">
                    <a:solidFill>
                      <a:schemeClr val="tx2">
                        <a:lumMod val="40000"/>
                        <a:lumOff val="60000"/>
                      </a:schemeClr>
                    </a:solidFill>
                  </a:tcPr>
                </a:tc>
                <a:extLst>
                  <a:ext uri="{0D108BD9-81ED-4DB2-BD59-A6C34878D82A}">
                    <a16:rowId xmlns:a16="http://schemas.microsoft.com/office/drawing/2014/main" val="172227774"/>
                  </a:ext>
                </a:extLst>
              </a:tr>
              <a:tr h="525348">
                <a:tc gridSpan="2">
                  <a:txBody>
                    <a:bodyPr/>
                    <a:lstStyle/>
                    <a:p>
                      <a:pPr algn="ctr"/>
                      <a:r>
                        <a:rPr kumimoji="1" lang="ja-JP" altLang="en-US" sz="2000" dirty="0"/>
                        <a:t>顧客</a:t>
                      </a:r>
                    </a:p>
                  </a:txBody>
                  <a:tcPr anchor="ctr"/>
                </a:tc>
                <a:tc hMerge="1">
                  <a:txBody>
                    <a:bodyPr/>
                    <a:lstStyle/>
                    <a:p>
                      <a:endParaRPr kumimoji="1" lang="ja-JP" altLang="en-US"/>
                    </a:p>
                  </a:txBody>
                  <a:tcPr/>
                </a:tc>
                <a:tc rowSpan="2">
                  <a:txBody>
                    <a:bodyPr/>
                    <a:lstStyle/>
                    <a:p>
                      <a:r>
                        <a:rPr kumimoji="1" lang="ja-JP" altLang="en-US" sz="2000" dirty="0"/>
                        <a:t>Ｘ－Ｒ管理図</a:t>
                      </a:r>
                      <a:endParaRPr kumimoji="1" lang="en-US" altLang="ja-JP" sz="2000" dirty="0"/>
                    </a:p>
                    <a:p>
                      <a:r>
                        <a:rPr kumimoji="1" lang="en-US" altLang="ja-JP" sz="2000" dirty="0"/>
                        <a:t>Cp</a:t>
                      </a:r>
                      <a:r>
                        <a:rPr kumimoji="1" lang="ja-JP" altLang="en-US" sz="2000" dirty="0"/>
                        <a:t>（</a:t>
                      </a:r>
                      <a:r>
                        <a:rPr kumimoji="1" lang="en-US" altLang="ja-JP" sz="2000" dirty="0" err="1"/>
                        <a:t>Cpk</a:t>
                      </a:r>
                      <a:r>
                        <a:rPr kumimoji="1" lang="ja-JP" altLang="en-US" sz="2000" dirty="0"/>
                        <a:t>）</a:t>
                      </a:r>
                      <a:endParaRPr kumimoji="1" lang="en-US" altLang="ja-JP" sz="2000" dirty="0"/>
                    </a:p>
                    <a:p>
                      <a:r>
                        <a:rPr kumimoji="1" lang="ja-JP" altLang="en-US" sz="2000" dirty="0"/>
                        <a:t>ポカヨケ</a:t>
                      </a:r>
                      <a:endParaRPr kumimoji="1" lang="en-US" altLang="ja-JP" sz="2000" dirty="0"/>
                    </a:p>
                    <a:p>
                      <a:r>
                        <a:rPr kumimoji="1" lang="ja-JP" altLang="en-US" sz="2000" dirty="0"/>
                        <a:t>全数検査など</a:t>
                      </a:r>
                    </a:p>
                  </a:txBody>
                  <a:tcPr anchor="ctr"/>
                </a:tc>
                <a:tc>
                  <a:txBody>
                    <a:bodyPr/>
                    <a:lstStyle/>
                    <a:p>
                      <a:r>
                        <a:rPr kumimoji="1" lang="ja-JP" altLang="en-US" sz="2000" dirty="0"/>
                        <a:t>顧客規定の定義及び記号</a:t>
                      </a:r>
                    </a:p>
                  </a:txBody>
                  <a:tcPr anchor="ctr"/>
                </a:tc>
                <a:extLst>
                  <a:ext uri="{0D108BD9-81ED-4DB2-BD59-A6C34878D82A}">
                    <a16:rowId xmlns:a16="http://schemas.microsoft.com/office/drawing/2014/main" val="1785810408"/>
                  </a:ext>
                </a:extLst>
              </a:tr>
              <a:tr h="1345151">
                <a:tc>
                  <a:txBody>
                    <a:bodyPr/>
                    <a:lstStyle/>
                    <a:p>
                      <a:pPr algn="ctr"/>
                      <a:r>
                        <a:rPr kumimoji="1" lang="ja-JP" altLang="en-US" sz="2000" dirty="0"/>
                        <a:t>組織</a:t>
                      </a:r>
                    </a:p>
                  </a:txBody>
                  <a:tcPr anchor="ctr"/>
                </a:tc>
                <a:tc>
                  <a:txBody>
                    <a:bodyPr/>
                    <a:lstStyle/>
                    <a:p>
                      <a:pPr algn="l"/>
                      <a:r>
                        <a:rPr kumimoji="1" lang="ja-JP" altLang="en-US" sz="2000" dirty="0"/>
                        <a:t>リスク分析の結果</a:t>
                      </a:r>
                      <a:endParaRPr kumimoji="1" lang="en-US" altLang="ja-JP" sz="2000" dirty="0"/>
                    </a:p>
                    <a:p>
                      <a:pPr algn="l"/>
                      <a:r>
                        <a:rPr kumimoji="1" lang="ja-JP" altLang="en-US" sz="2000" dirty="0"/>
                        <a:t>（</a:t>
                      </a:r>
                      <a:r>
                        <a:rPr kumimoji="1" lang="en-US" altLang="ja-JP" sz="2000" dirty="0"/>
                        <a:t>FMEA</a:t>
                      </a:r>
                      <a:r>
                        <a:rPr kumimoji="1" lang="ja-JP" altLang="en-US" sz="2000" dirty="0"/>
                        <a:t>の結果、非常に高い厳しさとなった場合の該当特性が特殊特性となる）</a:t>
                      </a:r>
                    </a:p>
                  </a:txBody>
                  <a:tcPr anchor="ctr"/>
                </a:tc>
                <a:tc vMerge="1">
                  <a:txBody>
                    <a:bodyPr/>
                    <a:lstStyle/>
                    <a:p>
                      <a:endParaRPr kumimoji="1" lang="ja-JP" altLang="en-US" dirty="0"/>
                    </a:p>
                  </a:txBody>
                  <a:tcPr anchor="ctr"/>
                </a:tc>
                <a:tc>
                  <a:txBody>
                    <a:bodyPr/>
                    <a:lstStyle/>
                    <a:p>
                      <a:r>
                        <a:rPr kumimoji="1" lang="ja-JP" altLang="en-US" sz="2000" dirty="0"/>
                        <a:t>組織の識別規定（顧客記号の変換表含む）</a:t>
                      </a:r>
                      <a:endParaRPr kumimoji="1" lang="en-US" altLang="ja-JP" sz="2000" dirty="0"/>
                    </a:p>
                    <a:p>
                      <a:r>
                        <a:rPr kumimoji="1" lang="ja-JP" altLang="en-US" sz="2000" dirty="0"/>
                        <a:t>（図面／</a:t>
                      </a:r>
                      <a:r>
                        <a:rPr kumimoji="1" lang="en-US" altLang="ja-JP" sz="2000" dirty="0"/>
                        <a:t>FMEA</a:t>
                      </a:r>
                      <a:r>
                        <a:rPr kumimoji="1" lang="ja-JP" altLang="en-US" sz="2000" dirty="0"/>
                        <a:t>／</a:t>
                      </a:r>
                      <a:r>
                        <a:rPr kumimoji="1" lang="en-US" altLang="ja-JP" sz="2000" dirty="0"/>
                        <a:t>CP</a:t>
                      </a:r>
                      <a:r>
                        <a:rPr kumimoji="1" lang="ja-JP" altLang="en-US" sz="2000" dirty="0"/>
                        <a:t>／作業指示書など）</a:t>
                      </a:r>
                    </a:p>
                  </a:txBody>
                  <a:tcPr anchor="ctr"/>
                </a:tc>
                <a:extLst>
                  <a:ext uri="{0D108BD9-81ED-4DB2-BD59-A6C34878D82A}">
                    <a16:rowId xmlns:a16="http://schemas.microsoft.com/office/drawing/2014/main" val="895220181"/>
                  </a:ext>
                </a:extLst>
              </a:tr>
            </a:tbl>
          </a:graphicData>
        </a:graphic>
      </p:graphicFrame>
      <p:sp>
        <p:nvSpPr>
          <p:cNvPr id="3" name="正方形/長方形 2">
            <a:extLst>
              <a:ext uri="{FF2B5EF4-FFF2-40B4-BE49-F238E27FC236}">
                <a16:creationId xmlns:a16="http://schemas.microsoft.com/office/drawing/2014/main" id="{9B23CA9F-C517-4A6A-8243-2EB40D9C27B9}"/>
              </a:ext>
            </a:extLst>
          </p:cNvPr>
          <p:cNvSpPr/>
          <p:nvPr/>
        </p:nvSpPr>
        <p:spPr>
          <a:xfrm>
            <a:off x="5730240" y="3926522"/>
            <a:ext cx="365760" cy="132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a:t>
            </a:r>
          </a:p>
        </p:txBody>
      </p:sp>
    </p:spTree>
    <p:extLst>
      <p:ext uri="{BB962C8B-B14F-4D97-AF65-F5344CB8AC3E}">
        <p14:creationId xmlns:p14="http://schemas.microsoft.com/office/powerpoint/2010/main" val="2110812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8.3.3.3</a:t>
            </a:r>
            <a:r>
              <a:rPr lang="ja-JP" altLang="en-US" sz="3000" b="1" dirty="0">
                <a:solidFill>
                  <a:schemeClr val="bg1"/>
                </a:solidFill>
              </a:rPr>
              <a:t>　特殊特性</a:t>
            </a:r>
            <a:endParaRPr kumimoji="1" lang="ja-JP" altLang="en-US" sz="3000" b="1" dirty="0">
              <a:solidFill>
                <a:schemeClr val="bg1"/>
              </a:solidFill>
            </a:endParaRPr>
          </a:p>
        </p:txBody>
      </p:sp>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588891"/>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startAt="4"/>
            </a:pPr>
            <a:r>
              <a:rPr lang="ja-JP" altLang="en-US" sz="2400" dirty="0"/>
              <a:t>特殊特性の管理。</a:t>
            </a:r>
            <a:endParaRPr lang="en-US" altLang="ja-JP" sz="2400" dirty="0"/>
          </a:p>
        </p:txBody>
      </p:sp>
      <p:graphicFrame>
        <p:nvGraphicFramePr>
          <p:cNvPr id="3" name="表 5">
            <a:extLst>
              <a:ext uri="{FF2B5EF4-FFF2-40B4-BE49-F238E27FC236}">
                <a16:creationId xmlns:a16="http://schemas.microsoft.com/office/drawing/2014/main" id="{845647C7-35B4-4BDE-9DCB-4BA2085FC753}"/>
              </a:ext>
            </a:extLst>
          </p:cNvPr>
          <p:cNvGraphicFramePr>
            <a:graphicFrameLocks noGrp="1"/>
          </p:cNvGraphicFramePr>
          <p:nvPr>
            <p:extLst>
              <p:ext uri="{D42A27DB-BD31-4B8C-83A1-F6EECF244321}">
                <p14:modId xmlns:p14="http://schemas.microsoft.com/office/powerpoint/2010/main" val="3686598901"/>
              </p:ext>
            </p:extLst>
          </p:nvPr>
        </p:nvGraphicFramePr>
        <p:xfrm>
          <a:off x="838200" y="2009550"/>
          <a:ext cx="10515600" cy="3852768"/>
        </p:xfrm>
        <a:graphic>
          <a:graphicData uri="http://schemas.openxmlformats.org/drawingml/2006/table">
            <a:tbl>
              <a:tblPr firstRow="1" bandRow="1">
                <a:tableStyleId>{5940675A-B579-460E-94D1-54222C63F5DA}</a:tableStyleId>
              </a:tblPr>
              <a:tblGrid>
                <a:gridCol w="1559560">
                  <a:extLst>
                    <a:ext uri="{9D8B030D-6E8A-4147-A177-3AD203B41FA5}">
                      <a16:colId xmlns:a16="http://schemas.microsoft.com/office/drawing/2014/main" val="903798010"/>
                    </a:ext>
                  </a:extLst>
                </a:gridCol>
                <a:gridCol w="8956040">
                  <a:extLst>
                    <a:ext uri="{9D8B030D-6E8A-4147-A177-3AD203B41FA5}">
                      <a16:colId xmlns:a16="http://schemas.microsoft.com/office/drawing/2014/main" val="3939787484"/>
                    </a:ext>
                  </a:extLst>
                </a:gridCol>
              </a:tblGrid>
              <a:tr h="538298">
                <a:tc>
                  <a:txBody>
                    <a:bodyPr/>
                    <a:lstStyle/>
                    <a:p>
                      <a:pPr algn="ctr"/>
                      <a:r>
                        <a:rPr kumimoji="1" lang="ja-JP" altLang="en-US" sz="2000" dirty="0">
                          <a:solidFill>
                            <a:schemeClr val="tx1"/>
                          </a:solidFill>
                        </a:rPr>
                        <a:t>項番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kumimoji="1" lang="ja-JP" altLang="en-US" sz="2000" dirty="0">
                          <a:solidFill>
                            <a:schemeClr val="tx1"/>
                          </a:solidFill>
                        </a:rPr>
                        <a:t>特殊特性の管理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502142161"/>
                  </a:ext>
                </a:extLst>
              </a:tr>
              <a:tr h="538298">
                <a:tc>
                  <a:txBody>
                    <a:bodyPr/>
                    <a:lstStyle/>
                    <a:p>
                      <a:r>
                        <a:rPr kumimoji="1" lang="en-US" altLang="ja-JP" sz="2000" dirty="0"/>
                        <a:t>7.1.5.1.1</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kumimoji="1" lang="ja-JP" altLang="en-US" sz="2000" dirty="0">
                          <a:solidFill>
                            <a:srgbClr val="FF0000"/>
                          </a:solidFill>
                          <a:effectLst>
                            <a:outerShdw blurRad="38100" dist="38100" dir="2700000" algn="tl">
                              <a:srgbClr val="000000">
                                <a:alpha val="43137"/>
                              </a:srgbClr>
                            </a:outerShdw>
                          </a:effectLst>
                        </a:rPr>
                        <a:t>測定システム解析の実施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2831040"/>
                  </a:ext>
                </a:extLst>
              </a:tr>
              <a:tr h="1189330">
                <a:tc>
                  <a:txBody>
                    <a:bodyPr/>
                    <a:lstStyle/>
                    <a:p>
                      <a:r>
                        <a:rPr kumimoji="1" lang="en-US" altLang="ja-JP" sz="2000" dirty="0"/>
                        <a:t>8.3.3.3</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kumimoji="1" lang="ja-JP" altLang="en-US" sz="2000" dirty="0"/>
                        <a:t>特殊特性を特定するプロセスの確立及び文書化</a:t>
                      </a:r>
                      <a:endParaRPr kumimoji="1" lang="en-US" altLang="ja-JP" sz="2000" dirty="0"/>
                    </a:p>
                    <a:p>
                      <a:pPr marL="342900" indent="-342900">
                        <a:buFont typeface="Arial" panose="020B0604020202020204" pitchFamily="34" charset="0"/>
                        <a:buChar char="•"/>
                      </a:pPr>
                      <a:r>
                        <a:rPr kumimoji="1" lang="ja-JP" altLang="en-US" sz="2000" dirty="0"/>
                        <a:t>図面、</a:t>
                      </a:r>
                      <a:r>
                        <a:rPr kumimoji="1" lang="en-US" altLang="ja-JP" sz="2000" dirty="0"/>
                        <a:t>FMEA</a:t>
                      </a:r>
                      <a:r>
                        <a:rPr kumimoji="1" lang="ja-JP" altLang="en-US" sz="2000" dirty="0"/>
                        <a:t>及びコントロールプランなどの文書への識別表示</a:t>
                      </a:r>
                      <a:endParaRPr kumimoji="1" lang="en-US" altLang="ja-JP" sz="2000" dirty="0"/>
                    </a:p>
                    <a:p>
                      <a:pPr marL="342900" indent="-342900">
                        <a:buFont typeface="Arial" panose="020B0604020202020204" pitchFamily="34" charset="0"/>
                        <a:buChar char="•"/>
                      </a:pPr>
                      <a:r>
                        <a:rPr kumimoji="1" lang="ja-JP" altLang="en-US" sz="2000" dirty="0"/>
                        <a:t>特殊特性に対する管理及び監視戦略の開発</a:t>
                      </a:r>
                      <a:endParaRPr kumimoji="1" lang="en-US" altLang="ja-JP"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570519"/>
                  </a:ext>
                </a:extLst>
              </a:tr>
              <a:tr h="538298">
                <a:tc>
                  <a:txBody>
                    <a:bodyPr/>
                    <a:lstStyle/>
                    <a:p>
                      <a:r>
                        <a:rPr kumimoji="1" lang="en-US" altLang="ja-JP" sz="2000" dirty="0"/>
                        <a:t>8.4.3.1</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kumimoji="1" lang="ja-JP" altLang="en-US" sz="2000" dirty="0"/>
                        <a:t>特殊特性を供給者へ伝達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875105"/>
                  </a:ext>
                </a:extLst>
              </a:tr>
              <a:tr h="510246">
                <a:tc>
                  <a:txBody>
                    <a:bodyPr/>
                    <a:lstStyle/>
                    <a:p>
                      <a:r>
                        <a:rPr kumimoji="1" lang="en-US" altLang="ja-JP" sz="2000" dirty="0"/>
                        <a:t>8.5.1.1</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kumimoji="1" lang="ja-JP" altLang="en-US" sz="2000" dirty="0"/>
                        <a:t>特殊特性に対して実施する管理の監視方法を</a:t>
                      </a:r>
                      <a:r>
                        <a:rPr kumimoji="1" lang="ja-JP" altLang="en-US" sz="2000" dirty="0">
                          <a:solidFill>
                            <a:srgbClr val="FF0000"/>
                          </a:solidFill>
                          <a:effectLst>
                            <a:outerShdw blurRad="38100" dist="38100" dir="2700000" algn="tl">
                              <a:srgbClr val="000000">
                                <a:alpha val="43137"/>
                              </a:srgbClr>
                            </a:outerShdw>
                          </a:effectLst>
                        </a:rPr>
                        <a:t>コントロールプランへ記載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3667042"/>
                  </a:ext>
                </a:extLst>
              </a:tr>
              <a:tr h="538298">
                <a:tc>
                  <a:txBody>
                    <a:bodyPr/>
                    <a:lstStyle/>
                    <a:p>
                      <a:r>
                        <a:rPr kumimoji="1" lang="en-US" altLang="ja-JP" sz="2000" dirty="0"/>
                        <a:t>9.1.1.1</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kumimoji="1" lang="ja-JP" altLang="en-US" sz="2000" dirty="0"/>
                        <a:t>特殊特性に対する</a:t>
                      </a:r>
                      <a:r>
                        <a:rPr kumimoji="1" lang="ja-JP" altLang="en-US" sz="2000" dirty="0">
                          <a:solidFill>
                            <a:srgbClr val="FF0000"/>
                          </a:solidFill>
                          <a:effectLst>
                            <a:outerShdw blurRad="38100" dist="38100" dir="2700000" algn="tl">
                              <a:srgbClr val="000000">
                                <a:alpha val="43137"/>
                              </a:srgbClr>
                            </a:outerShdw>
                          </a:effectLst>
                        </a:rPr>
                        <a:t>工程能力調査の実施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4621533"/>
                  </a:ext>
                </a:extLst>
              </a:tr>
            </a:tbl>
          </a:graphicData>
        </a:graphic>
      </p:graphicFrame>
    </p:spTree>
    <p:extLst>
      <p:ext uri="{BB962C8B-B14F-4D97-AF65-F5344CB8AC3E}">
        <p14:creationId xmlns:p14="http://schemas.microsoft.com/office/powerpoint/2010/main" val="4202966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28341</TotalTime>
  <Words>436</Words>
  <Application>Microsoft Office PowerPoint</Application>
  <PresentationFormat>ワイド画面</PresentationFormat>
  <Paragraphs>56</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新細明體</vt:lpstr>
      <vt:lpstr>游ゴシック</vt:lpstr>
      <vt:lpstr>游ゴシック Light</vt:lpstr>
      <vt:lpstr>Arial</vt:lpstr>
      <vt:lpstr>Wingdings</vt:lpstr>
      <vt:lpstr>Office テーマ</vt:lpstr>
      <vt:lpstr>8.3.3.3　特殊特性</vt:lpstr>
      <vt:lpstr>8.3.3.3　特殊特性</vt:lpstr>
      <vt:lpstr>8.3.3.3　特殊特性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1255</cp:revision>
  <cp:lastPrinted>2020-10-21T02:47:23Z</cp:lastPrinted>
  <dcterms:created xsi:type="dcterms:W3CDTF">2019-02-14T08:34:57Z</dcterms:created>
  <dcterms:modified xsi:type="dcterms:W3CDTF">2023-05-28T15:10:26Z</dcterms:modified>
</cp:coreProperties>
</file>