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399" r:id="rId2"/>
    <p:sldId id="501" r:id="rId3"/>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☑製品及び工程の設計・開発中の規定された段階での測定項目を、定め、分析し、そして、その要約した結果を</a:t>
            </a:r>
            <a:r>
              <a:rPr lang="ja-JP" altLang="en-US" sz="2000" u="sng" dirty="0"/>
              <a:t>マネジメントレビューへのインプットとして報告しなければならない（</a:t>
            </a:r>
            <a:r>
              <a:rPr lang="en-US" altLang="ja-JP" sz="2000" u="sng" dirty="0"/>
              <a:t>9.3.2.1</a:t>
            </a:r>
            <a:r>
              <a:rPr lang="ja-JP" altLang="en-US" sz="2000" u="sng" dirty="0"/>
              <a:t>参照）。</a:t>
            </a:r>
            <a:endParaRPr lang="en-US" altLang="ja-JP" sz="2000" u="sng" dirty="0"/>
          </a:p>
          <a:p>
            <a:pPr marL="0" indent="0">
              <a:lnSpc>
                <a:spcPct val="100000"/>
              </a:lnSpc>
              <a:buNone/>
            </a:pPr>
            <a:r>
              <a:rPr lang="ja-JP" altLang="en-US" sz="2000" dirty="0"/>
              <a:t>☑</a:t>
            </a:r>
            <a:r>
              <a:rPr lang="ja-JP" altLang="en-US" sz="2000" u="sng" dirty="0"/>
              <a:t>顧客に要求される場合</a:t>
            </a:r>
            <a:r>
              <a:rPr lang="ja-JP" altLang="en-US" sz="2000" dirty="0"/>
              <a:t>、製品及び工程の開発活動の測定項目は、</a:t>
            </a:r>
            <a:r>
              <a:rPr lang="ja-JP" altLang="en-US" sz="2000" u="sng" dirty="0"/>
              <a:t>規定された段階で顧客に報告する</a:t>
            </a:r>
            <a:r>
              <a:rPr lang="ja-JP" altLang="en-US" sz="2000" dirty="0"/>
              <a:t>、又は顧客に合意されなければならない。</a:t>
            </a:r>
          </a:p>
          <a:p>
            <a:pPr marL="0" indent="0">
              <a:lnSpc>
                <a:spcPct val="100000"/>
              </a:lnSpc>
              <a:buNone/>
            </a:pPr>
            <a:r>
              <a:rPr lang="ja-JP" altLang="en-US" sz="2000" dirty="0"/>
              <a:t>注記　必要に応じて、測定項目には、品質リスク、コスト、リードタイム、クリティカルパス、などの測定項目を含めてもよい。</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8.3.4.1</a:t>
            </a:r>
            <a:r>
              <a:rPr kumimoji="1" lang="ja-JP" altLang="en-US" sz="3000" b="1" dirty="0">
                <a:solidFill>
                  <a:schemeClr val="tx2"/>
                </a:solidFill>
              </a:rPr>
              <a:t>　監視</a:t>
            </a:r>
          </a:p>
        </p:txBody>
      </p:sp>
    </p:spTree>
    <p:extLst>
      <p:ext uri="{BB962C8B-B14F-4D97-AF65-F5344CB8AC3E}">
        <p14:creationId xmlns:p14="http://schemas.microsoft.com/office/powerpoint/2010/main" val="1630523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4935688"/>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ja-JP" altLang="en-US" sz="2400" dirty="0"/>
              <a:t>設計・開発の進捗状況に対し、経営者が関与するための場。</a:t>
            </a:r>
            <a:endParaRPr lang="en-US" altLang="ja-JP" sz="2400" dirty="0"/>
          </a:p>
          <a:p>
            <a:pPr lvl="1">
              <a:lnSpc>
                <a:spcPct val="100000"/>
              </a:lnSpc>
              <a:buFont typeface="Wingdings" panose="05000000000000000000" pitchFamily="2" charset="2"/>
              <a:buChar char="Ø"/>
            </a:pPr>
            <a:r>
              <a:rPr lang="en-US" altLang="ja-JP" dirty="0"/>
              <a:t>APQP</a:t>
            </a:r>
            <a:r>
              <a:rPr lang="ja-JP" altLang="en-US" dirty="0"/>
              <a:t>の場合：「製品企画終了時」「製品の設計・開発終了時」「工程設計終了時」「量産試作終了～量産開始前」の</a:t>
            </a:r>
            <a:r>
              <a:rPr lang="en-US" altLang="ja-JP" dirty="0"/>
              <a:t>4</a:t>
            </a:r>
            <a:r>
              <a:rPr lang="ja-JP" altLang="en-US" dirty="0"/>
              <a:t>段階</a:t>
            </a:r>
            <a:endParaRPr lang="en-US" altLang="ja-JP" dirty="0"/>
          </a:p>
          <a:p>
            <a:pPr marL="514350" indent="-514350">
              <a:lnSpc>
                <a:spcPct val="100000"/>
              </a:lnSpc>
              <a:buFont typeface="+mj-lt"/>
              <a:buAutoNum type="arabicPeriod"/>
            </a:pPr>
            <a:r>
              <a:rPr lang="ja-JP" altLang="en-US" sz="2400" dirty="0"/>
              <a:t>関与事項の例。</a:t>
            </a:r>
            <a:endParaRPr lang="en-US" altLang="ja-JP" sz="2400" dirty="0"/>
          </a:p>
          <a:p>
            <a:pPr lvl="1">
              <a:lnSpc>
                <a:spcPct val="100000"/>
              </a:lnSpc>
              <a:buFont typeface="Wingdings" panose="05000000000000000000" pitchFamily="2" charset="2"/>
              <a:buChar char="Ø"/>
            </a:pPr>
            <a:r>
              <a:rPr lang="ja-JP" altLang="en-US" dirty="0"/>
              <a:t>重要品質問題（リコールにつながるような）が発生していないか。</a:t>
            </a:r>
            <a:endParaRPr lang="en-US" altLang="ja-JP" dirty="0"/>
          </a:p>
          <a:p>
            <a:pPr lvl="1">
              <a:lnSpc>
                <a:spcPct val="100000"/>
              </a:lnSpc>
              <a:buFont typeface="Wingdings" panose="05000000000000000000" pitchFamily="2" charset="2"/>
              <a:buChar char="Ø"/>
            </a:pPr>
            <a:r>
              <a:rPr lang="ja-JP" altLang="en-US" dirty="0"/>
              <a:t>設定した目標（コスト／機能／性能／耐久性など）は達成しているか。</a:t>
            </a:r>
            <a:endParaRPr lang="en-US" altLang="ja-JP" dirty="0"/>
          </a:p>
          <a:p>
            <a:pPr lvl="1">
              <a:lnSpc>
                <a:spcPct val="100000"/>
              </a:lnSpc>
              <a:buFont typeface="Wingdings" panose="05000000000000000000" pitchFamily="2" charset="2"/>
              <a:buChar char="Ø"/>
            </a:pPr>
            <a:r>
              <a:rPr lang="ja-JP" altLang="en-US" dirty="0"/>
              <a:t>問題に対してリカバリー策はあるか。</a:t>
            </a:r>
            <a:endParaRPr lang="en-US" altLang="ja-JP" dirty="0"/>
          </a:p>
          <a:p>
            <a:pPr lvl="1">
              <a:lnSpc>
                <a:spcPct val="100000"/>
              </a:lnSpc>
              <a:buFont typeface="Wingdings" panose="05000000000000000000" pitchFamily="2" charset="2"/>
              <a:buChar char="Ø"/>
            </a:pPr>
            <a:r>
              <a:rPr lang="ja-JP" altLang="en-US" dirty="0"/>
              <a:t>スケジュール通りに進捗しているか。</a:t>
            </a:r>
            <a:endParaRPr lang="en-US" altLang="ja-JP"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8.3.4.1</a:t>
            </a:r>
            <a:r>
              <a:rPr lang="ja-JP" altLang="en-US" sz="3000" b="1" dirty="0">
                <a:solidFill>
                  <a:schemeClr val="bg1"/>
                </a:solidFill>
              </a:rPr>
              <a:t>　監視</a:t>
            </a:r>
            <a:endParaRPr kumimoji="1" lang="ja-JP" altLang="en-US" sz="3000" b="1" dirty="0">
              <a:solidFill>
                <a:schemeClr val="bg1"/>
              </a:solidFill>
            </a:endParaRPr>
          </a:p>
        </p:txBody>
      </p:sp>
      <p:sp>
        <p:nvSpPr>
          <p:cNvPr id="6" name="矢印: ストライプ 5">
            <a:extLst>
              <a:ext uri="{FF2B5EF4-FFF2-40B4-BE49-F238E27FC236}">
                <a16:creationId xmlns:a16="http://schemas.microsoft.com/office/drawing/2014/main" id="{E608676E-1D98-49BB-8E9A-43C6DC419E63}"/>
              </a:ext>
            </a:extLst>
          </p:cNvPr>
          <p:cNvSpPr/>
          <p:nvPr/>
        </p:nvSpPr>
        <p:spPr>
          <a:xfrm>
            <a:off x="1145755" y="5354005"/>
            <a:ext cx="853166" cy="605928"/>
          </a:xfrm>
          <a:prstGeom prst="stripedRightArrow">
            <a:avLst>
              <a:gd name="adj1" fmla="val 79091"/>
              <a:gd name="adj2" fmla="val 50000"/>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四角形: 角を丸くする 7">
            <a:extLst>
              <a:ext uri="{FF2B5EF4-FFF2-40B4-BE49-F238E27FC236}">
                <a16:creationId xmlns:a16="http://schemas.microsoft.com/office/drawing/2014/main" id="{D820621C-9A87-4315-BBAE-614B946FCB5D}"/>
              </a:ext>
            </a:extLst>
          </p:cNvPr>
          <p:cNvSpPr/>
          <p:nvPr/>
        </p:nvSpPr>
        <p:spPr>
          <a:xfrm>
            <a:off x="2214391" y="4957590"/>
            <a:ext cx="8626208" cy="139875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2200" dirty="0">
                <a:solidFill>
                  <a:schemeClr val="tx1"/>
                </a:solidFill>
              </a:rPr>
              <a:t>経営判断の遅れによる設計・開発計画への影響を防止する。設計・開発の新規性及び規模が大きくなればなるほど経営者の関与は欠かせない。</a:t>
            </a:r>
          </a:p>
        </p:txBody>
      </p:sp>
    </p:spTree>
    <p:extLst>
      <p:ext uri="{BB962C8B-B14F-4D97-AF65-F5344CB8AC3E}">
        <p14:creationId xmlns:p14="http://schemas.microsoft.com/office/powerpoint/2010/main" val="150760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28342</TotalTime>
  <Words>266</Words>
  <Application>Microsoft Office PowerPoint</Application>
  <PresentationFormat>ワイド画面</PresentationFormat>
  <Paragraphs>17</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新細明體</vt:lpstr>
      <vt:lpstr>游ゴシック</vt:lpstr>
      <vt:lpstr>游ゴシック Light</vt:lpstr>
      <vt:lpstr>Arial</vt:lpstr>
      <vt:lpstr>Wingdings</vt:lpstr>
      <vt:lpstr>Office テーマ</vt:lpstr>
      <vt:lpstr>8.3.4.1　監視</vt:lpstr>
      <vt:lpstr>8.3.4.1　監視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1255</cp:revision>
  <cp:lastPrinted>2020-10-21T02:47:23Z</cp:lastPrinted>
  <dcterms:created xsi:type="dcterms:W3CDTF">2019-02-14T08:34:57Z</dcterms:created>
  <dcterms:modified xsi:type="dcterms:W3CDTF">2023-05-28T15:09:51Z</dcterms:modified>
</cp:coreProperties>
</file>