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401" r:id="rId2"/>
    <p:sldId id="503" r:id="rId3"/>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a:t>
            </a:r>
            <a:r>
              <a:rPr lang="ja-JP" altLang="en-US" sz="2000" u="sng" dirty="0"/>
              <a:t>顧客から要求される場合</a:t>
            </a:r>
            <a:r>
              <a:rPr lang="ja-JP" altLang="en-US" sz="2000" dirty="0"/>
              <a:t>、組織は、</a:t>
            </a:r>
            <a:r>
              <a:rPr lang="ja-JP" altLang="en-US" sz="2000" u="sng" dirty="0"/>
              <a:t>試作プログラム及び試作コントロールプランをもたなければならない。</a:t>
            </a:r>
            <a:endParaRPr lang="en-US" altLang="ja-JP" sz="2000" u="sng" dirty="0"/>
          </a:p>
          <a:p>
            <a:pPr marL="0" indent="0">
              <a:lnSpc>
                <a:spcPct val="100000"/>
              </a:lnSpc>
              <a:buNone/>
            </a:pPr>
            <a:r>
              <a:rPr lang="ja-JP" altLang="en-US" sz="2000" dirty="0"/>
              <a:t>☑組織は、</a:t>
            </a:r>
            <a:r>
              <a:rPr lang="ja-JP" altLang="en-US" sz="2000" u="sng" dirty="0"/>
              <a:t>可能な限り、量産で採用する同一の供給者、治工具及び製造工程を使用しなければならない。</a:t>
            </a:r>
            <a:endParaRPr lang="en-US" altLang="ja-JP" sz="2000" u="sng" dirty="0"/>
          </a:p>
          <a:p>
            <a:pPr marL="0" indent="0">
              <a:lnSpc>
                <a:spcPct val="100000"/>
              </a:lnSpc>
              <a:buNone/>
            </a:pPr>
            <a:r>
              <a:rPr lang="ja-JP" altLang="en-US" sz="2000" dirty="0"/>
              <a:t>☑タイムリーな完了及び要求事項への適合のために、</a:t>
            </a:r>
            <a:r>
              <a:rPr lang="ja-JP" altLang="en-US" sz="2000" u="sng" dirty="0"/>
              <a:t>全ての性能試験活動を監視しなければならない。</a:t>
            </a:r>
            <a:endParaRPr lang="en-US" altLang="ja-JP" sz="2000" u="sng" dirty="0"/>
          </a:p>
          <a:p>
            <a:pPr marL="0" indent="0">
              <a:lnSpc>
                <a:spcPct val="100000"/>
              </a:lnSpc>
              <a:buNone/>
            </a:pPr>
            <a:r>
              <a:rPr lang="ja-JP" altLang="en-US" sz="2000" dirty="0"/>
              <a:t>☑これらの業務をアウトソースする場合、組織は、アウトソースしたサービスが要求事項に適合することを確実にするために、管理の方式及び程度を品質マネジメントシステムの適用範囲に含めなければならない（</a:t>
            </a:r>
            <a:r>
              <a:rPr lang="en-US" altLang="ja-JP" sz="2000" dirty="0"/>
              <a:t>ISO9001</a:t>
            </a:r>
            <a:r>
              <a:rPr lang="ja-JP" altLang="en-US" sz="2000" dirty="0"/>
              <a:t>の</a:t>
            </a:r>
            <a:r>
              <a:rPr lang="en-US" altLang="ja-JP" sz="2000" dirty="0"/>
              <a:t>8.4</a:t>
            </a:r>
            <a:r>
              <a:rPr lang="ja-JP" altLang="en-US" sz="2000" dirty="0"/>
              <a:t>参照）。</a:t>
            </a:r>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8.3.4.3</a:t>
            </a:r>
            <a:r>
              <a:rPr kumimoji="1" lang="ja-JP" altLang="en-US" sz="3000" b="1" dirty="0">
                <a:solidFill>
                  <a:schemeClr val="tx2"/>
                </a:solidFill>
              </a:rPr>
              <a:t>　試作プログラム</a:t>
            </a:r>
          </a:p>
        </p:txBody>
      </p:sp>
    </p:spTree>
    <p:extLst>
      <p:ext uri="{BB962C8B-B14F-4D97-AF65-F5344CB8AC3E}">
        <p14:creationId xmlns:p14="http://schemas.microsoft.com/office/powerpoint/2010/main" val="260742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1626B233-A7EE-47A3-8FE9-AA1D94ED91E7}"/>
              </a:ext>
            </a:extLst>
          </p:cNvPr>
          <p:cNvSpPr txBox="1">
            <a:spLocks/>
          </p:cNvSpPr>
          <p:nvPr/>
        </p:nvSpPr>
        <p:spPr>
          <a:xfrm>
            <a:off x="838200" y="1420662"/>
            <a:ext cx="10515600" cy="4935688"/>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00000"/>
              </a:lnSpc>
              <a:buFont typeface="+mj-lt"/>
              <a:buAutoNum type="arabicPeriod"/>
            </a:pPr>
            <a:r>
              <a:rPr lang="ja-JP" altLang="en-US" sz="2400" dirty="0"/>
              <a:t>試作プログラムとは。</a:t>
            </a:r>
            <a:endParaRPr lang="en-US" altLang="ja-JP" sz="2400" dirty="0"/>
          </a:p>
          <a:p>
            <a:pPr lvl="1">
              <a:lnSpc>
                <a:spcPct val="100000"/>
              </a:lnSpc>
              <a:buFont typeface="Wingdings" panose="05000000000000000000" pitchFamily="2" charset="2"/>
              <a:buChar char="Ø"/>
            </a:pPr>
            <a:r>
              <a:rPr lang="ja-JP" altLang="en-US" dirty="0"/>
              <a:t>顧客の開発スケジュールに基づき策定される、組織の試作スケジュール及び規模などを定めた計画文書。（試作計画書／試作指示書など）</a:t>
            </a:r>
            <a:endParaRPr lang="en-US" altLang="ja-JP" dirty="0"/>
          </a:p>
          <a:p>
            <a:pPr marL="514350" indent="-514350">
              <a:lnSpc>
                <a:spcPct val="100000"/>
              </a:lnSpc>
              <a:buFont typeface="+mj-lt"/>
              <a:buAutoNum type="arabicPeriod"/>
            </a:pPr>
            <a:r>
              <a:rPr lang="ja-JP" altLang="en-US" sz="2400" dirty="0"/>
              <a:t>試作コントロールプランとは。</a:t>
            </a:r>
            <a:endParaRPr lang="en-US" altLang="ja-JP" sz="2400" dirty="0"/>
          </a:p>
          <a:p>
            <a:pPr lvl="1">
              <a:lnSpc>
                <a:spcPct val="100000"/>
              </a:lnSpc>
              <a:buFont typeface="Wingdings" panose="05000000000000000000" pitchFamily="2" charset="2"/>
              <a:buChar char="Ø"/>
            </a:pPr>
            <a:r>
              <a:rPr lang="ja-JP" altLang="en-US" dirty="0"/>
              <a:t>試作で行う寸法測定、材料及び性能試験などについて記載したもの。（附属書</a:t>
            </a:r>
            <a:r>
              <a:rPr lang="en-US" altLang="ja-JP" dirty="0"/>
              <a:t>A</a:t>
            </a:r>
            <a:r>
              <a:rPr lang="ja-JP" altLang="en-US" dirty="0"/>
              <a:t>）</a:t>
            </a:r>
            <a:endParaRPr lang="en-US" altLang="ja-JP" dirty="0"/>
          </a:p>
          <a:p>
            <a:pPr lvl="1">
              <a:lnSpc>
                <a:spcPct val="100000"/>
              </a:lnSpc>
              <a:buFont typeface="Wingdings" panose="05000000000000000000" pitchFamily="2" charset="2"/>
              <a:buChar char="Ø"/>
            </a:pPr>
            <a:r>
              <a:rPr lang="ja-JP" altLang="en-US" dirty="0"/>
              <a:t>“可能な限り量産と同じ工程”　➠　現実的に困難な場合もあるが、</a:t>
            </a:r>
            <a:r>
              <a:rPr lang="ja-JP" altLang="en-US" dirty="0">
                <a:solidFill>
                  <a:srgbClr val="FF0000"/>
                </a:solidFill>
                <a:effectLst>
                  <a:outerShdw blurRad="38100" dist="38100" dir="2700000" algn="tl">
                    <a:srgbClr val="000000">
                      <a:alpha val="43137"/>
                    </a:srgbClr>
                  </a:outerShdw>
                </a:effectLst>
              </a:rPr>
              <a:t>評価を行う上で欠かせない</a:t>
            </a:r>
            <a:r>
              <a:rPr lang="ja-JP" altLang="en-US" dirty="0"/>
              <a:t>、例えば「型」などは当然「量産の型」を使用するべき。</a:t>
            </a:r>
            <a:endParaRPr lang="en-US" altLang="ja-JP" dirty="0"/>
          </a:p>
        </p:txBody>
      </p:sp>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8.3.4.3</a:t>
            </a:r>
            <a:r>
              <a:rPr lang="ja-JP" altLang="en-US" sz="3000" b="1" dirty="0">
                <a:solidFill>
                  <a:schemeClr val="bg1"/>
                </a:solidFill>
              </a:rPr>
              <a:t>　試作プログラム</a:t>
            </a:r>
            <a:endParaRPr kumimoji="1" lang="ja-JP" altLang="en-US" sz="3000" b="1" dirty="0">
              <a:solidFill>
                <a:schemeClr val="bg1"/>
              </a:solidFill>
            </a:endParaRPr>
          </a:p>
        </p:txBody>
      </p:sp>
    </p:spTree>
    <p:extLst>
      <p:ext uri="{BB962C8B-B14F-4D97-AF65-F5344CB8AC3E}">
        <p14:creationId xmlns:p14="http://schemas.microsoft.com/office/powerpoint/2010/main" val="1300949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28342</TotalTime>
  <Words>240</Words>
  <Application>Microsoft Office PowerPoint</Application>
  <PresentationFormat>ワイド画面</PresentationFormat>
  <Paragraphs>15</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新細明體</vt:lpstr>
      <vt:lpstr>游ゴシック</vt:lpstr>
      <vt:lpstr>游ゴシック Light</vt:lpstr>
      <vt:lpstr>Arial</vt:lpstr>
      <vt:lpstr>Wingdings</vt:lpstr>
      <vt:lpstr>Office テーマ</vt:lpstr>
      <vt:lpstr>8.3.4.3　試作プログラム</vt:lpstr>
      <vt:lpstr>8.3.4.3　試作プログラム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1255</cp:revision>
  <cp:lastPrinted>2020-10-21T02:47:23Z</cp:lastPrinted>
  <dcterms:created xsi:type="dcterms:W3CDTF">2019-02-14T08:34:57Z</dcterms:created>
  <dcterms:modified xsi:type="dcterms:W3CDTF">2023-05-28T15:08:39Z</dcterms:modified>
</cp:coreProperties>
</file>