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403" r:id="rId2"/>
    <p:sldId id="404" r:id="rId3"/>
    <p:sldId id="505" r:id="rId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☑製品設計からのアウトプットは、製品設計へのインプット要求事項と対比した検証及び妥当性確認ができるように表現しなければならない。</a:t>
            </a:r>
            <a:endParaRPr lang="en-US" altLang="ja-JP" sz="2000" dirty="0"/>
          </a:p>
          <a:p>
            <a:pPr marL="0" indent="0">
              <a:lnSpc>
                <a:spcPct val="100000"/>
              </a:lnSpc>
              <a:buNone/>
            </a:pPr>
            <a:r>
              <a:rPr lang="ja-JP" altLang="en-US" sz="2000" dirty="0"/>
              <a:t>☑製品設計からのアウトプットには、該当する場合には、必ず、次の事項を含めなければならない。しかし、それに限定されない。</a:t>
            </a:r>
            <a:endParaRPr lang="en-US" altLang="ja-JP" sz="2000" dirty="0"/>
          </a:p>
          <a:p>
            <a:pPr marL="800100" lvl="1" indent="-342900">
              <a:lnSpc>
                <a:spcPct val="100000"/>
              </a:lnSpc>
              <a:buFont typeface="+mj-lt"/>
              <a:buAutoNum type="alphaLcPeriod"/>
            </a:pPr>
            <a:r>
              <a:rPr lang="ja-JP" altLang="en-US" sz="2000" u="sng" dirty="0"/>
              <a:t>設計リスク分析（</a:t>
            </a:r>
            <a:r>
              <a:rPr lang="en-US" altLang="ja-JP" sz="2000" u="sng" dirty="0"/>
              <a:t>FMEA</a:t>
            </a:r>
            <a:r>
              <a:rPr lang="ja-JP" altLang="en-US" sz="2000" u="sng" dirty="0"/>
              <a:t>）</a:t>
            </a:r>
            <a:endParaRPr lang="en-US" altLang="ja-JP" sz="2000" u="sng" dirty="0"/>
          </a:p>
          <a:p>
            <a:pPr marL="800100" lvl="1" indent="-342900">
              <a:lnSpc>
                <a:spcPct val="100000"/>
              </a:lnSpc>
              <a:buFont typeface="+mj-lt"/>
              <a:buAutoNum type="alphaLcPeriod"/>
            </a:pPr>
            <a:r>
              <a:rPr lang="ja-JP" altLang="en-US" sz="2000" u="sng" dirty="0"/>
              <a:t>信頼性調査の結果</a:t>
            </a:r>
            <a:endParaRPr lang="en-US" altLang="ja-JP" sz="2000" u="sng" dirty="0"/>
          </a:p>
          <a:p>
            <a:pPr marL="800100" lvl="1" indent="-342900">
              <a:lnSpc>
                <a:spcPct val="100000"/>
              </a:lnSpc>
              <a:buFont typeface="+mj-lt"/>
              <a:buAutoNum type="alphaLcPeriod"/>
            </a:pPr>
            <a:r>
              <a:rPr lang="ja-JP" altLang="en-US" sz="2000" u="sng" dirty="0"/>
              <a:t>製品の特殊特性</a:t>
            </a:r>
            <a:endParaRPr lang="en-US" altLang="ja-JP" sz="2000" u="sng" dirty="0"/>
          </a:p>
          <a:p>
            <a:pPr marL="800100" lvl="1" indent="-342900">
              <a:lnSpc>
                <a:spcPct val="100000"/>
              </a:lnSpc>
              <a:buFont typeface="+mj-lt"/>
              <a:buAutoNum type="alphaLcPeriod"/>
            </a:pPr>
            <a:r>
              <a:rPr lang="en-US" altLang="ja-JP" sz="2000" dirty="0"/>
              <a:t>DFSS</a:t>
            </a:r>
            <a:r>
              <a:rPr lang="ja-JP" altLang="en-US" sz="2000" dirty="0" err="1"/>
              <a:t>、</a:t>
            </a:r>
            <a:r>
              <a:rPr lang="en-US" altLang="ja-JP" sz="2000" dirty="0"/>
              <a:t>DFMA</a:t>
            </a:r>
            <a:r>
              <a:rPr lang="ja-JP" altLang="en-US" sz="2000" dirty="0"/>
              <a:t>及び</a:t>
            </a:r>
            <a:r>
              <a:rPr lang="en-US" altLang="ja-JP" sz="2000" dirty="0"/>
              <a:t>FTA</a:t>
            </a:r>
            <a:r>
              <a:rPr lang="ja-JP" altLang="en-US" sz="2000" dirty="0"/>
              <a:t>のような、</a:t>
            </a:r>
            <a:r>
              <a:rPr lang="ja-JP" altLang="en-US" sz="2000" u="sng" dirty="0"/>
              <a:t>製品設計のポカヨケの結果</a:t>
            </a:r>
            <a:endParaRPr lang="en-US" altLang="ja-JP" sz="2000" u="sng" dirty="0"/>
          </a:p>
          <a:p>
            <a:pPr marL="800100" lvl="1" indent="-342900">
              <a:lnSpc>
                <a:spcPct val="100000"/>
              </a:lnSpc>
              <a:buFont typeface="+mj-lt"/>
              <a:buAutoNum type="alphaLcPeriod"/>
            </a:pPr>
            <a:r>
              <a:rPr lang="en-US" altLang="ja-JP" sz="2000" dirty="0"/>
              <a:t>3D</a:t>
            </a:r>
            <a:r>
              <a:rPr lang="ja-JP" altLang="en-US" sz="2000" dirty="0"/>
              <a:t>モデル、技術データパッケージ、製品製造の情報及び幾何寸法と公差（</a:t>
            </a:r>
            <a:r>
              <a:rPr lang="en-US" altLang="ja-JP" sz="2000" dirty="0"/>
              <a:t>GD&amp;T</a:t>
            </a:r>
            <a:r>
              <a:rPr lang="ja-JP" altLang="en-US" sz="2000" dirty="0"/>
              <a:t>）を含む、</a:t>
            </a:r>
            <a:r>
              <a:rPr lang="ja-JP" altLang="en-US" sz="2000" u="sng" dirty="0"/>
              <a:t>製品の定義</a:t>
            </a:r>
            <a:endParaRPr lang="en-US" altLang="ja-JP" sz="2000" u="sng" dirty="0"/>
          </a:p>
          <a:p>
            <a:pPr marL="800100" lvl="1" indent="-342900">
              <a:lnSpc>
                <a:spcPct val="100000"/>
              </a:lnSpc>
              <a:buFont typeface="+mj-lt"/>
              <a:buAutoNum type="alphaLcPeriod"/>
            </a:pPr>
            <a:r>
              <a:rPr lang="en-US" altLang="ja-JP" sz="2000" dirty="0"/>
              <a:t>2D</a:t>
            </a:r>
            <a:r>
              <a:rPr lang="ja-JP" altLang="en-US" sz="2000" dirty="0"/>
              <a:t>図、製品製造の情報及び幾何寸法と公差（</a:t>
            </a:r>
            <a:r>
              <a:rPr lang="en-US" altLang="ja-JP" sz="2000" dirty="0"/>
              <a:t>GD&amp;T</a:t>
            </a:r>
            <a:r>
              <a:rPr lang="ja-JP" altLang="en-US" sz="2000" dirty="0"/>
              <a:t>）</a:t>
            </a:r>
            <a:endParaRPr lang="en-US" altLang="ja-JP" sz="2000" dirty="0"/>
          </a:p>
          <a:p>
            <a:pPr marL="800100" lvl="1" indent="-342900">
              <a:lnSpc>
                <a:spcPct val="100000"/>
              </a:lnSpc>
              <a:buFont typeface="+mj-lt"/>
              <a:buAutoNum type="alphaLcPeriod"/>
            </a:pPr>
            <a:r>
              <a:rPr lang="ja-JP" altLang="en-US" sz="2000" u="sng" dirty="0"/>
              <a:t>製品デザインレビューの結果</a:t>
            </a:r>
            <a:endParaRPr lang="en-US" altLang="ja-JP" sz="2000" u="sng"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8.3.5.1</a:t>
            </a:r>
            <a:r>
              <a:rPr kumimoji="1" lang="ja-JP" altLang="en-US" sz="3000" b="1" dirty="0">
                <a:solidFill>
                  <a:schemeClr val="tx2"/>
                </a:solidFill>
              </a:rPr>
              <a:t>　設計・開発からのアウトプット－補足</a:t>
            </a:r>
          </a:p>
        </p:txBody>
      </p:sp>
      <p:sp>
        <p:nvSpPr>
          <p:cNvPr id="2" name="正方形/長方形 1">
            <a:extLst>
              <a:ext uri="{FF2B5EF4-FFF2-40B4-BE49-F238E27FC236}">
                <a16:creationId xmlns:a16="http://schemas.microsoft.com/office/drawing/2014/main" id="{56107A7F-6DD6-432F-A75A-6C4C79E2EFC4}"/>
              </a:ext>
            </a:extLst>
          </p:cNvPr>
          <p:cNvSpPr/>
          <p:nvPr/>
        </p:nvSpPr>
        <p:spPr>
          <a:xfrm>
            <a:off x="10086110" y="378592"/>
            <a:ext cx="1267690" cy="379019"/>
          </a:xfrm>
          <a:prstGeom prst="rect">
            <a:avLst/>
          </a:prstGeom>
          <a:solidFill>
            <a:srgbClr val="FFFF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製品設計</a:t>
            </a:r>
          </a:p>
        </p:txBody>
      </p:sp>
    </p:spTree>
    <p:extLst>
      <p:ext uri="{BB962C8B-B14F-4D97-AF65-F5344CB8AC3E}">
        <p14:creationId xmlns:p14="http://schemas.microsoft.com/office/powerpoint/2010/main" val="825208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914400" lvl="1" indent="-457200">
              <a:lnSpc>
                <a:spcPct val="100000"/>
              </a:lnSpc>
              <a:buFont typeface="+mj-lt"/>
              <a:buAutoNum type="alphaLcPeriod" startAt="8"/>
            </a:pPr>
            <a:r>
              <a:rPr lang="ja-JP" altLang="en-US" sz="2000" dirty="0"/>
              <a:t>サービス故障診断の指針並びに修理及びサービス可能性の指示書</a:t>
            </a:r>
            <a:endParaRPr lang="en-US" altLang="ja-JP" sz="2000" dirty="0"/>
          </a:p>
          <a:p>
            <a:pPr marL="800100" lvl="1" indent="-342900">
              <a:lnSpc>
                <a:spcPct val="100000"/>
              </a:lnSpc>
              <a:buFont typeface="+mj-lt"/>
              <a:buAutoNum type="alphaLcPeriod" startAt="8"/>
            </a:pPr>
            <a:r>
              <a:rPr lang="ja-JP" altLang="en-US" sz="2000" dirty="0"/>
              <a:t>サービス部品要求事項</a:t>
            </a:r>
            <a:endParaRPr lang="en-US" altLang="ja-JP" sz="2000" dirty="0"/>
          </a:p>
          <a:p>
            <a:pPr marL="800100" lvl="1" indent="-342900">
              <a:lnSpc>
                <a:spcPct val="100000"/>
              </a:lnSpc>
              <a:buFont typeface="+mj-lt"/>
              <a:buAutoNum type="alphaLcPeriod" startAt="8"/>
            </a:pPr>
            <a:r>
              <a:rPr lang="ja-JP" altLang="en-US" sz="2000" dirty="0"/>
              <a:t>出荷のための</a:t>
            </a:r>
            <a:r>
              <a:rPr lang="ja-JP" altLang="en-US" sz="2000" u="sng" dirty="0"/>
              <a:t>包装及びラベリング要求事項</a:t>
            </a:r>
          </a:p>
          <a:p>
            <a:pPr marL="0" indent="0">
              <a:lnSpc>
                <a:spcPct val="100000"/>
              </a:lnSpc>
              <a:buNone/>
            </a:pPr>
            <a:r>
              <a:rPr lang="ja-JP" altLang="en-US" sz="2000" dirty="0"/>
              <a:t>注記　暫定設計のアウトプットには、トレードオフプロセスを通じて解決された技術題を含めることが望ましい。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8.3.5.1</a:t>
            </a:r>
            <a:r>
              <a:rPr kumimoji="1" lang="ja-JP" altLang="en-US" sz="3000" b="1" dirty="0">
                <a:solidFill>
                  <a:schemeClr val="tx2"/>
                </a:solidFill>
              </a:rPr>
              <a:t>　設計・開発からのアウトプット－補足</a:t>
            </a:r>
          </a:p>
        </p:txBody>
      </p:sp>
      <p:sp>
        <p:nvSpPr>
          <p:cNvPr id="2" name="正方形/長方形 1">
            <a:extLst>
              <a:ext uri="{FF2B5EF4-FFF2-40B4-BE49-F238E27FC236}">
                <a16:creationId xmlns:a16="http://schemas.microsoft.com/office/drawing/2014/main" id="{0CBF24C6-A1F3-4683-8F15-C650F7B862D8}"/>
              </a:ext>
            </a:extLst>
          </p:cNvPr>
          <p:cNvSpPr/>
          <p:nvPr/>
        </p:nvSpPr>
        <p:spPr>
          <a:xfrm>
            <a:off x="10086110" y="378592"/>
            <a:ext cx="1267690" cy="379019"/>
          </a:xfrm>
          <a:prstGeom prst="rect">
            <a:avLst/>
          </a:prstGeom>
          <a:solidFill>
            <a:srgbClr val="FFFF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製品設計</a:t>
            </a:r>
          </a:p>
        </p:txBody>
      </p:sp>
    </p:spTree>
    <p:extLst>
      <p:ext uri="{BB962C8B-B14F-4D97-AF65-F5344CB8AC3E}">
        <p14:creationId xmlns:p14="http://schemas.microsoft.com/office/powerpoint/2010/main" val="1876380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本箇条は「製品設計・開発からのアウトプット」を意図している。</a:t>
            </a:r>
            <a:endParaRPr lang="en-US" altLang="ja-JP" sz="2400" dirty="0"/>
          </a:p>
          <a:p>
            <a:pPr marL="457200" indent="-457200">
              <a:lnSpc>
                <a:spcPct val="100000"/>
              </a:lnSpc>
              <a:buFont typeface="+mj-lt"/>
              <a:buAutoNum type="arabicPeriod"/>
            </a:pPr>
            <a:r>
              <a:rPr lang="en-US" altLang="ja-JP" sz="2400" dirty="0"/>
              <a:t>8.3.3.1</a:t>
            </a:r>
            <a:r>
              <a:rPr lang="ja-JP" altLang="en-US" sz="2400" dirty="0"/>
              <a:t>製品設計・開発へのインプットと対比していること。</a:t>
            </a:r>
            <a:endParaRPr lang="en-US" altLang="ja-JP" sz="2400" dirty="0"/>
          </a:p>
          <a:p>
            <a:pPr marL="457200" indent="-457200">
              <a:lnSpc>
                <a:spcPct val="100000"/>
              </a:lnSpc>
              <a:buFont typeface="+mj-lt"/>
              <a:buAutoNum type="arabicPeriod"/>
            </a:pPr>
            <a:r>
              <a:rPr lang="en-US" altLang="ja-JP" sz="2400" dirty="0"/>
              <a:t>ISO9001</a:t>
            </a:r>
            <a:r>
              <a:rPr lang="ja-JP" altLang="en-US" sz="2400" dirty="0"/>
              <a:t>要求事項に対し、より具体的な要求事項が追加となった。</a:t>
            </a:r>
            <a:endParaRPr lang="en-US" altLang="ja-JP" sz="2400" dirty="0"/>
          </a:p>
          <a:p>
            <a:pPr lvl="1">
              <a:lnSpc>
                <a:spcPct val="100000"/>
              </a:lnSpc>
              <a:buFont typeface="Wingdings" panose="05000000000000000000" pitchFamily="2" charset="2"/>
              <a:buChar char="Ø"/>
            </a:pPr>
            <a:r>
              <a:rPr lang="en-US" altLang="ja-JP" dirty="0"/>
              <a:t>b</a:t>
            </a:r>
            <a:r>
              <a:rPr lang="ja-JP" altLang="en-US" dirty="0"/>
              <a:t>）</a:t>
            </a:r>
            <a:r>
              <a:rPr lang="en-US" altLang="ja-JP" dirty="0"/>
              <a:t>8.3.3.1f</a:t>
            </a:r>
            <a:r>
              <a:rPr lang="ja-JP" altLang="en-US" dirty="0"/>
              <a:t>）の信頼性のインプットに対する結果。</a:t>
            </a:r>
            <a:endParaRPr lang="en-US" altLang="ja-JP" dirty="0"/>
          </a:p>
          <a:p>
            <a:pPr lvl="1">
              <a:lnSpc>
                <a:spcPct val="100000"/>
              </a:lnSpc>
              <a:buFont typeface="Wingdings" panose="05000000000000000000" pitchFamily="2" charset="2"/>
              <a:buChar char="Ø"/>
            </a:pPr>
            <a:r>
              <a:rPr lang="en-US" altLang="ja-JP" dirty="0"/>
              <a:t>c</a:t>
            </a:r>
            <a:r>
              <a:rPr lang="ja-JP" altLang="en-US" dirty="0"/>
              <a:t>）顧客及び組織が決定した特殊特性。（製品設計の場合は図面への表記）</a:t>
            </a:r>
            <a:endParaRPr lang="en-US" altLang="ja-JP" dirty="0"/>
          </a:p>
          <a:p>
            <a:pPr lvl="1">
              <a:lnSpc>
                <a:spcPct val="100000"/>
              </a:lnSpc>
              <a:buFont typeface="Wingdings" panose="05000000000000000000" pitchFamily="2" charset="2"/>
              <a:buChar char="Ø"/>
            </a:pPr>
            <a:r>
              <a:rPr lang="en-US" altLang="ja-JP" dirty="0"/>
              <a:t>d</a:t>
            </a:r>
            <a:r>
              <a:rPr lang="ja-JP" altLang="en-US" dirty="0"/>
              <a:t>）作りやすさ／不良を作らない設計配慮などの結果。</a:t>
            </a:r>
            <a:endParaRPr lang="en-US" altLang="ja-JP" dirty="0"/>
          </a:p>
          <a:p>
            <a:pPr marL="914400" lvl="2" indent="0">
              <a:lnSpc>
                <a:spcPct val="100000"/>
              </a:lnSpc>
              <a:buNone/>
            </a:pPr>
            <a:r>
              <a:rPr lang="ja-JP" altLang="en-US" dirty="0"/>
              <a:t>　</a:t>
            </a:r>
            <a:r>
              <a:rPr lang="en-US" altLang="ja-JP" dirty="0"/>
              <a:t>DFSS</a:t>
            </a:r>
            <a:r>
              <a:rPr lang="ja-JP" altLang="en-US" dirty="0"/>
              <a:t>：</a:t>
            </a:r>
            <a:r>
              <a:rPr lang="en-US" altLang="ja-JP" dirty="0" err="1"/>
              <a:t>desing</a:t>
            </a:r>
            <a:r>
              <a:rPr lang="en-US" altLang="ja-JP" dirty="0"/>
              <a:t> for six sigma</a:t>
            </a:r>
            <a:r>
              <a:rPr lang="ja-JP" altLang="en-US" dirty="0"/>
              <a:t>（究極的なバラつき抑制を目的とした考え方）</a:t>
            </a:r>
            <a:endParaRPr lang="en-US" altLang="ja-JP" dirty="0"/>
          </a:p>
          <a:p>
            <a:pPr lvl="1">
              <a:lnSpc>
                <a:spcPct val="100000"/>
              </a:lnSpc>
              <a:buFont typeface="Wingdings" panose="05000000000000000000" pitchFamily="2" charset="2"/>
              <a:buChar char="Ø"/>
            </a:pPr>
            <a:r>
              <a:rPr lang="en-US" altLang="ja-JP" dirty="0"/>
              <a:t>e</a:t>
            </a:r>
            <a:r>
              <a:rPr lang="ja-JP" altLang="en-US" dirty="0"/>
              <a:t>）</a:t>
            </a:r>
            <a:r>
              <a:rPr lang="en-US" altLang="ja-JP" dirty="0"/>
              <a:t>f</a:t>
            </a:r>
            <a:r>
              <a:rPr lang="ja-JP" altLang="en-US" dirty="0"/>
              <a:t>）詳細な製品仕様（</a:t>
            </a:r>
            <a:r>
              <a:rPr lang="en-US" altLang="ja-JP" dirty="0"/>
              <a:t>3D</a:t>
            </a:r>
            <a:r>
              <a:rPr lang="ja-JP" altLang="en-US" dirty="0"/>
              <a:t>、幾何寸法、公差など）</a:t>
            </a:r>
            <a:endParaRPr lang="en-US" altLang="ja-JP" dirty="0"/>
          </a:p>
          <a:p>
            <a:pPr lvl="1">
              <a:lnSpc>
                <a:spcPct val="100000"/>
              </a:lnSpc>
              <a:buFont typeface="Wingdings" panose="05000000000000000000" pitchFamily="2" charset="2"/>
              <a:buChar char="Ø"/>
            </a:pPr>
            <a:r>
              <a:rPr lang="en-US" altLang="ja-JP" dirty="0"/>
              <a:t>h</a:t>
            </a:r>
            <a:r>
              <a:rPr lang="ja-JP" altLang="en-US" dirty="0"/>
              <a:t>）サービス時の情報。（故障診断の方法／修理方法など）</a:t>
            </a:r>
            <a:r>
              <a:rPr lang="en-US" altLang="ja-JP" dirty="0"/>
              <a:t>OEM</a:t>
            </a:r>
            <a:r>
              <a:rPr lang="ja-JP" altLang="en-US" dirty="0"/>
              <a:t>が顧客の場合必要となる。</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8.3.5.1</a:t>
            </a:r>
            <a:r>
              <a:rPr lang="ja-JP" altLang="en-US" sz="3000" b="1" dirty="0">
                <a:solidFill>
                  <a:schemeClr val="bg1"/>
                </a:solidFill>
              </a:rPr>
              <a:t>　設計・開発からのアウトプット－補足</a:t>
            </a:r>
            <a:endParaRPr kumimoji="1" lang="ja-JP" altLang="en-US" sz="3000" b="1" dirty="0">
              <a:solidFill>
                <a:schemeClr val="bg1"/>
              </a:solidFill>
            </a:endParaRPr>
          </a:p>
        </p:txBody>
      </p:sp>
    </p:spTree>
    <p:extLst>
      <p:ext uri="{BB962C8B-B14F-4D97-AF65-F5344CB8AC3E}">
        <p14:creationId xmlns:p14="http://schemas.microsoft.com/office/powerpoint/2010/main" val="919110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28343</TotalTime>
  <Words>379</Words>
  <Application>Microsoft Office PowerPoint</Application>
  <PresentationFormat>ワイド画面</PresentationFormat>
  <Paragraphs>33</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新細明體</vt:lpstr>
      <vt:lpstr>游ゴシック</vt:lpstr>
      <vt:lpstr>游ゴシック Light</vt:lpstr>
      <vt:lpstr>Arial</vt:lpstr>
      <vt:lpstr>Wingdings</vt:lpstr>
      <vt:lpstr>Office テーマ</vt:lpstr>
      <vt:lpstr>8.3.5.1　設計・開発からのアウトプット－補足</vt:lpstr>
      <vt:lpstr>8.3.5.1　設計・開発からのアウトプット－補足</vt:lpstr>
      <vt:lpstr>8.3.5.1　設計・開発からのアウトプット－補足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2023-05-28T15:06:29Z</dcterms:modified>
</cp:coreProperties>
</file>