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13" r:id="rId2"/>
    <p:sldId id="509"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アウトソースしたプロセスを特定する、並びに、外部から供給される製品、プロセス及びサービスに対し、内部（組織）及び外部顧客の要求事項への適合を検証するために用いる管理の方式及び程度を選定する、</a:t>
            </a:r>
            <a:r>
              <a:rPr lang="ja-JP" altLang="en-US" sz="2000" b="1" dirty="0"/>
              <a:t>文書化したプロセス</a:t>
            </a:r>
            <a:r>
              <a:rPr lang="ja-JP" altLang="en-US" sz="2000" dirty="0"/>
              <a:t>をもたなければならない。</a:t>
            </a:r>
            <a:endParaRPr lang="en-US" altLang="ja-JP" sz="2000" dirty="0"/>
          </a:p>
          <a:p>
            <a:pPr marL="0" indent="0">
              <a:lnSpc>
                <a:spcPct val="100000"/>
              </a:lnSpc>
              <a:buNone/>
            </a:pPr>
            <a:r>
              <a:rPr lang="ja-JP" altLang="en-US" sz="2000" dirty="0"/>
              <a:t>☑そのプロセスには、</a:t>
            </a:r>
            <a:r>
              <a:rPr lang="ja-JP" altLang="en-US" sz="2000" u="sng" dirty="0"/>
              <a:t>管理の方式及び程度を拡大する又は縮小する判断基準及び処置</a:t>
            </a:r>
            <a:r>
              <a:rPr lang="ja-JP" altLang="en-US" sz="2000" dirty="0"/>
              <a:t>、並びに供給者のパフォーマンス、及び製品、材料又はサービスのリスクの評価に基づく</a:t>
            </a:r>
            <a:r>
              <a:rPr lang="ja-JP" altLang="en-US" sz="2000" u="sng" dirty="0"/>
              <a:t>開発活動を含めなければならない。</a:t>
            </a:r>
            <a:endParaRPr lang="en-US" altLang="ja-JP" sz="2000" u="sng" dirty="0"/>
          </a:p>
          <a:p>
            <a:pPr marL="0" indent="0">
              <a:lnSpc>
                <a:spcPct val="100000"/>
              </a:lnSpc>
              <a:buNone/>
            </a:pPr>
            <a:r>
              <a:rPr lang="ja-JP" altLang="en-US" sz="2000" dirty="0"/>
              <a:t>☑特性又は構成製品が組織の品質マネジメントシステムを、妥当性確認又は管理なしで“パススルー”する場合、組織は製造の時点で適切な管理が行われることを確実にしなければならない。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8.4.2.1</a:t>
            </a:r>
            <a:r>
              <a:rPr kumimoji="1" lang="ja-JP" altLang="en-US" sz="3000" b="1" dirty="0">
                <a:solidFill>
                  <a:schemeClr val="tx2"/>
                </a:solidFill>
              </a:rPr>
              <a:t>　管理の方式及び程度－補足</a:t>
            </a:r>
          </a:p>
        </p:txBody>
      </p:sp>
      <p:sp>
        <p:nvSpPr>
          <p:cNvPr id="2" name="四角形: 角を丸くする 1">
            <a:extLst>
              <a:ext uri="{FF2B5EF4-FFF2-40B4-BE49-F238E27FC236}">
                <a16:creationId xmlns:a16="http://schemas.microsoft.com/office/drawing/2014/main" id="{DB4A92B1-5884-4193-B00F-B8932936F9A3}"/>
              </a:ext>
            </a:extLst>
          </p:cNvPr>
          <p:cNvSpPr/>
          <p:nvPr/>
        </p:nvSpPr>
        <p:spPr>
          <a:xfrm>
            <a:off x="10581640" y="741680"/>
            <a:ext cx="772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7</a:t>
            </a:r>
          </a:p>
        </p:txBody>
      </p:sp>
    </p:spTree>
    <p:extLst>
      <p:ext uri="{BB962C8B-B14F-4D97-AF65-F5344CB8AC3E}">
        <p14:creationId xmlns:p14="http://schemas.microsoft.com/office/powerpoint/2010/main" val="578515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“管理の方式及び程度を拡大する又は縮小する・・・”</a:t>
            </a:r>
            <a:endParaRPr lang="en-US" altLang="ja-JP" sz="2400" dirty="0"/>
          </a:p>
          <a:p>
            <a:pPr lvl="1">
              <a:lnSpc>
                <a:spcPct val="100000"/>
              </a:lnSpc>
              <a:buFont typeface="Wingdings" panose="05000000000000000000" pitchFamily="2" charset="2"/>
              <a:buChar char="Ø"/>
            </a:pPr>
            <a:r>
              <a:rPr lang="ja-JP" altLang="en-US" dirty="0"/>
              <a:t>供給者に対する管理の方式及び程度は、供給者のパフォーマンス及び製品のリスク評価により変化（拡大及び縮小）する。</a:t>
            </a:r>
            <a:endParaRPr lang="en-US" altLang="ja-JP" dirty="0"/>
          </a:p>
          <a:p>
            <a:pPr marL="914400" lvl="2" indent="0">
              <a:lnSpc>
                <a:spcPct val="100000"/>
              </a:lnSpc>
              <a:buNone/>
            </a:pPr>
            <a:r>
              <a:rPr lang="ja-JP" altLang="en-US" sz="2400" dirty="0"/>
              <a:t>例えば、</a:t>
            </a:r>
            <a:endParaRPr lang="en-US" altLang="ja-JP" sz="2400" dirty="0"/>
          </a:p>
          <a:p>
            <a:pPr marL="914400" lvl="2" indent="0">
              <a:lnSpc>
                <a:spcPct val="100000"/>
              </a:lnSpc>
              <a:buNone/>
            </a:pP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endParaRPr lang="en-US" altLang="ja-JP" sz="2400" dirty="0"/>
          </a:p>
          <a:p>
            <a:pPr marL="514350" indent="-514350">
              <a:lnSpc>
                <a:spcPct val="100000"/>
              </a:lnSpc>
              <a:buFont typeface="+mj-lt"/>
              <a:buAutoNum type="arabicPeriod"/>
            </a:pPr>
            <a:r>
              <a:rPr lang="ja-JP" altLang="en-US" sz="2400" dirty="0"/>
              <a:t>供給者の管理は固定的なものではなく、経時的（供給者の状況）に常に変化する（させるべき）もの。</a:t>
            </a:r>
            <a:endParaRPr lang="en-US" altLang="ja-JP" sz="2400" dirty="0"/>
          </a:p>
          <a:p>
            <a:pPr lvl="1">
              <a:lnSpc>
                <a:spcPct val="100000"/>
              </a:lnSpc>
              <a:buFont typeface="Wingdings" panose="05000000000000000000" pitchFamily="2" charset="2"/>
              <a:buChar char="Ø"/>
            </a:pPr>
            <a:r>
              <a:rPr lang="en-US" altLang="ja-JP" dirty="0">
                <a:solidFill>
                  <a:srgbClr val="FF0000"/>
                </a:solidFill>
                <a:effectLst>
                  <a:outerShdw blurRad="38100" dist="38100" dir="2700000" algn="tl">
                    <a:srgbClr val="000000">
                      <a:alpha val="43137"/>
                    </a:srgbClr>
                  </a:outerShdw>
                </a:effectLst>
              </a:rPr>
              <a:t>8.6.4</a:t>
            </a:r>
            <a:r>
              <a:rPr lang="ja-JP" altLang="en-US" dirty="0">
                <a:solidFill>
                  <a:srgbClr val="FF0000"/>
                </a:solidFill>
                <a:effectLst>
                  <a:outerShdw blurRad="38100" dist="38100" dir="2700000" algn="tl">
                    <a:srgbClr val="000000">
                      <a:alpha val="43137"/>
                    </a:srgbClr>
                  </a:outerShdw>
                </a:effectLst>
              </a:rPr>
              <a:t>で要求された検証及び受入れ事項のどれを選択するか</a:t>
            </a:r>
            <a:r>
              <a:rPr lang="ja-JP" altLang="en-US" dirty="0"/>
              <a:t>ということ。</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8.4.2.1</a:t>
            </a:r>
            <a:r>
              <a:rPr lang="ja-JP" altLang="en-US" sz="3000" b="1" dirty="0">
                <a:solidFill>
                  <a:schemeClr val="bg1"/>
                </a:solidFill>
              </a:rPr>
              <a:t>　管理の方式及び程度－補足</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7E867974-A624-47AD-A7A8-8D7B631C81B8}"/>
              </a:ext>
            </a:extLst>
          </p:cNvPr>
          <p:cNvGraphicFramePr>
            <a:graphicFrameLocks noGrp="1"/>
          </p:cNvGraphicFramePr>
          <p:nvPr>
            <p:extLst>
              <p:ext uri="{D42A27DB-BD31-4B8C-83A1-F6EECF244321}">
                <p14:modId xmlns:p14="http://schemas.microsoft.com/office/powerpoint/2010/main" val="1953383821"/>
              </p:ext>
            </p:extLst>
          </p:nvPr>
        </p:nvGraphicFramePr>
        <p:xfrm>
          <a:off x="1843182" y="3126506"/>
          <a:ext cx="9184701" cy="1753966"/>
        </p:xfrm>
        <a:graphic>
          <a:graphicData uri="http://schemas.openxmlformats.org/drawingml/2006/table">
            <a:tbl>
              <a:tblPr firstRow="1" bandRow="1">
                <a:tableStyleId>{5940675A-B579-460E-94D1-54222C63F5DA}</a:tableStyleId>
              </a:tblPr>
              <a:tblGrid>
                <a:gridCol w="2607632">
                  <a:extLst>
                    <a:ext uri="{9D8B030D-6E8A-4147-A177-3AD203B41FA5}">
                      <a16:colId xmlns:a16="http://schemas.microsoft.com/office/drawing/2014/main" val="898274721"/>
                    </a:ext>
                  </a:extLst>
                </a:gridCol>
                <a:gridCol w="6577069">
                  <a:extLst>
                    <a:ext uri="{9D8B030D-6E8A-4147-A177-3AD203B41FA5}">
                      <a16:colId xmlns:a16="http://schemas.microsoft.com/office/drawing/2014/main" val="643075857"/>
                    </a:ext>
                  </a:extLst>
                </a:gridCol>
              </a:tblGrid>
              <a:tr h="876983">
                <a:tc>
                  <a:txBody>
                    <a:bodyPr/>
                    <a:lstStyle/>
                    <a:p>
                      <a:r>
                        <a:rPr kumimoji="1" lang="ja-JP" altLang="en-US" sz="2200" dirty="0"/>
                        <a:t>品質レベル低下</a:t>
                      </a:r>
                    </a:p>
                  </a:txBody>
                  <a:tcPr anchor="ctr">
                    <a:solidFill>
                      <a:schemeClr val="tx2">
                        <a:lumMod val="20000"/>
                        <a:lumOff val="80000"/>
                      </a:schemeClr>
                    </a:solidFill>
                  </a:tcPr>
                </a:tc>
                <a:tc>
                  <a:txBody>
                    <a:bodyPr/>
                    <a:lstStyle/>
                    <a:p>
                      <a:r>
                        <a:rPr kumimoji="1" lang="ja-JP" altLang="en-US" sz="2200" dirty="0"/>
                        <a:t>・第</a:t>
                      </a:r>
                      <a:r>
                        <a:rPr kumimoji="1" lang="en-US" altLang="ja-JP" sz="2200" dirty="0"/>
                        <a:t>2</a:t>
                      </a:r>
                      <a:r>
                        <a:rPr kumimoji="1" lang="ja-JP" altLang="en-US" sz="2200" dirty="0"/>
                        <a:t>社監査の実施</a:t>
                      </a:r>
                      <a:endParaRPr kumimoji="1" lang="en-US" altLang="ja-JP" sz="2200" dirty="0"/>
                    </a:p>
                    <a:p>
                      <a:r>
                        <a:rPr kumimoji="1" lang="ja-JP" altLang="en-US" sz="2200" dirty="0"/>
                        <a:t>・全数検査の実施要求</a:t>
                      </a:r>
                    </a:p>
                  </a:txBody>
                  <a:tcPr anchor="ctr">
                    <a:solidFill>
                      <a:schemeClr val="tx2">
                        <a:lumMod val="20000"/>
                        <a:lumOff val="80000"/>
                      </a:schemeClr>
                    </a:solidFill>
                  </a:tcPr>
                </a:tc>
                <a:extLst>
                  <a:ext uri="{0D108BD9-81ED-4DB2-BD59-A6C34878D82A}">
                    <a16:rowId xmlns:a16="http://schemas.microsoft.com/office/drawing/2014/main" val="3704472114"/>
                  </a:ext>
                </a:extLst>
              </a:tr>
              <a:tr h="876983">
                <a:tc>
                  <a:txBody>
                    <a:bodyPr/>
                    <a:lstStyle/>
                    <a:p>
                      <a:r>
                        <a:rPr kumimoji="1" lang="ja-JP" altLang="en-US" sz="2200" dirty="0"/>
                        <a:t>品質レベル向上</a:t>
                      </a:r>
                    </a:p>
                  </a:txBody>
                  <a:tcPr anchor="ctr">
                    <a:solidFill>
                      <a:schemeClr val="tx2">
                        <a:lumMod val="20000"/>
                        <a:lumOff val="80000"/>
                      </a:schemeClr>
                    </a:solidFill>
                  </a:tcPr>
                </a:tc>
                <a:tc>
                  <a:txBody>
                    <a:bodyPr/>
                    <a:lstStyle/>
                    <a:p>
                      <a:r>
                        <a:rPr kumimoji="1" lang="ja-JP" altLang="en-US" sz="2200" dirty="0"/>
                        <a:t>・第</a:t>
                      </a:r>
                      <a:r>
                        <a:rPr kumimoji="1" lang="en-US" altLang="ja-JP" sz="2200" dirty="0"/>
                        <a:t>2</a:t>
                      </a:r>
                      <a:r>
                        <a:rPr kumimoji="1" lang="ja-JP" altLang="en-US" sz="2200" dirty="0"/>
                        <a:t>社監査の簡略化（自己診断）</a:t>
                      </a:r>
                      <a:endParaRPr kumimoji="1" lang="en-US" altLang="ja-JP" sz="2200" dirty="0"/>
                    </a:p>
                    <a:p>
                      <a:r>
                        <a:rPr kumimoji="1" lang="ja-JP" altLang="en-US" sz="2200" dirty="0"/>
                        <a:t>・供給者の統計データ受領のみ</a:t>
                      </a:r>
                    </a:p>
                  </a:txBody>
                  <a:tcPr anchor="ctr">
                    <a:solidFill>
                      <a:schemeClr val="tx2">
                        <a:lumMod val="20000"/>
                        <a:lumOff val="80000"/>
                      </a:schemeClr>
                    </a:solidFill>
                  </a:tcPr>
                </a:tc>
                <a:extLst>
                  <a:ext uri="{0D108BD9-81ED-4DB2-BD59-A6C34878D82A}">
                    <a16:rowId xmlns:a16="http://schemas.microsoft.com/office/drawing/2014/main" val="1477024405"/>
                  </a:ext>
                </a:extLst>
              </a:tr>
            </a:tbl>
          </a:graphicData>
        </a:graphic>
      </p:graphicFrame>
      <p:sp>
        <p:nvSpPr>
          <p:cNvPr id="3" name="吹き出し: 角を丸めた四角形 2">
            <a:extLst>
              <a:ext uri="{FF2B5EF4-FFF2-40B4-BE49-F238E27FC236}">
                <a16:creationId xmlns:a16="http://schemas.microsoft.com/office/drawing/2014/main" id="{0B3E338D-ABA0-417D-A49B-B9BE6428B7D6}"/>
              </a:ext>
            </a:extLst>
          </p:cNvPr>
          <p:cNvSpPr/>
          <p:nvPr/>
        </p:nvSpPr>
        <p:spPr>
          <a:xfrm>
            <a:off x="8026400" y="465856"/>
            <a:ext cx="3327400" cy="854075"/>
          </a:xfrm>
          <a:prstGeom prst="wedgeRoundRectCallout">
            <a:avLst>
              <a:gd name="adj1" fmla="val -39681"/>
              <a:gd name="adj2" fmla="val 65427"/>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ISO9001</a:t>
            </a:r>
            <a:r>
              <a:rPr kumimoji="1" lang="ja-JP" altLang="en-US" dirty="0">
                <a:solidFill>
                  <a:schemeClr val="tx1"/>
                </a:solidFill>
              </a:rPr>
              <a:t>要求事項の延長で当然実施すること。</a:t>
            </a:r>
          </a:p>
        </p:txBody>
      </p:sp>
    </p:spTree>
    <p:extLst>
      <p:ext uri="{BB962C8B-B14F-4D97-AF65-F5344CB8AC3E}">
        <p14:creationId xmlns:p14="http://schemas.microsoft.com/office/powerpoint/2010/main" val="3316172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28340</TotalTime>
  <Words>320</Words>
  <Application>Microsoft Office PowerPoint</Application>
  <PresentationFormat>ワイド画面</PresentationFormat>
  <Paragraphs>26</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8.4.2.1　管理の方式及び程度－補足</vt:lpstr>
      <vt:lpstr>8.4.2.1　管理の方式及び程度－補足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2023-05-28T21:39:28Z</dcterms:modified>
</cp:coreProperties>
</file>