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4" r:id="rId2"/>
    <p:sldId id="511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350E-CCE0-4FDC-8F5C-E20A8629E3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9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108"/>
            <a:ext cx="10515600" cy="2051892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☑組織は、購入した製品、プロセス及びサービスが、</a:t>
            </a:r>
            <a:r>
              <a:rPr lang="ja-JP" altLang="en-US" sz="2000" u="sng" dirty="0"/>
              <a:t>受入国、出荷国及び顧客に特定された仕向国の現在該当する法令・規制要求事項が提供されれば、その要求事項に適合することを確実にする</a:t>
            </a:r>
            <a:r>
              <a:rPr lang="ja-JP" altLang="en-US" sz="2000" b="1" dirty="0"/>
              <a:t>プロセスを文書化</a:t>
            </a:r>
            <a:r>
              <a:rPr lang="ja-JP" altLang="en-US" sz="2000" dirty="0"/>
              <a:t>しなければならない。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</a:t>
            </a:r>
            <a:r>
              <a:rPr lang="ja-JP" altLang="en-US" sz="2000" u="sng" dirty="0"/>
              <a:t>顧客が、法令・規制要求事項をもつ製品に対して特別管理を定めているならば</a:t>
            </a:r>
            <a:r>
              <a:rPr lang="ja-JP" altLang="en-US" sz="2000" dirty="0"/>
              <a:t>、組織は、供給者で管理する場合を含めて、</a:t>
            </a:r>
            <a:r>
              <a:rPr lang="ja-JP" altLang="en-US" sz="2000" u="sng" dirty="0"/>
              <a:t>定められたとおりに実施し、維持する</a:t>
            </a:r>
            <a:r>
              <a:rPr lang="ja-JP" altLang="en-US" sz="2000" dirty="0"/>
              <a:t>ことを確実にしなければならない。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8.4.2.2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法令・規制要求事項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4E7A25C-7D37-4A2F-B85E-368ACF1BF358}"/>
              </a:ext>
            </a:extLst>
          </p:cNvPr>
          <p:cNvSpPr txBox="1">
            <a:spLocks/>
          </p:cNvSpPr>
          <p:nvPr/>
        </p:nvSpPr>
        <p:spPr>
          <a:xfrm>
            <a:off x="838200" y="3586908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8.4.2.2</a:t>
            </a:r>
            <a:r>
              <a:rPr lang="ja-JP" altLang="en-US" sz="3000" b="1" dirty="0">
                <a:solidFill>
                  <a:schemeClr val="bg1"/>
                </a:solidFill>
              </a:rPr>
              <a:t>　法令・規制要求事項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EE844C3-6161-466D-A97B-CE63B03148EF}"/>
              </a:ext>
            </a:extLst>
          </p:cNvPr>
          <p:cNvSpPr txBox="1">
            <a:spLocks/>
          </p:cNvSpPr>
          <p:nvPr/>
        </p:nvSpPr>
        <p:spPr>
          <a:xfrm>
            <a:off x="838200" y="4598890"/>
            <a:ext cx="10515600" cy="175746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製品が関わる全ての国と地域の法令等への対応が必要となる。</a:t>
            </a: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現実的には、次の方法での情報入手が基本。</a:t>
            </a:r>
            <a:endParaRPr lang="en-US" altLang="ja-JP" sz="2400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顧客固有要求事項による</a:t>
            </a:r>
            <a:r>
              <a:rPr lang="ja-JP" altLang="en-US" dirty="0"/>
              <a:t>。（顧客の要求文書への記載）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ja-JP" altLang="en-US" dirty="0"/>
              <a:t>顧客担当者（技術部門など）への確認。</a:t>
            </a:r>
            <a:endParaRPr lang="en-US" altLang="ja-JP" dirty="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A8BCD649-23BB-4EB1-9C18-3C2B2A94F4DB}"/>
              </a:ext>
            </a:extLst>
          </p:cNvPr>
          <p:cNvSpPr/>
          <p:nvPr/>
        </p:nvSpPr>
        <p:spPr>
          <a:xfrm>
            <a:off x="6939280" y="3653375"/>
            <a:ext cx="4114800" cy="854075"/>
          </a:xfrm>
          <a:prstGeom prst="wedgeRoundRectCallout">
            <a:avLst>
              <a:gd name="adj1" fmla="val -39681"/>
              <a:gd name="adj2" fmla="val 65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Tier3~4</a:t>
            </a:r>
            <a:r>
              <a:rPr lang="ja-JP" altLang="en-US" dirty="0">
                <a:solidFill>
                  <a:schemeClr val="tx1"/>
                </a:solidFill>
              </a:rPr>
              <a:t>レベルの組織は、全て</a:t>
            </a:r>
            <a:r>
              <a:rPr lang="en-US" altLang="ja-JP" dirty="0">
                <a:solidFill>
                  <a:schemeClr val="tx1"/>
                </a:solidFill>
              </a:rPr>
              <a:t>CSR</a:t>
            </a:r>
            <a:r>
              <a:rPr lang="ja-JP" altLang="en-US" dirty="0">
                <a:solidFill>
                  <a:schemeClr val="tx1"/>
                </a:solidFill>
              </a:rPr>
              <a:t>による対応で問題ないはず。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/>
              <a:t>安全その他の法規制と特殊特性対象部品との関係</a:t>
            </a:r>
            <a:endParaRPr lang="en-US" altLang="ja-JP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8.4.2.2</a:t>
            </a:r>
            <a:r>
              <a:rPr lang="ja-JP" altLang="en-US" sz="3000" b="1" dirty="0">
                <a:solidFill>
                  <a:schemeClr val="bg1"/>
                </a:solidFill>
              </a:rPr>
              <a:t>　法令・規制要求事項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38D0087-8DE5-4A9E-B3DE-F98A5E28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22457"/>
              </p:ext>
            </p:extLst>
          </p:nvPr>
        </p:nvGraphicFramePr>
        <p:xfrm>
          <a:off x="838199" y="1961002"/>
          <a:ext cx="10515600" cy="439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3112">
                  <a:extLst>
                    <a:ext uri="{9D8B030D-6E8A-4147-A177-3AD203B41FA5}">
                      <a16:colId xmlns:a16="http://schemas.microsoft.com/office/drawing/2014/main" val="3347566294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3547777496"/>
                    </a:ext>
                  </a:extLst>
                </a:gridCol>
                <a:gridCol w="1322024">
                  <a:extLst>
                    <a:ext uri="{9D8B030D-6E8A-4147-A177-3AD203B41FA5}">
                      <a16:colId xmlns:a16="http://schemas.microsoft.com/office/drawing/2014/main" val="2298356989"/>
                    </a:ext>
                  </a:extLst>
                </a:gridCol>
                <a:gridCol w="1322024">
                  <a:extLst>
                    <a:ext uri="{9D8B030D-6E8A-4147-A177-3AD203B41FA5}">
                      <a16:colId xmlns:a16="http://schemas.microsoft.com/office/drawing/2014/main" val="2407033941"/>
                    </a:ext>
                  </a:extLst>
                </a:gridCol>
                <a:gridCol w="1273365">
                  <a:extLst>
                    <a:ext uri="{9D8B030D-6E8A-4147-A177-3AD203B41FA5}">
                      <a16:colId xmlns:a16="http://schemas.microsoft.com/office/drawing/2014/main" val="1234909192"/>
                    </a:ext>
                  </a:extLst>
                </a:gridCol>
              </a:tblGrid>
              <a:tr h="4883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対象部品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安全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火災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環境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電磁波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08667"/>
                  </a:ext>
                </a:extLst>
              </a:tr>
              <a:tr h="48837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燃料・エンジン系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70885"/>
                  </a:ext>
                </a:extLst>
              </a:tr>
              <a:tr h="48837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制動系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482745"/>
                  </a:ext>
                </a:extLst>
              </a:tr>
              <a:tr h="48837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ステアリング系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352662"/>
                  </a:ext>
                </a:extLst>
              </a:tr>
              <a:tr h="48837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電子制御系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028432"/>
                  </a:ext>
                </a:extLst>
              </a:tr>
              <a:tr h="48837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シートベルト・エアーバック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362454"/>
                  </a:ext>
                </a:extLst>
              </a:tr>
              <a:tr h="48837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排気系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7712"/>
                  </a:ext>
                </a:extLst>
              </a:tr>
              <a:tr h="48837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視認系（ライト／ランプ等）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68617"/>
                  </a:ext>
                </a:extLst>
              </a:tr>
              <a:tr h="488371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内装部品（燃焼性／突起等）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36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28340</TotalTime>
  <Words>281</Words>
  <Application>Microsoft Office PowerPoint</Application>
  <PresentationFormat>ワイド画面</PresentationFormat>
  <Paragraphs>46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Office テーマ</vt:lpstr>
      <vt:lpstr>8.4.2.2　法令・規制要求事項</vt:lpstr>
      <vt:lpstr>8.4.2.2　法令・規制要求事項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2023-05-28T21:38:59Z</dcterms:modified>
</cp:coreProperties>
</file>