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17"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88126"/>
            <a:ext cx="10515600" cy="2544896"/>
          </a:xfrm>
          <a:ln w="12700">
            <a:solidFill>
              <a:schemeClr val="tx2"/>
            </a:solidFill>
          </a:ln>
        </p:spPr>
        <p:txBody>
          <a:bodyPr>
            <a:normAutofit/>
          </a:bodyPr>
          <a:lstStyle/>
          <a:p>
            <a:pPr marL="0" indent="0">
              <a:lnSpc>
                <a:spcPct val="100000"/>
              </a:lnSpc>
              <a:buNone/>
            </a:pPr>
            <a:r>
              <a:rPr lang="ja-JP" altLang="en-US" sz="2000" dirty="0"/>
              <a:t>☑組織は、自動車製品に関係するソフトウェアの供給者、又は組込みソフトウェアをもつ自動車製品の供給者に、その製品に対する</a:t>
            </a:r>
            <a:r>
              <a:rPr lang="ja-JP" altLang="en-US" sz="2000" u="sng" dirty="0"/>
              <a:t>ソフトウェア品質保証のためのプロセスを実施し維持することを要求しなければならない。</a:t>
            </a:r>
            <a:endParaRPr lang="en-US" altLang="ja-JP" sz="2000" u="sng" dirty="0"/>
          </a:p>
          <a:p>
            <a:pPr marL="0" indent="0">
              <a:lnSpc>
                <a:spcPct val="100000"/>
              </a:lnSpc>
              <a:buNone/>
            </a:pPr>
            <a:r>
              <a:rPr lang="ja-JP" altLang="en-US" sz="2000" dirty="0"/>
              <a:t>☑</a:t>
            </a:r>
            <a:r>
              <a:rPr lang="ja-JP" altLang="en-US" sz="2000" u="sng" dirty="0"/>
              <a:t>ソフトウェア開発評価の方法論は、供給者のソフトウェア開発を評価するために活用しなければならない。</a:t>
            </a:r>
            <a:endParaRPr lang="en-US" altLang="ja-JP" sz="2000" u="sng" dirty="0"/>
          </a:p>
          <a:p>
            <a:pPr marL="0" indent="0">
              <a:lnSpc>
                <a:spcPct val="100000"/>
              </a:lnSpc>
              <a:buNone/>
            </a:pPr>
            <a:r>
              <a:rPr lang="ja-JP" altLang="en-US" sz="2000" dirty="0"/>
              <a:t>☑リスク及び顧客へ及ぼす潜在的影響に基づく優先順位付けを用いて、組織は、</a:t>
            </a:r>
            <a:r>
              <a:rPr lang="ja-JP" altLang="en-US" sz="2000" u="sng" dirty="0"/>
              <a:t>供給者にソフトウェア開発能力の自己評価の</a:t>
            </a:r>
            <a:r>
              <a:rPr lang="ja-JP" altLang="en-US" sz="2000" b="1" u="sng" dirty="0"/>
              <a:t>文書化した情報を保持</a:t>
            </a:r>
            <a:r>
              <a:rPr lang="ja-JP" altLang="en-US" sz="2000" u="sng" dirty="0"/>
              <a:t>するよう要求なければならない。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fontScale="90000"/>
          </a:bodyPr>
          <a:lstStyle/>
          <a:p>
            <a:r>
              <a:rPr kumimoji="1" lang="en-US" altLang="ja-JP" sz="3000" b="1" dirty="0">
                <a:solidFill>
                  <a:schemeClr val="tx2"/>
                </a:solidFill>
              </a:rPr>
              <a:t>8.4.2.3.1</a:t>
            </a:r>
            <a:r>
              <a:rPr kumimoji="1" lang="ja-JP" altLang="en-US" sz="3000" b="1" dirty="0">
                <a:solidFill>
                  <a:schemeClr val="tx2"/>
                </a:solidFill>
              </a:rPr>
              <a:t>　自動車製品に関係するソフトウェア又は組込みソフトウェアをもつ製品</a:t>
            </a:r>
          </a:p>
        </p:txBody>
      </p:sp>
      <p:sp>
        <p:nvSpPr>
          <p:cNvPr id="6" name="タイトル 1">
            <a:extLst>
              <a:ext uri="{FF2B5EF4-FFF2-40B4-BE49-F238E27FC236}">
                <a16:creationId xmlns:a16="http://schemas.microsoft.com/office/drawing/2014/main" id="{DD288533-33B1-487A-8761-EF1E80484834}"/>
              </a:ext>
            </a:extLst>
          </p:cNvPr>
          <p:cNvSpPr txBox="1">
            <a:spLocks/>
          </p:cNvSpPr>
          <p:nvPr/>
        </p:nvSpPr>
        <p:spPr>
          <a:xfrm>
            <a:off x="838200" y="4101948"/>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700" b="1" dirty="0">
                <a:solidFill>
                  <a:schemeClr val="bg1"/>
                </a:solidFill>
              </a:rPr>
              <a:t>8.4.2.3.1</a:t>
            </a:r>
            <a:r>
              <a:rPr lang="ja-JP" altLang="en-US" sz="2700" b="1" dirty="0">
                <a:solidFill>
                  <a:schemeClr val="bg1"/>
                </a:solidFill>
              </a:rPr>
              <a:t>　自動車製品に関係するソフトウェア又は組込みソフトウェアをもつ製品</a:t>
            </a:r>
          </a:p>
        </p:txBody>
      </p:sp>
      <p:sp>
        <p:nvSpPr>
          <p:cNvPr id="7" name="コンテンツ プレースホルダー 2">
            <a:extLst>
              <a:ext uri="{FF2B5EF4-FFF2-40B4-BE49-F238E27FC236}">
                <a16:creationId xmlns:a16="http://schemas.microsoft.com/office/drawing/2014/main" id="{7292224E-43FE-4E74-904A-71B6069D152D}"/>
              </a:ext>
            </a:extLst>
          </p:cNvPr>
          <p:cNvSpPr txBox="1">
            <a:spLocks/>
          </p:cNvSpPr>
          <p:nvPr/>
        </p:nvSpPr>
        <p:spPr>
          <a:xfrm>
            <a:off x="838200" y="5124948"/>
            <a:ext cx="10515600" cy="1231402"/>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組込み（車載される）ソフトウェア開発供給者に対し、</a:t>
            </a:r>
            <a:r>
              <a:rPr lang="en-US" altLang="ja-JP" sz="2400" dirty="0"/>
              <a:t>8.3.2.3</a:t>
            </a:r>
            <a:r>
              <a:rPr lang="ja-JP" altLang="en-US" sz="2400" dirty="0"/>
              <a:t>項の組織に対する要求事項をそのまま要求するということ。</a:t>
            </a:r>
            <a:endParaRPr lang="en-US" altLang="ja-JP" sz="2400" dirty="0"/>
          </a:p>
        </p:txBody>
      </p:sp>
    </p:spTree>
    <p:extLst>
      <p:ext uri="{BB962C8B-B14F-4D97-AF65-F5344CB8AC3E}">
        <p14:creationId xmlns:p14="http://schemas.microsoft.com/office/powerpoint/2010/main" val="3796262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28341</TotalTime>
  <Words>168</Words>
  <Application>Microsoft Office PowerPoint</Application>
  <PresentationFormat>ワイド画面</PresentationFormat>
  <Paragraphs>8</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新細明體</vt:lpstr>
      <vt:lpstr>游ゴシック</vt:lpstr>
      <vt:lpstr>游ゴシック Light</vt:lpstr>
      <vt:lpstr>Arial</vt:lpstr>
      <vt:lpstr>Office テーマ</vt:lpstr>
      <vt:lpstr>8.4.2.3.1　自動車製品に関係するソフトウェア又は組込みソフトウェアをもつ製品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2023-05-28T21:38:27Z</dcterms:modified>
</cp:coreProperties>
</file>