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8" r:id="rId2"/>
    <p:sldId id="513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☑組織は、外部から提供される製品、プロセス及びサービスの内部及び外部顧客の要求事項への適合を確実にするために、</a:t>
            </a:r>
            <a:r>
              <a:rPr lang="ja-JP" altLang="en-US" sz="2000" u="sng" dirty="0"/>
              <a:t>供給者のパフォーマンスを評価する、</a:t>
            </a:r>
            <a:r>
              <a:rPr lang="ja-JP" altLang="en-US" sz="2000" b="1" u="sng" dirty="0"/>
              <a:t>文書化したプロセス</a:t>
            </a:r>
            <a:r>
              <a:rPr lang="ja-JP" altLang="en-US" sz="2000" u="sng" dirty="0"/>
              <a:t>及び判断基準をもたなければならない。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☑最低限、次の供給者のパフォーマンス指標を監視しなければならない。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納入された</a:t>
            </a:r>
            <a:r>
              <a:rPr lang="ja-JP" altLang="en-US" sz="2000" u="sng" dirty="0"/>
              <a:t>製品の要求事項への適合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構内保留及び出荷停止を含む、受入工場において顧客が被った迷惑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納期パフォーマンス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☑もし顧客から提供されれば、組織は、必要限度、次の事項も供給者パフォーマンスの監視に含めなければならない。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 startAt="5"/>
            </a:pPr>
            <a:r>
              <a:rPr lang="ja-JP" altLang="en-US" sz="2000" dirty="0"/>
              <a:t>品質問題又は納期問題に関係する、特別状態の顧客からの通知</a:t>
            </a:r>
            <a:endParaRPr lang="en-US" altLang="ja-JP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 startAt="5"/>
            </a:pPr>
            <a:r>
              <a:rPr lang="ja-JP" altLang="en-US" sz="2000" dirty="0"/>
              <a:t>ディーラーからの返却、補償、市場処置及びリコール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8.4.2.4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供給者の監視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0597318-4957-4C3C-81BD-9F3EDC872552}"/>
              </a:ext>
            </a:extLst>
          </p:cNvPr>
          <p:cNvSpPr/>
          <p:nvPr/>
        </p:nvSpPr>
        <p:spPr>
          <a:xfrm>
            <a:off x="10581640" y="741680"/>
            <a:ext cx="772160" cy="477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SI 19</a:t>
            </a:r>
          </a:p>
        </p:txBody>
      </p:sp>
    </p:spTree>
    <p:extLst>
      <p:ext uri="{BB962C8B-B14F-4D97-AF65-F5344CB8AC3E}">
        <p14:creationId xmlns:p14="http://schemas.microsoft.com/office/powerpoint/2010/main" val="13614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供給者のパフォーマンスを（必須</a:t>
            </a:r>
            <a:r>
              <a:rPr lang="en-US" altLang="ja-JP" sz="2400" dirty="0"/>
              <a:t>3</a:t>
            </a:r>
            <a:r>
              <a:rPr lang="ja-JP" altLang="en-US" sz="2400" dirty="0"/>
              <a:t>つ＋</a:t>
            </a:r>
            <a:r>
              <a:rPr lang="en-US" altLang="ja-JP" sz="2400" dirty="0"/>
              <a:t>2</a:t>
            </a:r>
            <a:r>
              <a:rPr lang="ja-JP" altLang="en-US" sz="2400" dirty="0"/>
              <a:t>つ）の指標で監視する。</a:t>
            </a:r>
            <a:endParaRPr lang="en-US" altLang="ja-JP" sz="24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200" dirty="0"/>
              <a:t>納入不良率（</a:t>
            </a:r>
            <a:r>
              <a:rPr lang="en-US" altLang="ja-JP" sz="2200" dirty="0"/>
              <a:t>ppm</a:t>
            </a:r>
            <a:r>
              <a:rPr lang="ja-JP" altLang="en-US" sz="2200" dirty="0"/>
              <a:t>）、納入不良件数、特別採用件数など。</a:t>
            </a:r>
            <a:endParaRPr lang="en-US" altLang="ja-JP" sz="22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200" dirty="0"/>
              <a:t>顧客が被った迷惑。</a:t>
            </a:r>
            <a:endParaRPr lang="en-US" altLang="ja-JP" sz="2200" dirty="0"/>
          </a:p>
          <a:p>
            <a:pPr lvl="2">
              <a:lnSpc>
                <a:spcPct val="100000"/>
              </a:lnSpc>
            </a:pPr>
            <a:r>
              <a:rPr lang="ja-JP" altLang="en-US" dirty="0"/>
              <a:t>構内保留：顧客構内における品質問題等での一時保留。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 dirty="0"/>
              <a:t>出荷停止：顧客の最終製品が品質問題等で出荷できないこと。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200" dirty="0"/>
              <a:t>納期遅延件数、納期順守率など。</a:t>
            </a:r>
            <a:endParaRPr lang="en-US" altLang="ja-JP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200" dirty="0"/>
              <a:t>e.   </a:t>
            </a:r>
            <a:r>
              <a:rPr lang="ja-JP" altLang="en-US" sz="2200" dirty="0"/>
              <a:t>認定取り消しなど。</a:t>
            </a:r>
            <a:endParaRPr lang="en-US" altLang="ja-JP" sz="2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200" dirty="0"/>
              <a:t>f.   OEM</a:t>
            </a:r>
            <a:r>
              <a:rPr lang="ja-JP" altLang="en-US" sz="2200" dirty="0"/>
              <a:t>からのリコール、補償、市場回収など。</a:t>
            </a:r>
            <a:endParaRPr lang="en-US" altLang="ja-JP" sz="22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8.4.2.4</a:t>
            </a:r>
            <a:r>
              <a:rPr lang="ja-JP" altLang="en-US" sz="3000" b="1" dirty="0">
                <a:solidFill>
                  <a:schemeClr val="bg1"/>
                </a:solidFill>
              </a:rPr>
              <a:t>　供給者の監視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F54C2AA-6E12-499F-8013-68BA8C5D9877}"/>
              </a:ext>
            </a:extLst>
          </p:cNvPr>
          <p:cNvSpPr/>
          <p:nvPr/>
        </p:nvSpPr>
        <p:spPr>
          <a:xfrm>
            <a:off x="990604" y="5188945"/>
            <a:ext cx="1122802" cy="10245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tx1"/>
                </a:solidFill>
              </a:rPr>
              <a:t>顧客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7664CA-D6F8-4DBD-A532-F87F12CB38D4}"/>
              </a:ext>
            </a:extLst>
          </p:cNvPr>
          <p:cNvSpPr/>
          <p:nvPr/>
        </p:nvSpPr>
        <p:spPr>
          <a:xfrm>
            <a:off x="5534599" y="5188945"/>
            <a:ext cx="1122802" cy="102456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</a:rPr>
              <a:t>組織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232270-9AC7-46F5-86EA-05842901325E}"/>
              </a:ext>
            </a:extLst>
          </p:cNvPr>
          <p:cNvSpPr/>
          <p:nvPr/>
        </p:nvSpPr>
        <p:spPr>
          <a:xfrm>
            <a:off x="10078594" y="5188945"/>
            <a:ext cx="1122802" cy="10245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tx1"/>
                </a:solidFill>
              </a:rPr>
              <a:t>供給者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EFBB9761-F07D-4418-B654-9D67169C39A0}"/>
              </a:ext>
            </a:extLst>
          </p:cNvPr>
          <p:cNvSpPr/>
          <p:nvPr/>
        </p:nvSpPr>
        <p:spPr>
          <a:xfrm>
            <a:off x="2011495" y="5188945"/>
            <a:ext cx="3618124" cy="1024568"/>
          </a:xfrm>
          <a:prstGeom prst="leftRightArrow">
            <a:avLst>
              <a:gd name="adj1" fmla="val 8655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9.1.2.1</a:t>
            </a: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顧客満足（の監視）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F29643FD-1BDE-4DAF-9A98-7B81AF131BFC}"/>
              </a:ext>
            </a:extLst>
          </p:cNvPr>
          <p:cNvSpPr/>
          <p:nvPr/>
        </p:nvSpPr>
        <p:spPr>
          <a:xfrm>
            <a:off x="6556414" y="5196421"/>
            <a:ext cx="3618124" cy="1024568"/>
          </a:xfrm>
          <a:prstGeom prst="leftRightArrow">
            <a:avLst>
              <a:gd name="adj1" fmla="val 8655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8.4.2.4</a:t>
            </a: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供給者の監視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147883-2109-4AA2-BE14-25829520E7C8}"/>
              </a:ext>
            </a:extLst>
          </p:cNvPr>
          <p:cNvSpPr/>
          <p:nvPr/>
        </p:nvSpPr>
        <p:spPr>
          <a:xfrm>
            <a:off x="7546554" y="4142342"/>
            <a:ext cx="3618124" cy="845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9.1</a:t>
            </a:r>
            <a:r>
              <a:rPr kumimoji="1" lang="ja-JP" altLang="en-US" sz="2000" dirty="0">
                <a:solidFill>
                  <a:schemeClr val="tx1"/>
                </a:solidFill>
              </a:rPr>
              <a:t>監視、測定、分析及び評価の重要項目となる。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704997-5D95-4BBB-9C60-AE6174DD5DE3}"/>
              </a:ext>
            </a:extLst>
          </p:cNvPr>
          <p:cNvCxnSpPr>
            <a:stCxn id="3" idx="1"/>
            <a:endCxn id="6" idx="1"/>
          </p:cNvCxnSpPr>
          <p:nvPr/>
        </p:nvCxnSpPr>
        <p:spPr>
          <a:xfrm flipV="1">
            <a:off x="3820557" y="4564913"/>
            <a:ext cx="3725997" cy="69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AFA1C0-AA79-40D3-B4DE-4A9E66375F96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flipV="1">
            <a:off x="8365476" y="4987483"/>
            <a:ext cx="990140" cy="277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4FE2A58-29D9-49E0-BD62-69CF141AED2E}"/>
              </a:ext>
            </a:extLst>
          </p:cNvPr>
          <p:cNvSpPr/>
          <p:nvPr/>
        </p:nvSpPr>
        <p:spPr>
          <a:xfrm>
            <a:off x="7846274" y="3321317"/>
            <a:ext cx="3507526" cy="716556"/>
          </a:xfrm>
          <a:prstGeom prst="wedgeRoundRectCallout">
            <a:avLst>
              <a:gd name="adj1" fmla="val -39681"/>
              <a:gd name="adj2" fmla="val 65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2020</a:t>
            </a:r>
            <a:r>
              <a:rPr kumimoji="1" lang="ja-JP" altLang="en-US" dirty="0">
                <a:solidFill>
                  <a:schemeClr val="tx1"/>
                </a:solidFill>
              </a:rPr>
              <a:t>年</a:t>
            </a:r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r>
              <a:rPr kumimoji="1" lang="ja-JP" altLang="en-US" dirty="0">
                <a:solidFill>
                  <a:schemeClr val="tx1"/>
                </a:solidFill>
              </a:rPr>
              <a:t>月に</a:t>
            </a:r>
            <a:r>
              <a:rPr kumimoji="1" lang="en-US" altLang="ja-JP" dirty="0">
                <a:solidFill>
                  <a:schemeClr val="tx1"/>
                </a:solidFill>
              </a:rPr>
              <a:t>SI19</a:t>
            </a:r>
            <a:r>
              <a:rPr kumimoji="1" lang="ja-JP" altLang="en-US" dirty="0">
                <a:solidFill>
                  <a:schemeClr val="tx1"/>
                </a:solidFill>
              </a:rPr>
              <a:t>により「特別輸送費削除」</a:t>
            </a:r>
          </a:p>
        </p:txBody>
      </p:sp>
    </p:spTree>
    <p:extLst>
      <p:ext uri="{BB962C8B-B14F-4D97-AF65-F5344CB8AC3E}">
        <p14:creationId xmlns:p14="http://schemas.microsoft.com/office/powerpoint/2010/main" val="1563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299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8.4.2.4　供給者の監視</vt:lpstr>
      <vt:lpstr>8.4.2.4　供給者の監視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2023-05-28T21:36:28Z</dcterms:modified>
</cp:coreProperties>
</file>