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420" r:id="rId2"/>
    <p:sldId id="515" r:id="rId3"/>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727E05-E241-4184-AFCD-857927594BB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kumimoji="1" lang="ja-JP" altLang="en-US"/>
        </a:p>
      </dgm:t>
    </dgm:pt>
    <dgm:pt modelId="{3B7D131F-1A25-4B46-A290-67BEE2AB51D0}">
      <dgm:prSet phldrT="[テキスト]" custT="1"/>
      <dgm:spPr>
        <a:solidFill>
          <a:schemeClr val="tx2">
            <a:lumMod val="20000"/>
            <a:lumOff val="80000"/>
          </a:schemeClr>
        </a:solidFill>
        <a:ln w="19050"/>
      </dgm:spPr>
      <dgm:t>
        <a:bodyPr/>
        <a:lstStyle/>
        <a:p>
          <a:r>
            <a:rPr kumimoji="1" lang="ja-JP" altLang="en-US" sz="2000" dirty="0">
              <a:solidFill>
                <a:schemeClr val="tx1"/>
              </a:solidFill>
            </a:rPr>
            <a:t>供給者情報の監視（パフォーマンス／二社監査／認証状態／不適合などのリスク）</a:t>
          </a:r>
        </a:p>
      </dgm:t>
    </dgm:pt>
    <dgm:pt modelId="{25729A77-5F75-4B6A-A330-CD6E703B00A0}" type="parTrans" cxnId="{28991043-0404-40C2-8894-97F684B4B470}">
      <dgm:prSet/>
      <dgm:spPr/>
      <dgm:t>
        <a:bodyPr/>
        <a:lstStyle/>
        <a:p>
          <a:endParaRPr kumimoji="1" lang="ja-JP" altLang="en-US"/>
        </a:p>
      </dgm:t>
    </dgm:pt>
    <dgm:pt modelId="{F42F14D5-7635-4661-BC37-371793B459EF}" type="sibTrans" cxnId="{28991043-0404-40C2-8894-97F684B4B470}">
      <dgm:prSet/>
      <dgm:spPr>
        <a:solidFill>
          <a:schemeClr val="accent1">
            <a:alpha val="90000"/>
          </a:schemeClr>
        </a:solidFill>
        <a:ln>
          <a:solidFill>
            <a:schemeClr val="tx1">
              <a:alpha val="90000"/>
            </a:schemeClr>
          </a:solidFill>
        </a:ln>
      </dgm:spPr>
      <dgm:t>
        <a:bodyPr/>
        <a:lstStyle/>
        <a:p>
          <a:endParaRPr kumimoji="1" lang="ja-JP" altLang="en-US"/>
        </a:p>
      </dgm:t>
    </dgm:pt>
    <dgm:pt modelId="{A739FB8F-1149-4BF5-A744-ADDD55472B3C}">
      <dgm:prSet phldrT="[テキスト]" custT="1"/>
      <dgm:spPr>
        <a:solidFill>
          <a:schemeClr val="tx2">
            <a:lumMod val="20000"/>
            <a:lumOff val="80000"/>
          </a:schemeClr>
        </a:solidFill>
        <a:ln w="19050"/>
      </dgm:spPr>
      <dgm:t>
        <a:bodyPr/>
        <a:lstStyle/>
        <a:p>
          <a:r>
            <a:rPr kumimoji="1" lang="ja-JP" altLang="en-US" sz="2000" dirty="0">
              <a:solidFill>
                <a:schemeClr val="tx1"/>
              </a:solidFill>
            </a:rPr>
            <a:t>開発（改善）方法の計画（供給者の優先順位／方法・程度・日程）</a:t>
          </a:r>
        </a:p>
      </dgm:t>
    </dgm:pt>
    <dgm:pt modelId="{A478BFA8-5A13-4EA3-B936-2A84DD6C0151}" type="parTrans" cxnId="{1DD6D7A7-D711-495C-96BF-FE7157D44121}">
      <dgm:prSet/>
      <dgm:spPr/>
      <dgm:t>
        <a:bodyPr/>
        <a:lstStyle/>
        <a:p>
          <a:endParaRPr kumimoji="1" lang="ja-JP" altLang="en-US"/>
        </a:p>
      </dgm:t>
    </dgm:pt>
    <dgm:pt modelId="{8E3CF3EB-3E6A-4E43-995F-F2D7AB302496}" type="sibTrans" cxnId="{1DD6D7A7-D711-495C-96BF-FE7157D44121}">
      <dgm:prSet/>
      <dgm:spPr>
        <a:solidFill>
          <a:schemeClr val="accent1">
            <a:alpha val="90000"/>
          </a:schemeClr>
        </a:solidFill>
        <a:ln>
          <a:solidFill>
            <a:schemeClr val="tx1">
              <a:alpha val="90000"/>
            </a:schemeClr>
          </a:solidFill>
        </a:ln>
      </dgm:spPr>
      <dgm:t>
        <a:bodyPr/>
        <a:lstStyle/>
        <a:p>
          <a:endParaRPr kumimoji="1" lang="ja-JP" altLang="en-US"/>
        </a:p>
      </dgm:t>
    </dgm:pt>
    <dgm:pt modelId="{19B33943-1660-433A-8D26-0666D7DE7E5E}">
      <dgm:prSet phldrT="[テキスト]" custT="1"/>
      <dgm:spPr>
        <a:solidFill>
          <a:schemeClr val="tx2">
            <a:lumMod val="20000"/>
            <a:lumOff val="80000"/>
          </a:schemeClr>
        </a:solidFill>
        <a:ln w="19050"/>
      </dgm:spPr>
      <dgm:t>
        <a:bodyPr/>
        <a:lstStyle/>
        <a:p>
          <a:r>
            <a:rPr kumimoji="1" lang="ja-JP" altLang="en-US" sz="2000" dirty="0">
              <a:solidFill>
                <a:schemeClr val="tx1"/>
              </a:solidFill>
            </a:rPr>
            <a:t>供給者の開発（改善）活動</a:t>
          </a:r>
        </a:p>
      </dgm:t>
    </dgm:pt>
    <dgm:pt modelId="{6F1D7CDF-143D-4FCA-97D3-A93ACB9CA4C0}" type="parTrans" cxnId="{1926F2C4-817A-4C21-953C-5C3FBEA46743}">
      <dgm:prSet/>
      <dgm:spPr/>
      <dgm:t>
        <a:bodyPr/>
        <a:lstStyle/>
        <a:p>
          <a:endParaRPr kumimoji="1" lang="ja-JP" altLang="en-US"/>
        </a:p>
      </dgm:t>
    </dgm:pt>
    <dgm:pt modelId="{431571DD-5E6C-4512-A761-A9DE38EF3D52}" type="sibTrans" cxnId="{1926F2C4-817A-4C21-953C-5C3FBEA46743}">
      <dgm:prSet/>
      <dgm:spPr>
        <a:solidFill>
          <a:schemeClr val="accent1">
            <a:alpha val="90000"/>
          </a:schemeClr>
        </a:solidFill>
        <a:ln>
          <a:solidFill>
            <a:schemeClr val="tx1">
              <a:alpha val="90000"/>
            </a:schemeClr>
          </a:solidFill>
        </a:ln>
      </dgm:spPr>
      <dgm:t>
        <a:bodyPr/>
        <a:lstStyle/>
        <a:p>
          <a:endParaRPr kumimoji="1" lang="ja-JP" altLang="en-US"/>
        </a:p>
      </dgm:t>
    </dgm:pt>
    <dgm:pt modelId="{C1F4F902-9319-47D9-B276-21FB0259671F}">
      <dgm:prSet phldrT="[テキスト]" custT="1"/>
      <dgm:spPr>
        <a:solidFill>
          <a:schemeClr val="tx2">
            <a:lumMod val="20000"/>
            <a:lumOff val="80000"/>
          </a:schemeClr>
        </a:solidFill>
        <a:ln w="19050"/>
      </dgm:spPr>
      <dgm:t>
        <a:bodyPr/>
        <a:lstStyle/>
        <a:p>
          <a:r>
            <a:rPr kumimoji="1" lang="ja-JP" altLang="en-US" sz="2000" dirty="0">
              <a:solidFill>
                <a:schemeClr val="tx1"/>
              </a:solidFill>
            </a:rPr>
            <a:t>フォロー（個別是正の実施／再計画）</a:t>
          </a:r>
        </a:p>
      </dgm:t>
    </dgm:pt>
    <dgm:pt modelId="{C2ECD210-CD60-4C21-ABC9-CED440B0E0A0}" type="parTrans" cxnId="{FFF4C3E7-44FD-4EA3-8A54-D11085201BDA}">
      <dgm:prSet/>
      <dgm:spPr/>
      <dgm:t>
        <a:bodyPr/>
        <a:lstStyle/>
        <a:p>
          <a:endParaRPr kumimoji="1" lang="ja-JP" altLang="en-US"/>
        </a:p>
      </dgm:t>
    </dgm:pt>
    <dgm:pt modelId="{6FAA38D2-1B4F-43D3-89A9-1BAFC7360FAE}" type="sibTrans" cxnId="{FFF4C3E7-44FD-4EA3-8A54-D11085201BDA}">
      <dgm:prSet/>
      <dgm:spPr/>
      <dgm:t>
        <a:bodyPr/>
        <a:lstStyle/>
        <a:p>
          <a:endParaRPr kumimoji="1" lang="ja-JP" altLang="en-US"/>
        </a:p>
      </dgm:t>
    </dgm:pt>
    <dgm:pt modelId="{63794215-B6DD-4049-9511-45F26C444D2F}" type="pres">
      <dgm:prSet presAssocID="{E4727E05-E241-4184-AFCD-857927594BBA}" presName="outerComposite" presStyleCnt="0">
        <dgm:presLayoutVars>
          <dgm:chMax val="5"/>
          <dgm:dir/>
          <dgm:resizeHandles val="exact"/>
        </dgm:presLayoutVars>
      </dgm:prSet>
      <dgm:spPr/>
      <dgm:t>
        <a:bodyPr/>
        <a:lstStyle/>
        <a:p>
          <a:endParaRPr kumimoji="1" lang="ja-JP" altLang="en-US"/>
        </a:p>
      </dgm:t>
    </dgm:pt>
    <dgm:pt modelId="{09EAE477-A21A-4482-A7ED-07BE6B72064A}" type="pres">
      <dgm:prSet presAssocID="{E4727E05-E241-4184-AFCD-857927594BBA}" presName="dummyMaxCanvas" presStyleCnt="0">
        <dgm:presLayoutVars/>
      </dgm:prSet>
      <dgm:spPr/>
    </dgm:pt>
    <dgm:pt modelId="{A9223E9D-C61E-43E4-A7A2-F25A112BCD91}" type="pres">
      <dgm:prSet presAssocID="{E4727E05-E241-4184-AFCD-857927594BBA}" presName="FourNodes_1" presStyleLbl="node1" presStyleIdx="0" presStyleCnt="4">
        <dgm:presLayoutVars>
          <dgm:bulletEnabled val="1"/>
        </dgm:presLayoutVars>
      </dgm:prSet>
      <dgm:spPr/>
      <dgm:t>
        <a:bodyPr/>
        <a:lstStyle/>
        <a:p>
          <a:endParaRPr kumimoji="1" lang="ja-JP" altLang="en-US"/>
        </a:p>
      </dgm:t>
    </dgm:pt>
    <dgm:pt modelId="{FA301EB3-1C7A-46D8-BF65-16888DD1CE17}" type="pres">
      <dgm:prSet presAssocID="{E4727E05-E241-4184-AFCD-857927594BBA}" presName="FourNodes_2" presStyleLbl="node1" presStyleIdx="1" presStyleCnt="4">
        <dgm:presLayoutVars>
          <dgm:bulletEnabled val="1"/>
        </dgm:presLayoutVars>
      </dgm:prSet>
      <dgm:spPr/>
      <dgm:t>
        <a:bodyPr/>
        <a:lstStyle/>
        <a:p>
          <a:endParaRPr kumimoji="1" lang="ja-JP" altLang="en-US"/>
        </a:p>
      </dgm:t>
    </dgm:pt>
    <dgm:pt modelId="{32EFF8E0-554A-4B74-99F0-1C6EEB66DAD7}" type="pres">
      <dgm:prSet presAssocID="{E4727E05-E241-4184-AFCD-857927594BBA}" presName="FourNodes_3" presStyleLbl="node1" presStyleIdx="2" presStyleCnt="4">
        <dgm:presLayoutVars>
          <dgm:bulletEnabled val="1"/>
        </dgm:presLayoutVars>
      </dgm:prSet>
      <dgm:spPr/>
      <dgm:t>
        <a:bodyPr/>
        <a:lstStyle/>
        <a:p>
          <a:endParaRPr kumimoji="1" lang="ja-JP" altLang="en-US"/>
        </a:p>
      </dgm:t>
    </dgm:pt>
    <dgm:pt modelId="{118AED77-3F6C-4E5B-836D-B4649DCB61E6}" type="pres">
      <dgm:prSet presAssocID="{E4727E05-E241-4184-AFCD-857927594BBA}" presName="FourNodes_4" presStyleLbl="node1" presStyleIdx="3" presStyleCnt="4">
        <dgm:presLayoutVars>
          <dgm:bulletEnabled val="1"/>
        </dgm:presLayoutVars>
      </dgm:prSet>
      <dgm:spPr/>
      <dgm:t>
        <a:bodyPr/>
        <a:lstStyle/>
        <a:p>
          <a:endParaRPr kumimoji="1" lang="ja-JP" altLang="en-US"/>
        </a:p>
      </dgm:t>
    </dgm:pt>
    <dgm:pt modelId="{596A8B2F-3EFA-4080-A031-572F5E55E1A9}" type="pres">
      <dgm:prSet presAssocID="{E4727E05-E241-4184-AFCD-857927594BBA}" presName="FourConn_1-2" presStyleLbl="fgAccFollowNode1" presStyleIdx="0" presStyleCnt="3">
        <dgm:presLayoutVars>
          <dgm:bulletEnabled val="1"/>
        </dgm:presLayoutVars>
      </dgm:prSet>
      <dgm:spPr/>
      <dgm:t>
        <a:bodyPr/>
        <a:lstStyle/>
        <a:p>
          <a:endParaRPr kumimoji="1" lang="ja-JP" altLang="en-US"/>
        </a:p>
      </dgm:t>
    </dgm:pt>
    <dgm:pt modelId="{42BF5D12-CA91-4868-A35E-A87FF8246EC2}" type="pres">
      <dgm:prSet presAssocID="{E4727E05-E241-4184-AFCD-857927594BBA}" presName="FourConn_2-3" presStyleLbl="fgAccFollowNode1" presStyleIdx="1" presStyleCnt="3">
        <dgm:presLayoutVars>
          <dgm:bulletEnabled val="1"/>
        </dgm:presLayoutVars>
      </dgm:prSet>
      <dgm:spPr/>
      <dgm:t>
        <a:bodyPr/>
        <a:lstStyle/>
        <a:p>
          <a:endParaRPr kumimoji="1" lang="ja-JP" altLang="en-US"/>
        </a:p>
      </dgm:t>
    </dgm:pt>
    <dgm:pt modelId="{603A6774-4331-490F-AA6C-344EDB22F97C}" type="pres">
      <dgm:prSet presAssocID="{E4727E05-E241-4184-AFCD-857927594BBA}" presName="FourConn_3-4" presStyleLbl="fgAccFollowNode1" presStyleIdx="2" presStyleCnt="3">
        <dgm:presLayoutVars>
          <dgm:bulletEnabled val="1"/>
        </dgm:presLayoutVars>
      </dgm:prSet>
      <dgm:spPr/>
      <dgm:t>
        <a:bodyPr/>
        <a:lstStyle/>
        <a:p>
          <a:endParaRPr kumimoji="1" lang="ja-JP" altLang="en-US"/>
        </a:p>
      </dgm:t>
    </dgm:pt>
    <dgm:pt modelId="{0D2B5581-2300-4F17-82AD-6872D7A32530}" type="pres">
      <dgm:prSet presAssocID="{E4727E05-E241-4184-AFCD-857927594BBA}" presName="FourNodes_1_text" presStyleLbl="node1" presStyleIdx="3" presStyleCnt="4">
        <dgm:presLayoutVars>
          <dgm:bulletEnabled val="1"/>
        </dgm:presLayoutVars>
      </dgm:prSet>
      <dgm:spPr/>
      <dgm:t>
        <a:bodyPr/>
        <a:lstStyle/>
        <a:p>
          <a:endParaRPr kumimoji="1" lang="ja-JP" altLang="en-US"/>
        </a:p>
      </dgm:t>
    </dgm:pt>
    <dgm:pt modelId="{932C47F0-B86C-4154-A8E8-11CC6028A7CC}" type="pres">
      <dgm:prSet presAssocID="{E4727E05-E241-4184-AFCD-857927594BBA}" presName="FourNodes_2_text" presStyleLbl="node1" presStyleIdx="3" presStyleCnt="4">
        <dgm:presLayoutVars>
          <dgm:bulletEnabled val="1"/>
        </dgm:presLayoutVars>
      </dgm:prSet>
      <dgm:spPr/>
      <dgm:t>
        <a:bodyPr/>
        <a:lstStyle/>
        <a:p>
          <a:endParaRPr kumimoji="1" lang="ja-JP" altLang="en-US"/>
        </a:p>
      </dgm:t>
    </dgm:pt>
    <dgm:pt modelId="{83975C8F-E095-4C46-B42E-4D20B7A81008}" type="pres">
      <dgm:prSet presAssocID="{E4727E05-E241-4184-AFCD-857927594BBA}" presName="FourNodes_3_text" presStyleLbl="node1" presStyleIdx="3" presStyleCnt="4">
        <dgm:presLayoutVars>
          <dgm:bulletEnabled val="1"/>
        </dgm:presLayoutVars>
      </dgm:prSet>
      <dgm:spPr/>
      <dgm:t>
        <a:bodyPr/>
        <a:lstStyle/>
        <a:p>
          <a:endParaRPr kumimoji="1" lang="ja-JP" altLang="en-US"/>
        </a:p>
      </dgm:t>
    </dgm:pt>
    <dgm:pt modelId="{AFA3D80C-61A2-461D-8C4A-86E66910A216}" type="pres">
      <dgm:prSet presAssocID="{E4727E05-E241-4184-AFCD-857927594BBA}" presName="FourNodes_4_text" presStyleLbl="node1" presStyleIdx="3" presStyleCnt="4">
        <dgm:presLayoutVars>
          <dgm:bulletEnabled val="1"/>
        </dgm:presLayoutVars>
      </dgm:prSet>
      <dgm:spPr/>
      <dgm:t>
        <a:bodyPr/>
        <a:lstStyle/>
        <a:p>
          <a:endParaRPr kumimoji="1" lang="ja-JP" altLang="en-US"/>
        </a:p>
      </dgm:t>
    </dgm:pt>
  </dgm:ptLst>
  <dgm:cxnLst>
    <dgm:cxn modelId="{18F98859-A120-480C-89C8-CC892123FB10}" type="presOf" srcId="{19B33943-1660-433A-8D26-0666D7DE7E5E}" destId="{83975C8F-E095-4C46-B42E-4D20B7A81008}" srcOrd="1" destOrd="0" presId="urn:microsoft.com/office/officeart/2005/8/layout/vProcess5"/>
    <dgm:cxn modelId="{718546A0-20C0-4BDB-925A-D0954A16D22C}" type="presOf" srcId="{431571DD-5E6C-4512-A761-A9DE38EF3D52}" destId="{603A6774-4331-490F-AA6C-344EDB22F97C}" srcOrd="0" destOrd="0" presId="urn:microsoft.com/office/officeart/2005/8/layout/vProcess5"/>
    <dgm:cxn modelId="{3F51E87A-D2D9-4091-8D9D-E2ED6B7049FB}" type="presOf" srcId="{C1F4F902-9319-47D9-B276-21FB0259671F}" destId="{118AED77-3F6C-4E5B-836D-B4649DCB61E6}" srcOrd="0" destOrd="0" presId="urn:microsoft.com/office/officeart/2005/8/layout/vProcess5"/>
    <dgm:cxn modelId="{5266696A-AF94-43E5-BDE4-F6077B6294A9}" type="presOf" srcId="{19B33943-1660-433A-8D26-0666D7DE7E5E}" destId="{32EFF8E0-554A-4B74-99F0-1C6EEB66DAD7}" srcOrd="0" destOrd="0" presId="urn:microsoft.com/office/officeart/2005/8/layout/vProcess5"/>
    <dgm:cxn modelId="{068CC613-72E1-4113-BDA2-48FC26AC07D0}" type="presOf" srcId="{3B7D131F-1A25-4B46-A290-67BEE2AB51D0}" destId="{0D2B5581-2300-4F17-82AD-6872D7A32530}" srcOrd="1" destOrd="0" presId="urn:microsoft.com/office/officeart/2005/8/layout/vProcess5"/>
    <dgm:cxn modelId="{28991043-0404-40C2-8894-97F684B4B470}" srcId="{E4727E05-E241-4184-AFCD-857927594BBA}" destId="{3B7D131F-1A25-4B46-A290-67BEE2AB51D0}" srcOrd="0" destOrd="0" parTransId="{25729A77-5F75-4B6A-A330-CD6E703B00A0}" sibTransId="{F42F14D5-7635-4661-BC37-371793B459EF}"/>
    <dgm:cxn modelId="{CC3F50B8-F558-4D66-85B9-E62319262E54}" type="presOf" srcId="{C1F4F902-9319-47D9-B276-21FB0259671F}" destId="{AFA3D80C-61A2-461D-8C4A-86E66910A216}" srcOrd="1" destOrd="0" presId="urn:microsoft.com/office/officeart/2005/8/layout/vProcess5"/>
    <dgm:cxn modelId="{324A1F70-7FF6-4A5C-B357-73E29F564AF6}" type="presOf" srcId="{A739FB8F-1149-4BF5-A744-ADDD55472B3C}" destId="{932C47F0-B86C-4154-A8E8-11CC6028A7CC}" srcOrd="1" destOrd="0" presId="urn:microsoft.com/office/officeart/2005/8/layout/vProcess5"/>
    <dgm:cxn modelId="{136754F0-7CA9-47F8-B2A2-561D3CE6FD8A}" type="presOf" srcId="{3B7D131F-1A25-4B46-A290-67BEE2AB51D0}" destId="{A9223E9D-C61E-43E4-A7A2-F25A112BCD91}" srcOrd="0" destOrd="0" presId="urn:microsoft.com/office/officeart/2005/8/layout/vProcess5"/>
    <dgm:cxn modelId="{5A9052B4-917B-4449-A69B-F20F6B7E7D0C}" type="presOf" srcId="{E4727E05-E241-4184-AFCD-857927594BBA}" destId="{63794215-B6DD-4049-9511-45F26C444D2F}" srcOrd="0" destOrd="0" presId="urn:microsoft.com/office/officeart/2005/8/layout/vProcess5"/>
    <dgm:cxn modelId="{8DB05022-A47A-469F-A64F-8A9602EA3E3B}" type="presOf" srcId="{8E3CF3EB-3E6A-4E43-995F-F2D7AB302496}" destId="{42BF5D12-CA91-4868-A35E-A87FF8246EC2}" srcOrd="0" destOrd="0" presId="urn:microsoft.com/office/officeart/2005/8/layout/vProcess5"/>
    <dgm:cxn modelId="{FFF4C3E7-44FD-4EA3-8A54-D11085201BDA}" srcId="{E4727E05-E241-4184-AFCD-857927594BBA}" destId="{C1F4F902-9319-47D9-B276-21FB0259671F}" srcOrd="3" destOrd="0" parTransId="{C2ECD210-CD60-4C21-ABC9-CED440B0E0A0}" sibTransId="{6FAA38D2-1B4F-43D3-89A9-1BAFC7360FAE}"/>
    <dgm:cxn modelId="{56E30A81-D90A-48ED-9A9A-C96E23F5587F}" type="presOf" srcId="{F42F14D5-7635-4661-BC37-371793B459EF}" destId="{596A8B2F-3EFA-4080-A031-572F5E55E1A9}" srcOrd="0" destOrd="0" presId="urn:microsoft.com/office/officeart/2005/8/layout/vProcess5"/>
    <dgm:cxn modelId="{FB72416B-7ED3-42AD-9699-05A491C4C81C}" type="presOf" srcId="{A739FB8F-1149-4BF5-A744-ADDD55472B3C}" destId="{FA301EB3-1C7A-46D8-BF65-16888DD1CE17}" srcOrd="0" destOrd="0" presId="urn:microsoft.com/office/officeart/2005/8/layout/vProcess5"/>
    <dgm:cxn modelId="{1926F2C4-817A-4C21-953C-5C3FBEA46743}" srcId="{E4727E05-E241-4184-AFCD-857927594BBA}" destId="{19B33943-1660-433A-8D26-0666D7DE7E5E}" srcOrd="2" destOrd="0" parTransId="{6F1D7CDF-143D-4FCA-97D3-A93ACB9CA4C0}" sibTransId="{431571DD-5E6C-4512-A761-A9DE38EF3D52}"/>
    <dgm:cxn modelId="{1DD6D7A7-D711-495C-96BF-FE7157D44121}" srcId="{E4727E05-E241-4184-AFCD-857927594BBA}" destId="{A739FB8F-1149-4BF5-A744-ADDD55472B3C}" srcOrd="1" destOrd="0" parTransId="{A478BFA8-5A13-4EA3-B936-2A84DD6C0151}" sibTransId="{8E3CF3EB-3E6A-4E43-995F-F2D7AB302496}"/>
    <dgm:cxn modelId="{745376B7-6262-482B-A057-5829632F7452}" type="presParOf" srcId="{63794215-B6DD-4049-9511-45F26C444D2F}" destId="{09EAE477-A21A-4482-A7ED-07BE6B72064A}" srcOrd="0" destOrd="0" presId="urn:microsoft.com/office/officeart/2005/8/layout/vProcess5"/>
    <dgm:cxn modelId="{A58125AF-697F-4178-9AE0-E47F83CE89CB}" type="presParOf" srcId="{63794215-B6DD-4049-9511-45F26C444D2F}" destId="{A9223E9D-C61E-43E4-A7A2-F25A112BCD91}" srcOrd="1" destOrd="0" presId="urn:microsoft.com/office/officeart/2005/8/layout/vProcess5"/>
    <dgm:cxn modelId="{239CFA96-CA46-4D07-AA6D-3606B5E203B8}" type="presParOf" srcId="{63794215-B6DD-4049-9511-45F26C444D2F}" destId="{FA301EB3-1C7A-46D8-BF65-16888DD1CE17}" srcOrd="2" destOrd="0" presId="urn:microsoft.com/office/officeart/2005/8/layout/vProcess5"/>
    <dgm:cxn modelId="{99C0165F-09CB-4DFF-812B-FBFE6C852A70}" type="presParOf" srcId="{63794215-B6DD-4049-9511-45F26C444D2F}" destId="{32EFF8E0-554A-4B74-99F0-1C6EEB66DAD7}" srcOrd="3" destOrd="0" presId="urn:microsoft.com/office/officeart/2005/8/layout/vProcess5"/>
    <dgm:cxn modelId="{49D3A0B8-02A9-4243-B128-0CB6643B227C}" type="presParOf" srcId="{63794215-B6DD-4049-9511-45F26C444D2F}" destId="{118AED77-3F6C-4E5B-836D-B4649DCB61E6}" srcOrd="4" destOrd="0" presId="urn:microsoft.com/office/officeart/2005/8/layout/vProcess5"/>
    <dgm:cxn modelId="{EAA42361-4B77-4267-92FD-1A350103A82A}" type="presParOf" srcId="{63794215-B6DD-4049-9511-45F26C444D2F}" destId="{596A8B2F-3EFA-4080-A031-572F5E55E1A9}" srcOrd="5" destOrd="0" presId="urn:microsoft.com/office/officeart/2005/8/layout/vProcess5"/>
    <dgm:cxn modelId="{928D5D23-6ADF-4E04-AE73-15BB2FC9AEED}" type="presParOf" srcId="{63794215-B6DD-4049-9511-45F26C444D2F}" destId="{42BF5D12-CA91-4868-A35E-A87FF8246EC2}" srcOrd="6" destOrd="0" presId="urn:microsoft.com/office/officeart/2005/8/layout/vProcess5"/>
    <dgm:cxn modelId="{5000641C-1223-4A32-A46E-5221781D45F7}" type="presParOf" srcId="{63794215-B6DD-4049-9511-45F26C444D2F}" destId="{603A6774-4331-490F-AA6C-344EDB22F97C}" srcOrd="7" destOrd="0" presId="urn:microsoft.com/office/officeart/2005/8/layout/vProcess5"/>
    <dgm:cxn modelId="{D3BE83FC-D7CC-4517-B798-3F8DFF58F1ED}" type="presParOf" srcId="{63794215-B6DD-4049-9511-45F26C444D2F}" destId="{0D2B5581-2300-4F17-82AD-6872D7A32530}" srcOrd="8" destOrd="0" presId="urn:microsoft.com/office/officeart/2005/8/layout/vProcess5"/>
    <dgm:cxn modelId="{67180380-D083-48FD-A412-FA66E3D41041}" type="presParOf" srcId="{63794215-B6DD-4049-9511-45F26C444D2F}" destId="{932C47F0-B86C-4154-A8E8-11CC6028A7CC}" srcOrd="9" destOrd="0" presId="urn:microsoft.com/office/officeart/2005/8/layout/vProcess5"/>
    <dgm:cxn modelId="{6546D482-B2AB-4169-BF9C-248CC807BA6D}" type="presParOf" srcId="{63794215-B6DD-4049-9511-45F26C444D2F}" destId="{83975C8F-E095-4C46-B42E-4D20B7A81008}" srcOrd="10" destOrd="0" presId="urn:microsoft.com/office/officeart/2005/8/layout/vProcess5"/>
    <dgm:cxn modelId="{8B9A0008-7B2D-4016-8576-8C62DEFEEBA6}" type="presParOf" srcId="{63794215-B6DD-4049-9511-45F26C444D2F}" destId="{AFA3D80C-61A2-461D-8C4A-86E66910A21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23E9D-C61E-43E4-A7A2-F25A112BCD91}">
      <dsp:nvSpPr>
        <dsp:cNvPr id="0" name=""/>
        <dsp:cNvSpPr/>
      </dsp:nvSpPr>
      <dsp:spPr>
        <a:xfrm>
          <a:off x="0" y="0"/>
          <a:ext cx="7221728" cy="875360"/>
        </a:xfrm>
        <a:prstGeom prst="roundRect">
          <a:avLst>
            <a:gd name="adj" fmla="val 10000"/>
          </a:avLst>
        </a:prstGeom>
        <a:solidFill>
          <a:schemeClr val="tx2">
            <a:lumMod val="20000"/>
            <a:lumOff val="80000"/>
          </a:schemeClr>
        </a:solidFill>
        <a:ln w="190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kumimoji="1" lang="ja-JP" altLang="en-US" sz="2000" kern="1200" dirty="0">
              <a:solidFill>
                <a:schemeClr val="tx1"/>
              </a:solidFill>
            </a:rPr>
            <a:t>供給者情報の監視（パフォーマンス／二社監査／認証状態／不適合などのリスク）</a:t>
          </a:r>
        </a:p>
      </dsp:txBody>
      <dsp:txXfrm>
        <a:off x="25638" y="25638"/>
        <a:ext cx="6203178" cy="824084"/>
      </dsp:txXfrm>
    </dsp:sp>
    <dsp:sp modelId="{FA301EB3-1C7A-46D8-BF65-16888DD1CE17}">
      <dsp:nvSpPr>
        <dsp:cNvPr id="0" name=""/>
        <dsp:cNvSpPr/>
      </dsp:nvSpPr>
      <dsp:spPr>
        <a:xfrm>
          <a:off x="604819" y="1034516"/>
          <a:ext cx="7221728" cy="875360"/>
        </a:xfrm>
        <a:prstGeom prst="roundRect">
          <a:avLst>
            <a:gd name="adj" fmla="val 10000"/>
          </a:avLst>
        </a:prstGeom>
        <a:solidFill>
          <a:schemeClr val="tx2">
            <a:lumMod val="20000"/>
            <a:lumOff val="80000"/>
          </a:schemeClr>
        </a:solidFill>
        <a:ln w="190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kumimoji="1" lang="ja-JP" altLang="en-US" sz="2000" kern="1200" dirty="0">
              <a:solidFill>
                <a:schemeClr val="tx1"/>
              </a:solidFill>
            </a:rPr>
            <a:t>開発（改善）方法の計画（供給者の優先順位／方法・程度・日程）</a:t>
          </a:r>
        </a:p>
      </dsp:txBody>
      <dsp:txXfrm>
        <a:off x="630457" y="1060154"/>
        <a:ext cx="5996648" cy="824084"/>
      </dsp:txXfrm>
    </dsp:sp>
    <dsp:sp modelId="{32EFF8E0-554A-4B74-99F0-1C6EEB66DAD7}">
      <dsp:nvSpPr>
        <dsp:cNvPr id="0" name=""/>
        <dsp:cNvSpPr/>
      </dsp:nvSpPr>
      <dsp:spPr>
        <a:xfrm>
          <a:off x="1200612" y="2069033"/>
          <a:ext cx="7221728" cy="875360"/>
        </a:xfrm>
        <a:prstGeom prst="roundRect">
          <a:avLst>
            <a:gd name="adj" fmla="val 10000"/>
          </a:avLst>
        </a:prstGeom>
        <a:solidFill>
          <a:schemeClr val="tx2">
            <a:lumMod val="20000"/>
            <a:lumOff val="80000"/>
          </a:schemeClr>
        </a:solidFill>
        <a:ln w="190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kumimoji="1" lang="ja-JP" altLang="en-US" sz="2000" kern="1200" dirty="0">
              <a:solidFill>
                <a:schemeClr val="tx1"/>
              </a:solidFill>
            </a:rPr>
            <a:t>供給者の開発（改善）活動</a:t>
          </a:r>
        </a:p>
      </dsp:txBody>
      <dsp:txXfrm>
        <a:off x="1226250" y="2094671"/>
        <a:ext cx="6005675" cy="824084"/>
      </dsp:txXfrm>
    </dsp:sp>
    <dsp:sp modelId="{118AED77-3F6C-4E5B-836D-B4649DCB61E6}">
      <dsp:nvSpPr>
        <dsp:cNvPr id="0" name=""/>
        <dsp:cNvSpPr/>
      </dsp:nvSpPr>
      <dsp:spPr>
        <a:xfrm>
          <a:off x="1805432" y="3103549"/>
          <a:ext cx="7221728" cy="875360"/>
        </a:xfrm>
        <a:prstGeom prst="roundRect">
          <a:avLst>
            <a:gd name="adj" fmla="val 10000"/>
          </a:avLst>
        </a:prstGeom>
        <a:solidFill>
          <a:schemeClr val="tx2">
            <a:lumMod val="20000"/>
            <a:lumOff val="80000"/>
          </a:schemeClr>
        </a:solidFill>
        <a:ln w="190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kumimoji="1" lang="ja-JP" altLang="en-US" sz="2000" kern="1200" dirty="0">
              <a:solidFill>
                <a:schemeClr val="tx1"/>
              </a:solidFill>
            </a:rPr>
            <a:t>フォロー（個別是正の実施／再計画）</a:t>
          </a:r>
        </a:p>
      </dsp:txBody>
      <dsp:txXfrm>
        <a:off x="1831070" y="3129187"/>
        <a:ext cx="5996648" cy="824084"/>
      </dsp:txXfrm>
    </dsp:sp>
    <dsp:sp modelId="{596A8B2F-3EFA-4080-A031-572F5E55E1A9}">
      <dsp:nvSpPr>
        <dsp:cNvPr id="0" name=""/>
        <dsp:cNvSpPr/>
      </dsp:nvSpPr>
      <dsp:spPr>
        <a:xfrm>
          <a:off x="6652743" y="670446"/>
          <a:ext cx="568984" cy="568984"/>
        </a:xfrm>
        <a:prstGeom prst="downArrow">
          <a:avLst>
            <a:gd name="adj1" fmla="val 55000"/>
            <a:gd name="adj2" fmla="val 45000"/>
          </a:avLst>
        </a:prstGeom>
        <a:solidFill>
          <a:schemeClr val="accent1">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endParaRPr kumimoji="1" lang="ja-JP" altLang="en-US" sz="1900" kern="1200"/>
        </a:p>
      </dsp:txBody>
      <dsp:txXfrm>
        <a:off x="6780764" y="670446"/>
        <a:ext cx="312942" cy="428160"/>
      </dsp:txXfrm>
    </dsp:sp>
    <dsp:sp modelId="{42BF5D12-CA91-4868-A35E-A87FF8246EC2}">
      <dsp:nvSpPr>
        <dsp:cNvPr id="0" name=""/>
        <dsp:cNvSpPr/>
      </dsp:nvSpPr>
      <dsp:spPr>
        <a:xfrm>
          <a:off x="7257563" y="1704962"/>
          <a:ext cx="568984" cy="568984"/>
        </a:xfrm>
        <a:prstGeom prst="downArrow">
          <a:avLst>
            <a:gd name="adj1" fmla="val 55000"/>
            <a:gd name="adj2" fmla="val 45000"/>
          </a:avLst>
        </a:prstGeom>
        <a:solidFill>
          <a:schemeClr val="accent1">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endParaRPr kumimoji="1" lang="ja-JP" altLang="en-US" sz="1900" kern="1200"/>
        </a:p>
      </dsp:txBody>
      <dsp:txXfrm>
        <a:off x="7385584" y="1704962"/>
        <a:ext cx="312942" cy="428160"/>
      </dsp:txXfrm>
    </dsp:sp>
    <dsp:sp modelId="{603A6774-4331-490F-AA6C-344EDB22F97C}">
      <dsp:nvSpPr>
        <dsp:cNvPr id="0" name=""/>
        <dsp:cNvSpPr/>
      </dsp:nvSpPr>
      <dsp:spPr>
        <a:xfrm>
          <a:off x="7853356" y="2739479"/>
          <a:ext cx="568984" cy="568984"/>
        </a:xfrm>
        <a:prstGeom prst="downArrow">
          <a:avLst>
            <a:gd name="adj1" fmla="val 55000"/>
            <a:gd name="adj2" fmla="val 45000"/>
          </a:avLst>
        </a:prstGeom>
        <a:solidFill>
          <a:schemeClr val="accent1">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endParaRPr kumimoji="1" lang="ja-JP" altLang="en-US" sz="1900" kern="1200"/>
        </a:p>
      </dsp:txBody>
      <dsp:txXfrm>
        <a:off x="7981377" y="2739479"/>
        <a:ext cx="312942" cy="42816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☑組織は、現行の供給者に対し、必要な</a:t>
            </a:r>
            <a:r>
              <a:rPr lang="ja-JP" altLang="en-US" sz="2000" u="sng" dirty="0"/>
              <a:t>供給者開発の優先順位、方式、程度及びタイミングを決定しなければならない。</a:t>
            </a:r>
            <a:endParaRPr lang="en-US" altLang="ja-JP" sz="2000" u="sng" dirty="0"/>
          </a:p>
          <a:p>
            <a:pPr marL="0" indent="0">
              <a:lnSpc>
                <a:spcPct val="100000"/>
              </a:lnSpc>
              <a:buNone/>
            </a:pPr>
            <a:r>
              <a:rPr lang="ja-JP" altLang="en-US" sz="2000" dirty="0"/>
              <a:t>☑決定をするためのインプットには次の事項を含めなければならない。しかし、それに限定されない。</a:t>
            </a:r>
            <a:endParaRPr lang="en-US" altLang="ja-JP" sz="2000" dirty="0"/>
          </a:p>
          <a:p>
            <a:pPr marL="800100" lvl="1" indent="-342900">
              <a:lnSpc>
                <a:spcPct val="100000"/>
              </a:lnSpc>
              <a:buFont typeface="+mj-lt"/>
              <a:buAutoNum type="alphaLcPeriod"/>
            </a:pPr>
            <a:r>
              <a:rPr lang="ja-JP" altLang="en-US" sz="2000" dirty="0"/>
              <a:t>供給者の監視（</a:t>
            </a:r>
            <a:r>
              <a:rPr lang="en-US" altLang="ja-JP" sz="2000" dirty="0"/>
              <a:t>8.4.2.4</a:t>
            </a:r>
            <a:r>
              <a:rPr lang="ja-JP" altLang="en-US" sz="2000" dirty="0"/>
              <a:t>参照）を通じて</a:t>
            </a:r>
            <a:r>
              <a:rPr lang="ja-JP" altLang="en-US" sz="2000" u="sng" dirty="0"/>
              <a:t>特定されたパフォーマンス問題</a:t>
            </a:r>
            <a:endParaRPr lang="en-US" altLang="ja-JP" sz="2000" u="sng" dirty="0"/>
          </a:p>
          <a:p>
            <a:pPr marL="800100" lvl="1" indent="-342900">
              <a:lnSpc>
                <a:spcPct val="100000"/>
              </a:lnSpc>
              <a:buFont typeface="+mj-lt"/>
              <a:buAutoNum type="alphaLcPeriod"/>
            </a:pPr>
            <a:r>
              <a:rPr lang="ja-JP" altLang="en-US" sz="2000" u="sng" dirty="0"/>
              <a:t>第二者監査の所見</a:t>
            </a:r>
            <a:r>
              <a:rPr lang="ja-JP" altLang="en-US" sz="2000" dirty="0"/>
              <a:t>（</a:t>
            </a:r>
            <a:r>
              <a:rPr lang="en-US" altLang="ja-JP" sz="2000" dirty="0"/>
              <a:t>8.4.2.4.1</a:t>
            </a:r>
            <a:r>
              <a:rPr lang="ja-JP" altLang="en-US" sz="2000" dirty="0"/>
              <a:t>参照）</a:t>
            </a:r>
            <a:endParaRPr lang="en-US" altLang="ja-JP" sz="2000" dirty="0"/>
          </a:p>
          <a:p>
            <a:pPr marL="800100" lvl="1" indent="-342900">
              <a:lnSpc>
                <a:spcPct val="100000"/>
              </a:lnSpc>
              <a:buFont typeface="+mj-lt"/>
              <a:buAutoNum type="alphaLcPeriod"/>
            </a:pPr>
            <a:r>
              <a:rPr lang="ja-JP" altLang="en-US" sz="2000" u="sng" dirty="0"/>
              <a:t>第三者品質マネジメントシステム認証の状態</a:t>
            </a:r>
            <a:endParaRPr lang="en-US" altLang="ja-JP" sz="2000" u="sng" dirty="0"/>
          </a:p>
          <a:p>
            <a:pPr marL="800100" lvl="1" indent="-342900">
              <a:lnSpc>
                <a:spcPct val="100000"/>
              </a:lnSpc>
              <a:buFont typeface="+mj-lt"/>
              <a:buAutoNum type="alphaLcPeriod"/>
            </a:pPr>
            <a:r>
              <a:rPr lang="ja-JP" altLang="en-US" sz="2000" u="sng" dirty="0"/>
              <a:t>リスク分析</a:t>
            </a:r>
            <a:endParaRPr lang="en-US" altLang="ja-JP" sz="2000" u="sng" dirty="0"/>
          </a:p>
          <a:p>
            <a:pPr marL="0" indent="0">
              <a:lnSpc>
                <a:spcPct val="100000"/>
              </a:lnSpc>
              <a:buNone/>
            </a:pPr>
            <a:r>
              <a:rPr lang="ja-JP" altLang="en-US" sz="2000" dirty="0"/>
              <a:t>☑組織は、未解決（未達）のパフォーマンス問題を解決するため及び継続的改善に対する機会を追求するために必要な処置を実施しなければならない。</a:t>
            </a:r>
          </a:p>
          <a:p>
            <a:pPr marL="0" indent="0">
              <a:lnSpc>
                <a:spcPct val="100000"/>
              </a:lnSpc>
              <a:buNone/>
            </a:pPr>
            <a:endParaRPr lang="ja-JP" altLang="en-US" sz="20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8.4.2.5</a:t>
            </a:r>
            <a:r>
              <a:rPr kumimoji="1" lang="ja-JP" altLang="en-US" sz="3000" b="1" dirty="0">
                <a:solidFill>
                  <a:schemeClr val="tx2"/>
                </a:solidFill>
              </a:rPr>
              <a:t>　供給者の開発</a:t>
            </a:r>
          </a:p>
        </p:txBody>
      </p:sp>
    </p:spTree>
    <p:extLst>
      <p:ext uri="{BB962C8B-B14F-4D97-AF65-F5344CB8AC3E}">
        <p14:creationId xmlns:p14="http://schemas.microsoft.com/office/powerpoint/2010/main" val="3598516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4935688"/>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ja-JP" altLang="en-US" sz="2400" dirty="0"/>
              <a:t>供給者のレベルを継続的に向上させることを意図している。</a:t>
            </a:r>
            <a:endParaRPr lang="en-US" altLang="ja-JP" sz="2400" dirty="0"/>
          </a:p>
          <a:p>
            <a:pPr marL="457200" indent="-457200">
              <a:lnSpc>
                <a:spcPct val="100000"/>
              </a:lnSpc>
              <a:buFont typeface="+mj-lt"/>
              <a:buAutoNum type="arabicPeriod"/>
            </a:pPr>
            <a:r>
              <a:rPr lang="ja-JP" altLang="en-US" sz="2400" dirty="0"/>
              <a:t>供給者開発の進め方。（フローの例）</a:t>
            </a:r>
            <a:endParaRPr lang="en-US" altLang="ja-JP" sz="2400"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8.4.2.5</a:t>
            </a:r>
            <a:r>
              <a:rPr lang="ja-JP" altLang="en-US" sz="3000" b="1" dirty="0">
                <a:solidFill>
                  <a:schemeClr val="bg1"/>
                </a:solidFill>
              </a:rPr>
              <a:t>　供給者の開発</a:t>
            </a:r>
            <a:endParaRPr kumimoji="1" lang="ja-JP" altLang="en-US" sz="3000" b="1" dirty="0">
              <a:solidFill>
                <a:schemeClr val="bg1"/>
              </a:solidFill>
            </a:endParaRPr>
          </a:p>
        </p:txBody>
      </p:sp>
      <p:graphicFrame>
        <p:nvGraphicFramePr>
          <p:cNvPr id="2" name="図表 1">
            <a:extLst>
              <a:ext uri="{FF2B5EF4-FFF2-40B4-BE49-F238E27FC236}">
                <a16:creationId xmlns:a16="http://schemas.microsoft.com/office/drawing/2014/main" id="{0D360BF3-877B-43FD-A148-11999BCE65E9}"/>
              </a:ext>
            </a:extLst>
          </p:cNvPr>
          <p:cNvGraphicFramePr/>
          <p:nvPr>
            <p:extLst>
              <p:ext uri="{D42A27DB-BD31-4B8C-83A1-F6EECF244321}">
                <p14:modId xmlns:p14="http://schemas.microsoft.com/office/powerpoint/2010/main" val="1874343786"/>
              </p:ext>
            </p:extLst>
          </p:nvPr>
        </p:nvGraphicFramePr>
        <p:xfrm>
          <a:off x="838200" y="2377440"/>
          <a:ext cx="9027160" cy="3978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吹き出し: 角を丸めた四角形 2">
            <a:extLst>
              <a:ext uri="{FF2B5EF4-FFF2-40B4-BE49-F238E27FC236}">
                <a16:creationId xmlns:a16="http://schemas.microsoft.com/office/drawing/2014/main" id="{6373FA92-F96C-49DC-A3A9-8F5BA9528640}"/>
              </a:ext>
            </a:extLst>
          </p:cNvPr>
          <p:cNvSpPr/>
          <p:nvPr/>
        </p:nvSpPr>
        <p:spPr>
          <a:xfrm>
            <a:off x="8007927" y="1768566"/>
            <a:ext cx="3345873" cy="2152269"/>
          </a:xfrm>
          <a:prstGeom prst="wedgeRoundRectCallout">
            <a:avLst>
              <a:gd name="adj1" fmla="val -59565"/>
              <a:gd name="adj2" fmla="val -38680"/>
              <a:gd name="adj3" fmla="val 16667"/>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必ずしも全ての供給者に対し実施するわけではない。「選定」と「優先順位」の判断が重要。</a:t>
            </a:r>
            <a:endParaRPr kumimoji="1" lang="en-US" altLang="ja-JP" dirty="0">
              <a:solidFill>
                <a:schemeClr val="tx1"/>
              </a:solidFill>
            </a:endParaRPr>
          </a:p>
          <a:p>
            <a:r>
              <a:rPr lang="en-US" altLang="ja-JP" dirty="0">
                <a:solidFill>
                  <a:schemeClr val="tx1"/>
                </a:solidFill>
              </a:rPr>
              <a:t>※8.4.2.3</a:t>
            </a:r>
            <a:r>
              <a:rPr lang="ja-JP" altLang="en-US" dirty="0">
                <a:solidFill>
                  <a:schemeClr val="tx1"/>
                </a:solidFill>
              </a:rPr>
              <a:t>「供給者管理計画／実績表」参照。</a:t>
            </a:r>
            <a:endParaRPr kumimoji="1" lang="ja-JP" altLang="en-US" dirty="0">
              <a:solidFill>
                <a:schemeClr val="tx1"/>
              </a:solidFill>
            </a:endParaRPr>
          </a:p>
        </p:txBody>
      </p:sp>
    </p:spTree>
    <p:extLst>
      <p:ext uri="{BB962C8B-B14F-4D97-AF65-F5344CB8AC3E}">
        <p14:creationId xmlns:p14="http://schemas.microsoft.com/office/powerpoint/2010/main" val="4164530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28342</TotalTime>
  <Words>247</Words>
  <Application>Microsoft Office PowerPoint</Application>
  <PresentationFormat>ワイド画面</PresentationFormat>
  <Paragraphs>21</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新細明體</vt:lpstr>
      <vt:lpstr>游ゴシック</vt:lpstr>
      <vt:lpstr>游ゴシック Light</vt:lpstr>
      <vt:lpstr>Arial</vt:lpstr>
      <vt:lpstr>Office テーマ</vt:lpstr>
      <vt:lpstr>8.4.2.5　供給者の開発</vt:lpstr>
      <vt:lpstr>8.4.2.5　供給者の開発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1254</cp:revision>
  <cp:lastPrinted>2020-10-21T02:47:23Z</cp:lastPrinted>
  <dcterms:created xsi:type="dcterms:W3CDTF">2019-02-14T08:34:57Z</dcterms:created>
  <dcterms:modified xsi:type="dcterms:W3CDTF">2023-05-28T21:35:47Z</dcterms:modified>
</cp:coreProperties>
</file>