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421" r:id="rId2"/>
    <p:sldId id="426" r:id="rId3"/>
    <p:sldId id="516" r:id="rId4"/>
    <p:sldId id="859" r:id="rId5"/>
    <p:sldId id="517" r:id="rId6"/>
    <p:sldId id="518" r:id="rId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IATF16949:2016</a:t>
            </a:r>
            <a:r>
              <a:rPr kumimoji="1" lang="ja-JP" altLang="en-US"/>
              <a:t>解説</a:t>
            </a:r>
            <a:r>
              <a:rPr kumimoji="1" lang="en-US" altLang="ja-JP"/>
              <a:t>1-</a:t>
            </a:r>
            <a:r>
              <a:rPr kumimoji="1" lang="ja-JP" altLang="en-US"/>
              <a:t>３</a:t>
            </a:r>
          </a:p>
        </p:txBody>
      </p:sp>
      <p:sp>
        <p:nvSpPr>
          <p:cNvPr id="5" name="フッター プレースホルダー 4"/>
          <p:cNvSpPr>
            <a:spLocks noGrp="1"/>
          </p:cNvSpPr>
          <p:nvPr>
            <p:ph type="ftr" sz="quarter" idx="4"/>
          </p:nvPr>
        </p:nvSpPr>
        <p:spPr/>
        <p:txBody>
          <a:bodyPr/>
          <a:lstStyle/>
          <a:p>
            <a:r>
              <a:rPr kumimoji="1" lang="zh-TW" altLang="en-US"/>
              <a:t>㈱東北環境技術</a:t>
            </a:r>
            <a:endParaRPr kumimoji="1" lang="ja-JP" altLang="en-US"/>
          </a:p>
        </p:txBody>
      </p:sp>
      <p:sp>
        <p:nvSpPr>
          <p:cNvPr id="6" name="スライド番号プレースホルダー 5"/>
          <p:cNvSpPr>
            <a:spLocks noGrp="1"/>
          </p:cNvSpPr>
          <p:nvPr>
            <p:ph type="sldNum" sz="quarter" idx="5"/>
          </p:nvPr>
        </p:nvSpPr>
        <p:spPr/>
        <p:txBody>
          <a:bodyPr/>
          <a:lstStyle/>
          <a:p>
            <a:fld id="{B3A4350E-CCE0-4FDC-8F5C-E20A8629E31D}" type="slidenum">
              <a:rPr kumimoji="1" lang="ja-JP" altLang="en-US" smtClean="0"/>
              <a:t>3</a:t>
            </a:fld>
            <a:endParaRPr kumimoji="1" lang="ja-JP" altLang="en-US"/>
          </a:p>
        </p:txBody>
      </p:sp>
    </p:spTree>
    <p:extLst>
      <p:ext uri="{BB962C8B-B14F-4D97-AF65-F5344CB8AC3E}">
        <p14:creationId xmlns:p14="http://schemas.microsoft.com/office/powerpoint/2010/main" val="398940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IATF16949:2016</a:t>
            </a:r>
            <a:r>
              <a:rPr kumimoji="1" lang="ja-JP" altLang="en-US"/>
              <a:t>解説</a:t>
            </a:r>
            <a:r>
              <a:rPr kumimoji="1" lang="en-US" altLang="ja-JP"/>
              <a:t>1-</a:t>
            </a:r>
            <a:r>
              <a:rPr kumimoji="1" lang="ja-JP" altLang="en-US"/>
              <a:t>３</a:t>
            </a:r>
          </a:p>
        </p:txBody>
      </p:sp>
      <p:sp>
        <p:nvSpPr>
          <p:cNvPr id="5" name="フッター プレースホルダー 4"/>
          <p:cNvSpPr>
            <a:spLocks noGrp="1"/>
          </p:cNvSpPr>
          <p:nvPr>
            <p:ph type="ftr" sz="quarter" idx="4"/>
          </p:nvPr>
        </p:nvSpPr>
        <p:spPr/>
        <p:txBody>
          <a:bodyPr/>
          <a:lstStyle/>
          <a:p>
            <a:r>
              <a:rPr kumimoji="1" lang="zh-TW" altLang="en-US"/>
              <a:t>㈱東北環境技術</a:t>
            </a:r>
            <a:endParaRPr kumimoji="1" lang="ja-JP" altLang="en-US"/>
          </a:p>
        </p:txBody>
      </p:sp>
      <p:sp>
        <p:nvSpPr>
          <p:cNvPr id="6" name="スライド番号プレースホルダー 5"/>
          <p:cNvSpPr>
            <a:spLocks noGrp="1"/>
          </p:cNvSpPr>
          <p:nvPr>
            <p:ph type="sldNum" sz="quarter" idx="5"/>
          </p:nvPr>
        </p:nvSpPr>
        <p:spPr/>
        <p:txBody>
          <a:bodyPr/>
          <a:lstStyle/>
          <a:p>
            <a:fld id="{B3A4350E-CCE0-4FDC-8F5C-E20A8629E31D}" type="slidenum">
              <a:rPr kumimoji="1" lang="ja-JP" altLang="en-US" smtClean="0"/>
              <a:t>4</a:t>
            </a:fld>
            <a:endParaRPr kumimoji="1" lang="ja-JP" altLang="en-US"/>
          </a:p>
        </p:txBody>
      </p:sp>
    </p:spTree>
    <p:extLst>
      <p:ext uri="{BB962C8B-B14F-4D97-AF65-F5344CB8AC3E}">
        <p14:creationId xmlns:p14="http://schemas.microsoft.com/office/powerpoint/2010/main" val="83033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a:t>
            </a:r>
            <a:r>
              <a:rPr lang="ja-JP" altLang="en-US" sz="2000" u="sng" dirty="0"/>
              <a:t>該当する製造サイト及び全ての供給する製品に対して、コントロールプラン（附属書</a:t>
            </a:r>
            <a:r>
              <a:rPr lang="en-US" altLang="ja-JP" sz="2000" u="sng" dirty="0"/>
              <a:t>A</a:t>
            </a:r>
            <a:r>
              <a:rPr lang="ja-JP" altLang="en-US" sz="2000" u="sng" dirty="0"/>
              <a:t>に従って）を</a:t>
            </a:r>
            <a:r>
              <a:rPr lang="ja-JP" altLang="en-US" sz="2000" dirty="0"/>
              <a:t>、システム、サブシステム、構成部品及び／又は材料のレベルで、部品だけではなくバルク材料を含めて、</a:t>
            </a:r>
            <a:r>
              <a:rPr lang="ja-JP" altLang="en-US" sz="2000" u="sng" dirty="0"/>
              <a:t>策定しなければならない。</a:t>
            </a:r>
            <a:r>
              <a:rPr lang="ja-JP" altLang="en-US" sz="2000" dirty="0"/>
              <a:t>ファミリーコントロールプランは、バルク材料及び共通の製造工程を使う類似の部品に対して容認される。</a:t>
            </a:r>
            <a:endParaRPr lang="en-US" altLang="ja-JP" sz="2000" dirty="0"/>
          </a:p>
          <a:p>
            <a:pPr marL="0" indent="0">
              <a:lnSpc>
                <a:spcPct val="100000"/>
              </a:lnSpc>
              <a:buNone/>
            </a:pPr>
            <a:r>
              <a:rPr lang="ja-JP" altLang="en-US" sz="2000" dirty="0"/>
              <a:t>☑組織は、量産試作及び量産に対して、どのようにつながっているかを示し（もし顧客から提供されれば）</a:t>
            </a:r>
            <a:r>
              <a:rPr lang="ja-JP" altLang="en-US" sz="2000" u="sng" dirty="0"/>
              <a:t>設計リスク分析からの情報や、工程フロー図及び製造工程のリスク分析のアウトプット（</a:t>
            </a:r>
            <a:r>
              <a:rPr lang="en-US" altLang="ja-JP" sz="2000" u="sng" dirty="0"/>
              <a:t>FMEA</a:t>
            </a:r>
            <a:r>
              <a:rPr lang="ja-JP" altLang="en-US" sz="2000" u="sng" dirty="0"/>
              <a:t>のような）からの情報を反映する、コントロールプランをもたなければならない。</a:t>
            </a:r>
            <a:endParaRPr lang="en-US" altLang="ja-JP" sz="2000" u="sng" dirty="0"/>
          </a:p>
          <a:p>
            <a:pPr marL="0" indent="0">
              <a:lnSpc>
                <a:spcPct val="100000"/>
              </a:lnSpc>
              <a:buNone/>
            </a:pPr>
            <a:r>
              <a:rPr lang="ja-JP" altLang="en-US" sz="2000" dirty="0"/>
              <a:t>☑組織は、顧客から要求される場合、量産試作又は量産コントロールプランを実行したときに集めた測定及び適合データを顧客に提供しなければならない。組織は、次の事項をコントロールプランに含めなければならない。</a:t>
            </a:r>
            <a:endParaRPr lang="en-US" altLang="ja-JP" sz="2000" dirty="0"/>
          </a:p>
          <a:p>
            <a:pPr marL="800100" lvl="1" indent="-342900">
              <a:lnSpc>
                <a:spcPct val="100000"/>
              </a:lnSpc>
              <a:buFont typeface="+mj-lt"/>
              <a:buAutoNum type="alphaLcPeriod"/>
            </a:pPr>
            <a:r>
              <a:rPr lang="ja-JP" altLang="en-US" sz="2200" dirty="0"/>
              <a:t>作業</a:t>
            </a:r>
            <a:r>
              <a:rPr lang="ja-JP" altLang="en-US" sz="2000" dirty="0"/>
              <a:t>の段取り替え検証を含む、</a:t>
            </a:r>
            <a:r>
              <a:rPr lang="ja-JP" altLang="en-US" sz="2000" u="sng" dirty="0"/>
              <a:t>製造工程の管理に使用された管理手段</a:t>
            </a:r>
            <a:endParaRPr lang="en-US" altLang="ja-JP" sz="2000" u="sng" dirty="0"/>
          </a:p>
          <a:p>
            <a:pPr marL="800100" lvl="1" indent="-342900">
              <a:lnSpc>
                <a:spcPct val="100000"/>
              </a:lnSpc>
              <a:buFont typeface="+mj-lt"/>
              <a:buAutoNum type="alphaLcPeriod"/>
            </a:pPr>
            <a:r>
              <a:rPr lang="ja-JP" altLang="en-US" sz="2000" dirty="0"/>
              <a:t>該当する場合には、必ず、</a:t>
            </a:r>
            <a:r>
              <a:rPr lang="ja-JP" altLang="en-US" sz="2000" u="sng" dirty="0"/>
              <a:t>初品／終品の妥当性確認</a:t>
            </a:r>
          </a:p>
          <a:p>
            <a:pPr marL="0" indent="0">
              <a:lnSpc>
                <a:spcPct val="100000"/>
              </a:lnSpc>
              <a:buNone/>
            </a:pPr>
            <a:endParaRPr lang="ja-JP" altLang="en-US" sz="2000" dirty="0"/>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8.5.1.1</a:t>
            </a:r>
            <a:r>
              <a:rPr kumimoji="1" lang="ja-JP" altLang="en-US" sz="3000" b="1" dirty="0">
                <a:solidFill>
                  <a:schemeClr val="tx2"/>
                </a:solidFill>
              </a:rPr>
              <a:t>　コントロールプラン</a:t>
            </a:r>
          </a:p>
        </p:txBody>
      </p:sp>
    </p:spTree>
    <p:extLst>
      <p:ext uri="{BB962C8B-B14F-4D97-AF65-F5344CB8AC3E}">
        <p14:creationId xmlns:p14="http://schemas.microsoft.com/office/powerpoint/2010/main" val="2742825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fontScale="92500" lnSpcReduction="10000"/>
          </a:bodyPr>
          <a:lstStyle/>
          <a:p>
            <a:pPr marL="914400" lvl="1" indent="-457200">
              <a:lnSpc>
                <a:spcPct val="100000"/>
              </a:lnSpc>
              <a:buFont typeface="+mj-lt"/>
              <a:buAutoNum type="alphaLcPeriod" startAt="3"/>
            </a:pPr>
            <a:r>
              <a:rPr lang="ja-JP" altLang="en-US" sz="2200" dirty="0"/>
              <a:t>顧客及び組織の双方で定められた、</a:t>
            </a:r>
            <a:r>
              <a:rPr lang="ja-JP" altLang="en-US" sz="2200" u="sng" dirty="0"/>
              <a:t>特殊特性に施された管理の監視方法</a:t>
            </a:r>
            <a:r>
              <a:rPr lang="ja-JP" altLang="en-US" sz="2200" dirty="0"/>
              <a:t>（附属書</a:t>
            </a:r>
            <a:r>
              <a:rPr lang="en-US" altLang="ja-JP" sz="2200" dirty="0"/>
              <a:t>A</a:t>
            </a:r>
            <a:r>
              <a:rPr lang="ja-JP" altLang="en-US" sz="2200" dirty="0"/>
              <a:t>参照）</a:t>
            </a:r>
          </a:p>
          <a:p>
            <a:pPr marL="914400" lvl="1" indent="-457200">
              <a:lnSpc>
                <a:spcPct val="100000"/>
              </a:lnSpc>
              <a:buFont typeface="+mj-lt"/>
              <a:buAutoNum type="alphaLcPeriod" startAt="3"/>
            </a:pPr>
            <a:r>
              <a:rPr lang="ja-JP" altLang="en-US" sz="2200" dirty="0"/>
              <a:t>もしあれば、顧客から要求される情報</a:t>
            </a:r>
          </a:p>
          <a:p>
            <a:pPr marL="914400" lvl="1" indent="-457200">
              <a:lnSpc>
                <a:spcPct val="100000"/>
              </a:lnSpc>
              <a:buFont typeface="+mj-lt"/>
              <a:buAutoNum type="alphaLcPeriod" startAt="3"/>
            </a:pPr>
            <a:r>
              <a:rPr lang="ja-JP" altLang="en-US" sz="2200" u="sng" dirty="0"/>
              <a:t>不適合製品が検出された場合、工程が統計的に不安定又は統計的に能力不足になった場合の、規定された対応計画（附属書</a:t>
            </a:r>
            <a:r>
              <a:rPr lang="en-US" altLang="ja-JP" sz="2200" u="sng" dirty="0"/>
              <a:t>A</a:t>
            </a:r>
            <a:r>
              <a:rPr lang="ja-JP" altLang="en-US" sz="2200" u="sng" dirty="0"/>
              <a:t>参照）。</a:t>
            </a:r>
          </a:p>
          <a:p>
            <a:pPr marL="0" indent="0">
              <a:lnSpc>
                <a:spcPct val="100000"/>
              </a:lnSpc>
              <a:buNone/>
            </a:pPr>
            <a:r>
              <a:rPr lang="ja-JP" altLang="en-US" sz="2200" dirty="0"/>
              <a:t>☑組織は、次の事項が発生した場合、</a:t>
            </a:r>
            <a:r>
              <a:rPr lang="ja-JP" altLang="en-US" sz="2200" u="sng" dirty="0"/>
              <a:t>コントロールプランをレビューし、必要に応じて更新しなければならない。</a:t>
            </a:r>
          </a:p>
          <a:p>
            <a:pPr marL="914400" lvl="1" indent="-457200">
              <a:lnSpc>
                <a:spcPct val="100000"/>
              </a:lnSpc>
              <a:buFont typeface="+mj-lt"/>
              <a:buAutoNum type="alphaLcPeriod" startAt="6"/>
            </a:pPr>
            <a:r>
              <a:rPr lang="ja-JP" altLang="en-US" sz="2200" dirty="0"/>
              <a:t>不適合製品を顧客に出荷したと組織が判断した場合</a:t>
            </a:r>
          </a:p>
          <a:p>
            <a:pPr marL="914400" lvl="1" indent="-457200">
              <a:lnSpc>
                <a:spcPct val="100000"/>
              </a:lnSpc>
              <a:buFont typeface="+mj-lt"/>
              <a:buAutoNum type="alphaLcPeriod" startAt="6"/>
            </a:pPr>
            <a:r>
              <a:rPr lang="ja-JP" altLang="en-US" sz="2200" dirty="0"/>
              <a:t>製品、製造工程、測定、物流、供給元、生産量変更、又はリスク分析（</a:t>
            </a:r>
            <a:r>
              <a:rPr lang="en-US" altLang="ja-JP" sz="2200" dirty="0"/>
              <a:t>FMEA</a:t>
            </a:r>
            <a:r>
              <a:rPr lang="ja-JP" altLang="en-US" sz="2200" dirty="0"/>
              <a:t>）に影響する、変更が発生した場合（附属書</a:t>
            </a:r>
            <a:r>
              <a:rPr lang="en-US" altLang="ja-JP" sz="2200" dirty="0"/>
              <a:t>A</a:t>
            </a:r>
            <a:r>
              <a:rPr lang="ja-JP" altLang="en-US" sz="2200" dirty="0"/>
              <a:t>参照）</a:t>
            </a:r>
          </a:p>
          <a:p>
            <a:pPr marL="914400" lvl="1" indent="-457200">
              <a:lnSpc>
                <a:spcPct val="100000"/>
              </a:lnSpc>
              <a:buFont typeface="+mj-lt"/>
              <a:buAutoNum type="alphaLcPeriod" startAt="6"/>
            </a:pPr>
            <a:r>
              <a:rPr lang="ja-JP" altLang="en-US" sz="2200" dirty="0"/>
              <a:t>該当する場合には、必ず、顧客苦情および関連する是正処置が実施された後</a:t>
            </a:r>
          </a:p>
          <a:p>
            <a:pPr marL="914400" lvl="1" indent="-457200">
              <a:lnSpc>
                <a:spcPct val="100000"/>
              </a:lnSpc>
              <a:buFont typeface="+mj-lt"/>
              <a:buAutoNum type="alphaLcPeriod" startAt="6"/>
            </a:pPr>
            <a:r>
              <a:rPr lang="ja-JP" altLang="en-US" sz="2200" dirty="0"/>
              <a:t>リスク分析に基づく、設定された頻度で</a:t>
            </a:r>
          </a:p>
          <a:p>
            <a:pPr marL="0" indent="0">
              <a:lnSpc>
                <a:spcPct val="100000"/>
              </a:lnSpc>
              <a:buNone/>
            </a:pPr>
            <a:r>
              <a:rPr lang="ja-JP" altLang="en-US" sz="2200" dirty="0"/>
              <a:t>☑顧客に要求されれば、組織は、コントロールプランのレビュー又は改訂の後で、顧客の承認を得なければならない。</a:t>
            </a:r>
          </a:p>
          <a:p>
            <a:pPr marL="0" indent="0">
              <a:lnSpc>
                <a:spcPct val="100000"/>
              </a:lnSpc>
              <a:buNone/>
            </a:pPr>
            <a:endParaRPr lang="ja-JP" altLang="en-US" sz="2000" dirty="0"/>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8.5.1.1</a:t>
            </a:r>
            <a:r>
              <a:rPr kumimoji="1" lang="ja-JP" altLang="en-US" sz="3000" b="1" dirty="0">
                <a:solidFill>
                  <a:schemeClr val="tx2"/>
                </a:solidFill>
              </a:rPr>
              <a:t>　コントロールプラン</a:t>
            </a:r>
          </a:p>
        </p:txBody>
      </p:sp>
    </p:spTree>
    <p:extLst>
      <p:ext uri="{BB962C8B-B14F-4D97-AF65-F5344CB8AC3E}">
        <p14:creationId xmlns:p14="http://schemas.microsoft.com/office/powerpoint/2010/main" val="310846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対象と段階。</a:t>
            </a: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r>
              <a:rPr lang="ja-JP" altLang="en-US" sz="2400" dirty="0"/>
              <a:t>コントロールプランは　“生きた文書”。（</a:t>
            </a:r>
            <a:r>
              <a:rPr lang="en-US" altLang="ja-JP" sz="2400" dirty="0"/>
              <a:t>f</a:t>
            </a:r>
            <a:r>
              <a:rPr lang="ja-JP" altLang="en-US" sz="2400" dirty="0"/>
              <a:t>～</a:t>
            </a:r>
            <a:r>
              <a:rPr lang="en-US" altLang="ja-JP" sz="2400" dirty="0" err="1"/>
              <a:t>i</a:t>
            </a:r>
            <a:r>
              <a:rPr lang="ja-JP" altLang="en-US" sz="2400" dirty="0"/>
              <a:t>）</a:t>
            </a:r>
            <a:endParaRPr lang="en-US" altLang="ja-JP" sz="2400" dirty="0"/>
          </a:p>
          <a:p>
            <a:pPr lvl="1">
              <a:lnSpc>
                <a:spcPct val="100000"/>
              </a:lnSpc>
              <a:buFont typeface="Wingdings" panose="05000000000000000000" pitchFamily="2" charset="2"/>
              <a:buChar char="Ø"/>
            </a:pPr>
            <a:r>
              <a:rPr lang="ja-JP" altLang="en-US" sz="2200" dirty="0"/>
              <a:t>見直しの必要性。（不適合出荷／工程変更／クレーム／定期）</a:t>
            </a:r>
            <a:endParaRPr lang="en-US" altLang="ja-JP" sz="2200" dirty="0"/>
          </a:p>
          <a:p>
            <a:pPr lvl="1">
              <a:lnSpc>
                <a:spcPct val="100000"/>
              </a:lnSpc>
              <a:buFont typeface="Wingdings" panose="05000000000000000000" pitchFamily="2" charset="2"/>
              <a:buChar char="Ø"/>
            </a:pPr>
            <a:r>
              <a:rPr lang="ja-JP" altLang="en-US" sz="2200" dirty="0"/>
              <a:t>前後の関係。（工程フロー　➠　ＦＭＥＡ　➠　コントロールプラン）</a:t>
            </a:r>
            <a:endParaRPr lang="en-US" altLang="ja-JP" sz="22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8.5.1.1</a:t>
            </a:r>
            <a:r>
              <a:rPr lang="ja-JP" altLang="en-US" sz="3000" b="1" dirty="0">
                <a:solidFill>
                  <a:schemeClr val="bg1"/>
                </a:solidFill>
              </a:rPr>
              <a:t>　コントロールプラン</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D43D1E15-5C29-40EE-8302-6BFA5E81D264}"/>
              </a:ext>
            </a:extLst>
          </p:cNvPr>
          <p:cNvGraphicFramePr>
            <a:graphicFrameLocks noGrp="1"/>
          </p:cNvGraphicFramePr>
          <p:nvPr>
            <p:extLst>
              <p:ext uri="{D42A27DB-BD31-4B8C-83A1-F6EECF244321}">
                <p14:modId xmlns:p14="http://schemas.microsoft.com/office/powerpoint/2010/main" val="498892450"/>
              </p:ext>
            </p:extLst>
          </p:nvPr>
        </p:nvGraphicFramePr>
        <p:xfrm>
          <a:off x="838200" y="1854403"/>
          <a:ext cx="10515600" cy="2987040"/>
        </p:xfrm>
        <a:graphic>
          <a:graphicData uri="http://schemas.openxmlformats.org/drawingml/2006/table">
            <a:tbl>
              <a:tblPr firstRow="1" bandRow="1">
                <a:tableStyleId>{5940675A-B579-460E-94D1-54222C63F5DA}</a:tableStyleId>
              </a:tblPr>
              <a:tblGrid>
                <a:gridCol w="770263">
                  <a:extLst>
                    <a:ext uri="{9D8B030D-6E8A-4147-A177-3AD203B41FA5}">
                      <a16:colId xmlns:a16="http://schemas.microsoft.com/office/drawing/2014/main" val="960098451"/>
                    </a:ext>
                  </a:extLst>
                </a:gridCol>
                <a:gridCol w="1850833">
                  <a:extLst>
                    <a:ext uri="{9D8B030D-6E8A-4147-A177-3AD203B41FA5}">
                      <a16:colId xmlns:a16="http://schemas.microsoft.com/office/drawing/2014/main" val="2512779384"/>
                    </a:ext>
                  </a:extLst>
                </a:gridCol>
                <a:gridCol w="7894504">
                  <a:extLst>
                    <a:ext uri="{9D8B030D-6E8A-4147-A177-3AD203B41FA5}">
                      <a16:colId xmlns:a16="http://schemas.microsoft.com/office/drawing/2014/main" val="845309677"/>
                    </a:ext>
                  </a:extLst>
                </a:gridCol>
              </a:tblGrid>
              <a:tr h="370840">
                <a:tc rowSpan="3">
                  <a:txBody>
                    <a:bodyPr/>
                    <a:lstStyle/>
                    <a:p>
                      <a:r>
                        <a:rPr kumimoji="1" lang="ja-JP" altLang="en-US" sz="2000" dirty="0"/>
                        <a:t>対象</a:t>
                      </a:r>
                    </a:p>
                  </a:txBody>
                  <a:tcPr anchor="ctr">
                    <a:solidFill>
                      <a:schemeClr val="tx2">
                        <a:lumMod val="20000"/>
                        <a:lumOff val="80000"/>
                      </a:schemeClr>
                    </a:solidFill>
                  </a:tcPr>
                </a:tc>
                <a:tc>
                  <a:txBody>
                    <a:bodyPr/>
                    <a:lstStyle/>
                    <a:p>
                      <a:r>
                        <a:rPr kumimoji="1" lang="ja-JP" altLang="en-US" sz="2000" dirty="0"/>
                        <a:t>システム</a:t>
                      </a:r>
                    </a:p>
                  </a:txBody>
                  <a:tcPr anchor="ctr">
                    <a:solidFill>
                      <a:schemeClr val="tx2">
                        <a:lumMod val="20000"/>
                        <a:lumOff val="80000"/>
                      </a:schemeClr>
                    </a:solidFill>
                  </a:tcPr>
                </a:tc>
                <a:tc>
                  <a:txBody>
                    <a:bodyPr/>
                    <a:lstStyle/>
                    <a:p>
                      <a:r>
                        <a:rPr kumimoji="1" lang="ja-JP" altLang="en-US" sz="2000" dirty="0"/>
                        <a:t>特定の機能を持つ構成要素および装置の組合せ。（制動システムなど）</a:t>
                      </a:r>
                    </a:p>
                  </a:txBody>
                  <a:tcPr anchor="ctr">
                    <a:solidFill>
                      <a:schemeClr val="tx2">
                        <a:lumMod val="20000"/>
                        <a:lumOff val="80000"/>
                      </a:schemeClr>
                    </a:solidFill>
                  </a:tcPr>
                </a:tc>
                <a:extLst>
                  <a:ext uri="{0D108BD9-81ED-4DB2-BD59-A6C34878D82A}">
                    <a16:rowId xmlns:a16="http://schemas.microsoft.com/office/drawing/2014/main" val="923007962"/>
                  </a:ext>
                </a:extLst>
              </a:tr>
              <a:tr h="370840">
                <a:tc vMerge="1">
                  <a:txBody>
                    <a:bodyPr/>
                    <a:lstStyle/>
                    <a:p>
                      <a:endParaRPr kumimoji="1" lang="ja-JP" altLang="en-US" sz="2000" dirty="0"/>
                    </a:p>
                  </a:txBody>
                  <a:tcPr anchor="ctr"/>
                </a:tc>
                <a:tc>
                  <a:txBody>
                    <a:bodyPr/>
                    <a:lstStyle/>
                    <a:p>
                      <a:r>
                        <a:rPr kumimoji="1" lang="ja-JP" altLang="en-US" sz="2000" dirty="0"/>
                        <a:t>サブシステム</a:t>
                      </a:r>
                    </a:p>
                  </a:txBody>
                  <a:tcPr anchor="ctr">
                    <a:solidFill>
                      <a:schemeClr val="tx2">
                        <a:lumMod val="20000"/>
                        <a:lumOff val="80000"/>
                      </a:schemeClr>
                    </a:solidFill>
                  </a:tcPr>
                </a:tc>
                <a:tc>
                  <a:txBody>
                    <a:bodyPr/>
                    <a:lstStyle/>
                    <a:p>
                      <a:r>
                        <a:rPr kumimoji="1" lang="ja-JP" altLang="en-US" sz="2000" dirty="0"/>
                        <a:t>システム特性の主要部分。（制動システムのブレーキなど）</a:t>
                      </a:r>
                    </a:p>
                  </a:txBody>
                  <a:tcPr anchor="ctr">
                    <a:solidFill>
                      <a:schemeClr val="tx2">
                        <a:lumMod val="20000"/>
                        <a:lumOff val="80000"/>
                      </a:schemeClr>
                    </a:solidFill>
                  </a:tcPr>
                </a:tc>
                <a:extLst>
                  <a:ext uri="{0D108BD9-81ED-4DB2-BD59-A6C34878D82A}">
                    <a16:rowId xmlns:a16="http://schemas.microsoft.com/office/drawing/2014/main" val="2375194160"/>
                  </a:ext>
                </a:extLst>
              </a:tr>
              <a:tr h="370840">
                <a:tc vMerge="1">
                  <a:txBody>
                    <a:bodyPr/>
                    <a:lstStyle/>
                    <a:p>
                      <a:endParaRPr kumimoji="1" lang="ja-JP" altLang="en-US" sz="2000" dirty="0"/>
                    </a:p>
                  </a:txBody>
                  <a:tcPr anchor="ctr"/>
                </a:tc>
                <a:tc>
                  <a:txBody>
                    <a:bodyPr/>
                    <a:lstStyle/>
                    <a:p>
                      <a:r>
                        <a:rPr kumimoji="1" lang="ja-JP" altLang="en-US" sz="2000" dirty="0"/>
                        <a:t>部品／材料</a:t>
                      </a:r>
                    </a:p>
                  </a:txBody>
                  <a:tcPr anchor="ctr">
                    <a:solidFill>
                      <a:schemeClr val="tx2">
                        <a:lumMod val="20000"/>
                        <a:lumOff val="80000"/>
                      </a:schemeClr>
                    </a:solidFill>
                  </a:tcPr>
                </a:tc>
                <a:tc>
                  <a:txBody>
                    <a:bodyPr/>
                    <a:lstStyle/>
                    <a:p>
                      <a:r>
                        <a:rPr kumimoji="1" lang="ja-JP" altLang="en-US" sz="2000" dirty="0"/>
                        <a:t>金属材料、樹脂材料及び電子部品など。</a:t>
                      </a:r>
                    </a:p>
                  </a:txBody>
                  <a:tcPr anchor="ctr">
                    <a:solidFill>
                      <a:schemeClr val="tx2">
                        <a:lumMod val="20000"/>
                        <a:lumOff val="80000"/>
                      </a:schemeClr>
                    </a:solidFill>
                  </a:tcPr>
                </a:tc>
                <a:extLst>
                  <a:ext uri="{0D108BD9-81ED-4DB2-BD59-A6C34878D82A}">
                    <a16:rowId xmlns:a16="http://schemas.microsoft.com/office/drawing/2014/main" val="3213982733"/>
                  </a:ext>
                </a:extLst>
              </a:tr>
              <a:tr h="370840">
                <a:tc rowSpan="3">
                  <a:txBody>
                    <a:bodyPr/>
                    <a:lstStyle/>
                    <a:p>
                      <a:r>
                        <a:rPr kumimoji="1" lang="ja-JP" altLang="en-US" sz="2000" dirty="0"/>
                        <a:t>段階</a:t>
                      </a:r>
                    </a:p>
                  </a:txBody>
                  <a:tcPr anchor="ctr">
                    <a:solidFill>
                      <a:schemeClr val="tx2">
                        <a:lumMod val="20000"/>
                        <a:lumOff val="80000"/>
                      </a:schemeClr>
                    </a:solidFill>
                  </a:tcPr>
                </a:tc>
                <a:tc>
                  <a:txBody>
                    <a:bodyPr/>
                    <a:lstStyle/>
                    <a:p>
                      <a:r>
                        <a:rPr kumimoji="1" lang="ja-JP" altLang="en-US" sz="2000" dirty="0"/>
                        <a:t>試作</a:t>
                      </a:r>
                    </a:p>
                  </a:txBody>
                  <a:tcPr anchor="ctr">
                    <a:solidFill>
                      <a:schemeClr val="tx2">
                        <a:lumMod val="20000"/>
                        <a:lumOff val="80000"/>
                      </a:schemeClr>
                    </a:solidFill>
                  </a:tcPr>
                </a:tc>
                <a:tc>
                  <a:txBody>
                    <a:bodyPr/>
                    <a:lstStyle/>
                    <a:p>
                      <a:r>
                        <a:rPr kumimoji="1" lang="en-US" altLang="ja-JP" sz="2000" dirty="0"/>
                        <a:t>※</a:t>
                      </a:r>
                      <a:r>
                        <a:rPr kumimoji="1" lang="ja-JP" altLang="en-US" sz="2000" dirty="0"/>
                        <a:t>顧客が要求する場合。</a:t>
                      </a:r>
                      <a:endParaRPr kumimoji="1" lang="en-US" altLang="ja-JP" sz="2000" dirty="0"/>
                    </a:p>
                    <a:p>
                      <a:r>
                        <a:rPr kumimoji="1" lang="ja-JP" altLang="en-US" sz="2000" dirty="0"/>
                        <a:t>試作における寸法測定及び性能試験など。</a:t>
                      </a:r>
                    </a:p>
                  </a:txBody>
                  <a:tcPr anchor="ctr">
                    <a:solidFill>
                      <a:schemeClr val="tx2">
                        <a:lumMod val="20000"/>
                        <a:lumOff val="80000"/>
                      </a:schemeClr>
                    </a:solidFill>
                  </a:tcPr>
                </a:tc>
                <a:extLst>
                  <a:ext uri="{0D108BD9-81ED-4DB2-BD59-A6C34878D82A}">
                    <a16:rowId xmlns:a16="http://schemas.microsoft.com/office/drawing/2014/main" val="3432713185"/>
                  </a:ext>
                </a:extLst>
              </a:tr>
              <a:tr h="370840">
                <a:tc vMerge="1">
                  <a:txBody>
                    <a:bodyPr/>
                    <a:lstStyle/>
                    <a:p>
                      <a:endParaRPr kumimoji="1" lang="ja-JP" altLang="en-US" sz="2000" dirty="0"/>
                    </a:p>
                  </a:txBody>
                  <a:tcPr anchor="ctr"/>
                </a:tc>
                <a:tc>
                  <a:txBody>
                    <a:bodyPr/>
                    <a:lstStyle/>
                    <a:p>
                      <a:r>
                        <a:rPr kumimoji="1" lang="ja-JP" altLang="en-US" sz="2000" dirty="0"/>
                        <a:t>量産試作</a:t>
                      </a:r>
                    </a:p>
                  </a:txBody>
                  <a:tcPr anchor="ctr">
                    <a:solidFill>
                      <a:schemeClr val="tx2">
                        <a:lumMod val="20000"/>
                        <a:lumOff val="80000"/>
                      </a:schemeClr>
                    </a:solidFill>
                  </a:tcPr>
                </a:tc>
                <a:tc>
                  <a:txBody>
                    <a:bodyPr/>
                    <a:lstStyle/>
                    <a:p>
                      <a:r>
                        <a:rPr kumimoji="1" lang="ja-JP" altLang="en-US" sz="2000" dirty="0"/>
                        <a:t>量産試作における寸法測定及び性能試験など。</a:t>
                      </a:r>
                    </a:p>
                  </a:txBody>
                  <a:tcPr anchor="ctr">
                    <a:solidFill>
                      <a:schemeClr val="tx2">
                        <a:lumMod val="20000"/>
                        <a:lumOff val="80000"/>
                      </a:schemeClr>
                    </a:solidFill>
                  </a:tcPr>
                </a:tc>
                <a:extLst>
                  <a:ext uri="{0D108BD9-81ED-4DB2-BD59-A6C34878D82A}">
                    <a16:rowId xmlns:a16="http://schemas.microsoft.com/office/drawing/2014/main" val="1887212410"/>
                  </a:ext>
                </a:extLst>
              </a:tr>
              <a:tr h="370840">
                <a:tc vMerge="1">
                  <a:txBody>
                    <a:bodyPr/>
                    <a:lstStyle/>
                    <a:p>
                      <a:endParaRPr kumimoji="1" lang="ja-JP" altLang="en-US" sz="2000" dirty="0"/>
                    </a:p>
                  </a:txBody>
                  <a:tcPr anchor="ctr"/>
                </a:tc>
                <a:tc>
                  <a:txBody>
                    <a:bodyPr/>
                    <a:lstStyle/>
                    <a:p>
                      <a:r>
                        <a:rPr kumimoji="1" lang="ja-JP" altLang="en-US" sz="2000" dirty="0"/>
                        <a:t>量産</a:t>
                      </a:r>
                    </a:p>
                  </a:txBody>
                  <a:tcPr anchor="ctr">
                    <a:solidFill>
                      <a:schemeClr val="tx2">
                        <a:lumMod val="20000"/>
                        <a:lumOff val="80000"/>
                      </a:schemeClr>
                    </a:solidFill>
                  </a:tcPr>
                </a:tc>
                <a:tc>
                  <a:txBody>
                    <a:bodyPr/>
                    <a:lstStyle/>
                    <a:p>
                      <a:r>
                        <a:rPr kumimoji="1" lang="ja-JP" altLang="en-US" sz="2000" dirty="0"/>
                        <a:t>量産における製品及び工程特性、工程管理、試験及び測定方法など。</a:t>
                      </a:r>
                    </a:p>
                  </a:txBody>
                  <a:tcPr anchor="ctr">
                    <a:solidFill>
                      <a:schemeClr val="tx2">
                        <a:lumMod val="20000"/>
                        <a:lumOff val="80000"/>
                      </a:schemeClr>
                    </a:solidFill>
                  </a:tcPr>
                </a:tc>
                <a:extLst>
                  <a:ext uri="{0D108BD9-81ED-4DB2-BD59-A6C34878D82A}">
                    <a16:rowId xmlns:a16="http://schemas.microsoft.com/office/drawing/2014/main" val="2409231237"/>
                  </a:ext>
                </a:extLst>
              </a:tr>
            </a:tbl>
          </a:graphicData>
        </a:graphic>
      </p:graphicFrame>
    </p:spTree>
    <p:extLst>
      <p:ext uri="{BB962C8B-B14F-4D97-AF65-F5344CB8AC3E}">
        <p14:creationId xmlns:p14="http://schemas.microsoft.com/office/powerpoint/2010/main" val="1792932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startAt="3"/>
            </a:pPr>
            <a:r>
              <a:rPr lang="ja-JP" altLang="en-US" sz="2400" dirty="0"/>
              <a:t>コントロールプランの項目は「</a:t>
            </a:r>
            <a:r>
              <a:rPr lang="en-US" altLang="ja-JP" sz="2400" dirty="0"/>
              <a:t>IATF16949</a:t>
            </a:r>
            <a:r>
              <a:rPr lang="ja-JP" altLang="en-US" sz="2400" dirty="0"/>
              <a:t>規格附属書</a:t>
            </a:r>
            <a:r>
              <a:rPr lang="en-US" altLang="ja-JP" sz="2400" dirty="0"/>
              <a:t>A</a:t>
            </a:r>
            <a:r>
              <a:rPr lang="ja-JP" altLang="en-US" sz="2400" dirty="0"/>
              <a:t>」にて定められている。</a:t>
            </a:r>
            <a:endParaRPr lang="en-US" altLang="ja-JP" sz="2400" dirty="0"/>
          </a:p>
          <a:p>
            <a:pPr lvl="1">
              <a:lnSpc>
                <a:spcPct val="100000"/>
              </a:lnSpc>
              <a:buFont typeface="Wingdings" panose="05000000000000000000" pitchFamily="2" charset="2"/>
              <a:buChar char="Ø"/>
            </a:pPr>
            <a:r>
              <a:rPr lang="ja-JP" altLang="en-US" dirty="0"/>
              <a:t>付属書</a:t>
            </a:r>
            <a:r>
              <a:rPr lang="en-US" altLang="ja-JP" dirty="0"/>
              <a:t>A</a:t>
            </a:r>
            <a:r>
              <a:rPr lang="ja-JP" altLang="en-US" dirty="0"/>
              <a:t>　＋　</a:t>
            </a:r>
            <a:r>
              <a:rPr lang="en-US" altLang="ja-JP" dirty="0"/>
              <a:t>8.5.1.1</a:t>
            </a:r>
            <a:r>
              <a:rPr lang="ja-JP" altLang="en-US" dirty="0"/>
              <a:t>（</a:t>
            </a:r>
            <a:r>
              <a:rPr lang="en-US" altLang="ja-JP" dirty="0"/>
              <a:t>a</a:t>
            </a:r>
            <a:r>
              <a:rPr lang="ja-JP" altLang="en-US" dirty="0"/>
              <a:t>、</a:t>
            </a:r>
            <a:r>
              <a:rPr lang="en-US" altLang="ja-JP" dirty="0"/>
              <a:t>b</a:t>
            </a:r>
            <a:r>
              <a:rPr lang="ja-JP" altLang="en-US" dirty="0"/>
              <a:t>、</a:t>
            </a:r>
            <a:r>
              <a:rPr lang="en-US" altLang="ja-JP" dirty="0"/>
              <a:t>d</a:t>
            </a:r>
            <a:r>
              <a:rPr lang="ja-JP" altLang="en-US" dirty="0"/>
              <a:t>）が基本。</a:t>
            </a:r>
            <a:endParaRPr lang="en-US" altLang="ja-JP" dirty="0"/>
          </a:p>
          <a:p>
            <a:pPr marL="457200" indent="-457200">
              <a:lnSpc>
                <a:spcPct val="100000"/>
              </a:lnSpc>
              <a:buFont typeface="+mj-lt"/>
              <a:buAutoNum type="arabicPeriod" startAt="4"/>
            </a:pPr>
            <a:r>
              <a:rPr lang="ja-JP" altLang="en-US" sz="2400" dirty="0"/>
              <a:t>コントロールプランのレビューは重要。</a:t>
            </a:r>
            <a:endParaRPr lang="en-US" altLang="ja-JP" sz="2400" dirty="0"/>
          </a:p>
          <a:p>
            <a:pPr lvl="1">
              <a:lnSpc>
                <a:spcPct val="100000"/>
              </a:lnSpc>
              <a:buFont typeface="Wingdings" panose="05000000000000000000" pitchFamily="2" charset="2"/>
              <a:buChar char="Ø"/>
            </a:pPr>
            <a:r>
              <a:rPr lang="ja-JP" altLang="en-US" dirty="0"/>
              <a:t>コントロールプランと製造工程の相違は重大な不適合。</a:t>
            </a:r>
            <a:endParaRPr lang="en-US" altLang="ja-JP" dirty="0"/>
          </a:p>
          <a:p>
            <a:pPr lvl="1">
              <a:lnSpc>
                <a:spcPct val="100000"/>
              </a:lnSpc>
              <a:buFont typeface="Wingdings" panose="05000000000000000000" pitchFamily="2" charset="2"/>
              <a:buChar char="Ø"/>
            </a:pPr>
            <a:r>
              <a:rPr lang="ja-JP" altLang="en-US" dirty="0"/>
              <a:t>定期見直しではなく、</a:t>
            </a:r>
            <a:r>
              <a:rPr lang="ja-JP" altLang="en-US" dirty="0">
                <a:solidFill>
                  <a:srgbClr val="FF0000"/>
                </a:solidFill>
                <a:effectLst>
                  <a:outerShdw blurRad="38100" dist="38100" dir="2700000" algn="tl">
                    <a:srgbClr val="000000">
                      <a:alpha val="43137"/>
                    </a:srgbClr>
                  </a:outerShdw>
                </a:effectLst>
              </a:rPr>
              <a:t>見直すべく事象側のプロセスにポカヨケ機能</a:t>
            </a:r>
            <a:r>
              <a:rPr lang="ja-JP" altLang="en-US" dirty="0"/>
              <a:t>を設けるべき。</a:t>
            </a:r>
            <a:endParaRPr lang="en-US" altLang="ja-JP" dirty="0"/>
          </a:p>
          <a:p>
            <a:pPr marL="914400" lvl="2" indent="0">
              <a:lnSpc>
                <a:spcPct val="100000"/>
              </a:lnSpc>
              <a:buNone/>
            </a:pPr>
            <a:r>
              <a:rPr lang="ja-JP" altLang="en-US" sz="2400" dirty="0"/>
              <a:t>➠　不適合対策書様式、工程変更申請書様式への記載など。</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8.5.1.1</a:t>
            </a:r>
            <a:r>
              <a:rPr lang="ja-JP" altLang="en-US" sz="3000" b="1" dirty="0">
                <a:solidFill>
                  <a:schemeClr val="bg1"/>
                </a:solidFill>
              </a:rPr>
              <a:t>　コントロールプラン</a:t>
            </a:r>
            <a:endParaRPr kumimoji="1" lang="ja-JP" altLang="en-US" sz="3000" b="1" dirty="0">
              <a:solidFill>
                <a:schemeClr val="bg1"/>
              </a:solidFill>
            </a:endParaRPr>
          </a:p>
        </p:txBody>
      </p:sp>
    </p:spTree>
    <p:extLst>
      <p:ext uri="{BB962C8B-B14F-4D97-AF65-F5344CB8AC3E}">
        <p14:creationId xmlns:p14="http://schemas.microsoft.com/office/powerpoint/2010/main" val="16011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518307"/>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400" dirty="0"/>
              <a:t>作成例（附属書Ａ参照）～ヘッダー～</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8.5.1.1</a:t>
            </a:r>
            <a:r>
              <a:rPr lang="ja-JP" altLang="en-US" sz="3000" b="1" dirty="0">
                <a:solidFill>
                  <a:schemeClr val="bg1"/>
                </a:solidFill>
              </a:rPr>
              <a:t>　コントロールプラン</a:t>
            </a:r>
            <a:endParaRPr kumimoji="1" lang="ja-JP" altLang="en-US" sz="3000" b="1" dirty="0">
              <a:solidFill>
                <a:schemeClr val="bg1"/>
              </a:solidFill>
            </a:endParaRPr>
          </a:p>
        </p:txBody>
      </p:sp>
      <p:graphicFrame>
        <p:nvGraphicFramePr>
          <p:cNvPr id="3" name="表 2">
            <a:extLst>
              <a:ext uri="{FF2B5EF4-FFF2-40B4-BE49-F238E27FC236}">
                <a16:creationId xmlns:a16="http://schemas.microsoft.com/office/drawing/2014/main" id="{B7FCECBB-8519-4F3D-B5E9-927ECA0CA99F}"/>
              </a:ext>
            </a:extLst>
          </p:cNvPr>
          <p:cNvGraphicFramePr>
            <a:graphicFrameLocks noGrp="1"/>
          </p:cNvGraphicFramePr>
          <p:nvPr>
            <p:extLst>
              <p:ext uri="{D42A27DB-BD31-4B8C-83A1-F6EECF244321}">
                <p14:modId xmlns:p14="http://schemas.microsoft.com/office/powerpoint/2010/main" val="989713129"/>
              </p:ext>
            </p:extLst>
          </p:nvPr>
        </p:nvGraphicFramePr>
        <p:xfrm>
          <a:off x="838199" y="2140431"/>
          <a:ext cx="10515600" cy="3610376"/>
        </p:xfrm>
        <a:graphic>
          <a:graphicData uri="http://schemas.openxmlformats.org/drawingml/2006/table">
            <a:tbl>
              <a:tblPr firstRow="1" bandRow="1">
                <a:tableStyleId>{5940675A-B579-460E-94D1-54222C63F5DA}</a:tableStyleId>
              </a:tblPr>
              <a:tblGrid>
                <a:gridCol w="3777868">
                  <a:extLst>
                    <a:ext uri="{9D8B030D-6E8A-4147-A177-3AD203B41FA5}">
                      <a16:colId xmlns:a16="http://schemas.microsoft.com/office/drawing/2014/main" val="1661874044"/>
                    </a:ext>
                  </a:extLst>
                </a:gridCol>
                <a:gridCol w="3404213">
                  <a:extLst>
                    <a:ext uri="{9D8B030D-6E8A-4147-A177-3AD203B41FA5}">
                      <a16:colId xmlns:a16="http://schemas.microsoft.com/office/drawing/2014/main" val="914275431"/>
                    </a:ext>
                  </a:extLst>
                </a:gridCol>
                <a:gridCol w="1674563">
                  <a:extLst>
                    <a:ext uri="{9D8B030D-6E8A-4147-A177-3AD203B41FA5}">
                      <a16:colId xmlns:a16="http://schemas.microsoft.com/office/drawing/2014/main" val="2393566242"/>
                    </a:ext>
                  </a:extLst>
                </a:gridCol>
                <a:gridCol w="1658956">
                  <a:extLst>
                    <a:ext uri="{9D8B030D-6E8A-4147-A177-3AD203B41FA5}">
                      <a16:colId xmlns:a16="http://schemas.microsoft.com/office/drawing/2014/main" val="3364848283"/>
                    </a:ext>
                  </a:extLst>
                </a:gridCol>
              </a:tblGrid>
              <a:tr h="902594">
                <a:tc>
                  <a:txBody>
                    <a:bodyPr/>
                    <a:lstStyle/>
                    <a:p>
                      <a:r>
                        <a:rPr kumimoji="1" lang="ja-JP" altLang="en-US" b="1" dirty="0"/>
                        <a:t>製品名</a:t>
                      </a:r>
                      <a:endParaRPr kumimoji="1" lang="en-US" altLang="ja-JP" b="1" dirty="0"/>
                    </a:p>
                    <a:p>
                      <a:r>
                        <a:rPr kumimoji="1" lang="ja-JP" altLang="en-US" dirty="0"/>
                        <a:t>　●●用●●品</a:t>
                      </a:r>
                    </a:p>
                  </a:txBody>
                  <a:tcPr/>
                </a:tc>
                <a:tc>
                  <a:txBody>
                    <a:bodyPr/>
                    <a:lstStyle/>
                    <a:p>
                      <a:r>
                        <a:rPr kumimoji="1" lang="ja-JP" altLang="en-US" b="1" dirty="0"/>
                        <a:t>組織名</a:t>
                      </a:r>
                      <a:endParaRPr kumimoji="1" lang="en-US" altLang="ja-JP" b="1" dirty="0"/>
                    </a:p>
                    <a:p>
                      <a:r>
                        <a:rPr kumimoji="1" lang="ja-JP" altLang="en-US" dirty="0"/>
                        <a:t>　㈱●●●●</a:t>
                      </a:r>
                    </a:p>
                  </a:txBody>
                  <a:tcPr/>
                </a:tc>
                <a:tc gridSpan="2">
                  <a:txBody>
                    <a:bodyPr/>
                    <a:lstStyle/>
                    <a:p>
                      <a:r>
                        <a:rPr kumimoji="1" lang="ja-JP" altLang="en-US" b="1" dirty="0"/>
                        <a:t>ＣＰ№</a:t>
                      </a:r>
                      <a:endParaRPr kumimoji="1" lang="en-US" altLang="ja-JP" b="1" dirty="0"/>
                    </a:p>
                    <a:p>
                      <a:r>
                        <a:rPr kumimoji="1" lang="ja-JP" altLang="en-US" dirty="0"/>
                        <a:t>　ＣＰ－●●●●</a:t>
                      </a:r>
                    </a:p>
                  </a:txBody>
                  <a:tcPr/>
                </a:tc>
                <a:tc hMerge="1">
                  <a:txBody>
                    <a:bodyPr/>
                    <a:lstStyle/>
                    <a:p>
                      <a:endParaRPr kumimoji="1" lang="ja-JP" altLang="en-US" dirty="0"/>
                    </a:p>
                  </a:txBody>
                  <a:tcPr/>
                </a:tc>
                <a:extLst>
                  <a:ext uri="{0D108BD9-81ED-4DB2-BD59-A6C34878D82A}">
                    <a16:rowId xmlns:a16="http://schemas.microsoft.com/office/drawing/2014/main" val="1060669346"/>
                  </a:ext>
                </a:extLst>
              </a:tr>
              <a:tr h="902594">
                <a:tc>
                  <a:txBody>
                    <a:bodyPr/>
                    <a:lstStyle/>
                    <a:p>
                      <a:r>
                        <a:rPr kumimoji="1" lang="ja-JP" altLang="en-US" b="1" dirty="0"/>
                        <a:t>製品番号</a:t>
                      </a:r>
                      <a:endParaRPr kumimoji="1" lang="en-US" altLang="ja-JP" b="1" dirty="0"/>
                    </a:p>
                    <a:p>
                      <a:r>
                        <a:rPr kumimoji="1" lang="ja-JP" altLang="en-US" dirty="0"/>
                        <a:t>　●●●●</a:t>
                      </a:r>
                    </a:p>
                  </a:txBody>
                  <a:tcPr/>
                </a:tc>
                <a:tc>
                  <a:txBody>
                    <a:bodyPr/>
                    <a:lstStyle/>
                    <a:p>
                      <a:r>
                        <a:rPr kumimoji="1" lang="ja-JP" altLang="en-US" b="1" dirty="0"/>
                        <a:t>工場名／コード</a:t>
                      </a:r>
                      <a:endParaRPr kumimoji="1" lang="en-US" altLang="ja-JP" b="1" dirty="0"/>
                    </a:p>
                    <a:p>
                      <a:r>
                        <a:rPr kumimoji="1" lang="ja-JP" altLang="en-US" dirty="0"/>
                        <a:t>　●●工場／●●●●</a:t>
                      </a:r>
                    </a:p>
                  </a:txBody>
                  <a:tcPr/>
                </a:tc>
                <a:tc>
                  <a:txBody>
                    <a:bodyPr/>
                    <a:lstStyle/>
                    <a:p>
                      <a:r>
                        <a:rPr kumimoji="1" lang="ja-JP" altLang="en-US" b="1" dirty="0"/>
                        <a:t>発行日</a:t>
                      </a:r>
                      <a:endParaRPr kumimoji="1" lang="en-US" altLang="ja-JP" b="1" dirty="0"/>
                    </a:p>
                    <a:p>
                      <a:r>
                        <a:rPr kumimoji="1" lang="ja-JP" altLang="en-US" dirty="0"/>
                        <a:t>　</a:t>
                      </a:r>
                      <a:r>
                        <a:rPr kumimoji="1" lang="en-US" altLang="ja-JP" dirty="0"/>
                        <a:t>20190101</a:t>
                      </a:r>
                      <a:endParaRPr kumimoji="1" lang="ja-JP" altLang="en-US" dirty="0"/>
                    </a:p>
                  </a:txBody>
                  <a:tcPr/>
                </a:tc>
                <a:tc>
                  <a:txBody>
                    <a:bodyPr/>
                    <a:lstStyle/>
                    <a:p>
                      <a:r>
                        <a:rPr kumimoji="1" lang="ja-JP" altLang="en-US" b="1" dirty="0"/>
                        <a:t>改定日</a:t>
                      </a:r>
                      <a:endParaRPr kumimoji="1" lang="en-US" altLang="ja-JP" b="1" dirty="0"/>
                    </a:p>
                    <a:p>
                      <a:r>
                        <a:rPr kumimoji="1" lang="ja-JP" altLang="en-US" dirty="0"/>
                        <a:t>　</a:t>
                      </a:r>
                      <a:r>
                        <a:rPr kumimoji="1" lang="en-US" altLang="ja-JP" dirty="0"/>
                        <a:t>20200101</a:t>
                      </a:r>
                      <a:endParaRPr kumimoji="1" lang="ja-JP" altLang="en-US" dirty="0"/>
                    </a:p>
                  </a:txBody>
                  <a:tcPr/>
                </a:tc>
                <a:extLst>
                  <a:ext uri="{0D108BD9-81ED-4DB2-BD59-A6C34878D82A}">
                    <a16:rowId xmlns:a16="http://schemas.microsoft.com/office/drawing/2014/main" val="2494458355"/>
                  </a:ext>
                </a:extLst>
              </a:tr>
              <a:tr h="902594">
                <a:tc>
                  <a:txBody>
                    <a:bodyPr/>
                    <a:lstStyle/>
                    <a:p>
                      <a:r>
                        <a:rPr kumimoji="1" lang="ja-JP" altLang="en-US" b="1" dirty="0"/>
                        <a:t>顧客名／顧客要求事項</a:t>
                      </a:r>
                      <a:endParaRPr kumimoji="1" lang="en-US" altLang="ja-JP" b="1" dirty="0"/>
                    </a:p>
                    <a:p>
                      <a:r>
                        <a:rPr kumimoji="1" lang="ja-JP" altLang="en-US" dirty="0"/>
                        <a:t>　㈱●●●●／仕様書●●</a:t>
                      </a:r>
                    </a:p>
                  </a:txBody>
                  <a:tcPr/>
                </a:tc>
                <a:tc>
                  <a:txBody>
                    <a:bodyPr/>
                    <a:lstStyle/>
                    <a:p>
                      <a:r>
                        <a:rPr kumimoji="1" lang="ja-JP" altLang="en-US" b="1" dirty="0"/>
                        <a:t>顧客承認／日付</a:t>
                      </a:r>
                      <a:endParaRPr kumimoji="1" lang="en-US" altLang="ja-JP" b="1" dirty="0"/>
                    </a:p>
                    <a:p>
                      <a:r>
                        <a:rPr kumimoji="1" lang="ja-JP" altLang="en-US" dirty="0"/>
                        <a:t>　品質保証部●●／</a:t>
                      </a:r>
                      <a:r>
                        <a:rPr kumimoji="1" lang="en-US" altLang="ja-JP" dirty="0"/>
                        <a:t>20200101</a:t>
                      </a:r>
                      <a:endParaRPr kumimoji="1" lang="ja-JP" altLang="en-US" dirty="0"/>
                    </a:p>
                  </a:txBody>
                  <a:tcPr/>
                </a:tc>
                <a:tc gridSpan="2">
                  <a:txBody>
                    <a:bodyPr/>
                    <a:lstStyle/>
                    <a:p>
                      <a:r>
                        <a:rPr kumimoji="1" lang="ja-JP" altLang="en-US" b="1" dirty="0"/>
                        <a:t>主要連絡先</a:t>
                      </a:r>
                      <a:endParaRPr kumimoji="1" lang="en-US" altLang="ja-JP" b="1" dirty="0"/>
                    </a:p>
                    <a:p>
                      <a:r>
                        <a:rPr kumimoji="1" lang="ja-JP" altLang="en-US" dirty="0"/>
                        <a:t>　●●部●●課●●●●</a:t>
                      </a:r>
                    </a:p>
                  </a:txBody>
                  <a:tcPr/>
                </a:tc>
                <a:tc hMerge="1">
                  <a:txBody>
                    <a:bodyPr/>
                    <a:lstStyle/>
                    <a:p>
                      <a:endParaRPr kumimoji="1" lang="ja-JP" altLang="en-US" dirty="0"/>
                    </a:p>
                  </a:txBody>
                  <a:tcPr/>
                </a:tc>
                <a:extLst>
                  <a:ext uri="{0D108BD9-81ED-4DB2-BD59-A6C34878D82A}">
                    <a16:rowId xmlns:a16="http://schemas.microsoft.com/office/drawing/2014/main" val="3328647861"/>
                  </a:ext>
                </a:extLst>
              </a:tr>
              <a:tr h="902594">
                <a:tc>
                  <a:txBody>
                    <a:bodyPr/>
                    <a:lstStyle/>
                    <a:p>
                      <a:r>
                        <a:rPr kumimoji="1" lang="ja-JP" altLang="en-US" b="1" dirty="0"/>
                        <a:t>最新版レベル（仕様書№・日付）</a:t>
                      </a:r>
                      <a:endParaRPr kumimoji="1" lang="en-US" altLang="ja-JP" b="1" dirty="0"/>
                    </a:p>
                    <a:p>
                      <a:r>
                        <a:rPr kumimoji="1" lang="ja-JP" altLang="en-US" dirty="0"/>
                        <a:t>　●●●●／</a:t>
                      </a:r>
                      <a:r>
                        <a:rPr kumimoji="1" lang="en-US" altLang="ja-JP" dirty="0"/>
                        <a:t>20191001</a:t>
                      </a:r>
                      <a:endParaRPr kumimoji="1" lang="ja-JP" altLang="en-US" dirty="0"/>
                    </a:p>
                  </a:txBody>
                  <a:tcPr/>
                </a:tc>
                <a:tc>
                  <a:txBody>
                    <a:bodyPr/>
                    <a:lstStyle/>
                    <a:p>
                      <a:r>
                        <a:rPr kumimoji="1" lang="en-US" altLang="ja-JP" b="1" dirty="0"/>
                        <a:t>APQP</a:t>
                      </a:r>
                      <a:r>
                        <a:rPr kumimoji="1" lang="ja-JP" altLang="en-US" b="1" dirty="0"/>
                        <a:t>チーム</a:t>
                      </a:r>
                      <a:endParaRPr kumimoji="1" lang="en-US" altLang="ja-JP" b="1" dirty="0"/>
                    </a:p>
                    <a:p>
                      <a:r>
                        <a:rPr kumimoji="1" lang="ja-JP" altLang="en-US" dirty="0"/>
                        <a:t>　●●●●／●●●●</a:t>
                      </a:r>
                    </a:p>
                  </a:txBody>
                  <a:tcPr/>
                </a:tc>
                <a:tc gridSpan="2">
                  <a:txBody>
                    <a:bodyPr/>
                    <a:lstStyle/>
                    <a:p>
                      <a:r>
                        <a:rPr kumimoji="1" lang="ja-JP" altLang="en-US" b="1" dirty="0"/>
                        <a:t>サイト（工場）長承認・日付</a:t>
                      </a:r>
                      <a:endParaRPr kumimoji="1" lang="en-US" altLang="ja-JP" b="1" dirty="0"/>
                    </a:p>
                    <a:p>
                      <a:r>
                        <a:rPr kumimoji="1" lang="ja-JP" altLang="en-US" dirty="0"/>
                        <a:t>　●●●印</a:t>
                      </a:r>
                      <a:r>
                        <a:rPr kumimoji="1" lang="en-US" altLang="ja-JP" dirty="0"/>
                        <a:t>/20200101</a:t>
                      </a:r>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634545835"/>
                  </a:ext>
                </a:extLst>
              </a:tr>
            </a:tbl>
          </a:graphicData>
        </a:graphic>
      </p:graphicFrame>
    </p:spTree>
    <p:extLst>
      <p:ext uri="{BB962C8B-B14F-4D97-AF65-F5344CB8AC3E}">
        <p14:creationId xmlns:p14="http://schemas.microsoft.com/office/powerpoint/2010/main" val="173741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518307"/>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400" dirty="0"/>
              <a:t>作成例（附属書Ａ参照）～管理欄～</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6</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8.5.1.1</a:t>
            </a:r>
            <a:r>
              <a:rPr lang="ja-JP" altLang="en-US" sz="3000" b="1" dirty="0">
                <a:solidFill>
                  <a:schemeClr val="bg1"/>
                </a:solidFill>
              </a:rPr>
              <a:t>　コントロールプラン</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DECFA428-0782-451A-A9BD-B469C83B099C}"/>
              </a:ext>
            </a:extLst>
          </p:cNvPr>
          <p:cNvGraphicFramePr>
            <a:graphicFrameLocks noGrp="1"/>
          </p:cNvGraphicFramePr>
          <p:nvPr>
            <p:extLst>
              <p:ext uri="{D42A27DB-BD31-4B8C-83A1-F6EECF244321}">
                <p14:modId xmlns:p14="http://schemas.microsoft.com/office/powerpoint/2010/main" val="429908069"/>
              </p:ext>
            </p:extLst>
          </p:nvPr>
        </p:nvGraphicFramePr>
        <p:xfrm>
          <a:off x="838199" y="2129950"/>
          <a:ext cx="10515600" cy="4138645"/>
        </p:xfrm>
        <a:graphic>
          <a:graphicData uri="http://schemas.openxmlformats.org/drawingml/2006/table">
            <a:tbl>
              <a:tblPr firstRow="1" bandRow="1">
                <a:tableStyleId>{5940675A-B579-460E-94D1-54222C63F5DA}</a:tableStyleId>
              </a:tblPr>
              <a:tblGrid>
                <a:gridCol w="505859">
                  <a:extLst>
                    <a:ext uri="{9D8B030D-6E8A-4147-A177-3AD203B41FA5}">
                      <a16:colId xmlns:a16="http://schemas.microsoft.com/office/drawing/2014/main" val="2967085528"/>
                    </a:ext>
                  </a:extLst>
                </a:gridCol>
                <a:gridCol w="793214">
                  <a:extLst>
                    <a:ext uri="{9D8B030D-6E8A-4147-A177-3AD203B41FA5}">
                      <a16:colId xmlns:a16="http://schemas.microsoft.com/office/drawing/2014/main" val="3664827947"/>
                    </a:ext>
                  </a:extLst>
                </a:gridCol>
                <a:gridCol w="826265">
                  <a:extLst>
                    <a:ext uri="{9D8B030D-6E8A-4147-A177-3AD203B41FA5}">
                      <a16:colId xmlns:a16="http://schemas.microsoft.com/office/drawing/2014/main" val="868551015"/>
                    </a:ext>
                  </a:extLst>
                </a:gridCol>
                <a:gridCol w="892367">
                  <a:extLst>
                    <a:ext uri="{9D8B030D-6E8A-4147-A177-3AD203B41FA5}">
                      <a16:colId xmlns:a16="http://schemas.microsoft.com/office/drawing/2014/main" val="3586858523"/>
                    </a:ext>
                  </a:extLst>
                </a:gridCol>
                <a:gridCol w="1002535">
                  <a:extLst>
                    <a:ext uri="{9D8B030D-6E8A-4147-A177-3AD203B41FA5}">
                      <a16:colId xmlns:a16="http://schemas.microsoft.com/office/drawing/2014/main" val="3163794597"/>
                    </a:ext>
                  </a:extLst>
                </a:gridCol>
                <a:gridCol w="694062">
                  <a:extLst>
                    <a:ext uri="{9D8B030D-6E8A-4147-A177-3AD203B41FA5}">
                      <a16:colId xmlns:a16="http://schemas.microsoft.com/office/drawing/2014/main" val="1624545917"/>
                    </a:ext>
                  </a:extLst>
                </a:gridCol>
                <a:gridCol w="1134738">
                  <a:extLst>
                    <a:ext uri="{9D8B030D-6E8A-4147-A177-3AD203B41FA5}">
                      <a16:colId xmlns:a16="http://schemas.microsoft.com/office/drawing/2014/main" val="1949823251"/>
                    </a:ext>
                  </a:extLst>
                </a:gridCol>
                <a:gridCol w="958467">
                  <a:extLst>
                    <a:ext uri="{9D8B030D-6E8A-4147-A177-3AD203B41FA5}">
                      <a16:colId xmlns:a16="http://schemas.microsoft.com/office/drawing/2014/main" val="1273352604"/>
                    </a:ext>
                  </a:extLst>
                </a:gridCol>
                <a:gridCol w="661012">
                  <a:extLst>
                    <a:ext uri="{9D8B030D-6E8A-4147-A177-3AD203B41FA5}">
                      <a16:colId xmlns:a16="http://schemas.microsoft.com/office/drawing/2014/main" val="741703516"/>
                    </a:ext>
                  </a:extLst>
                </a:gridCol>
                <a:gridCol w="947451">
                  <a:extLst>
                    <a:ext uri="{9D8B030D-6E8A-4147-A177-3AD203B41FA5}">
                      <a16:colId xmlns:a16="http://schemas.microsoft.com/office/drawing/2014/main" val="3334152077"/>
                    </a:ext>
                  </a:extLst>
                </a:gridCol>
                <a:gridCol w="1013551">
                  <a:extLst>
                    <a:ext uri="{9D8B030D-6E8A-4147-A177-3AD203B41FA5}">
                      <a16:colId xmlns:a16="http://schemas.microsoft.com/office/drawing/2014/main" val="3433749718"/>
                    </a:ext>
                  </a:extLst>
                </a:gridCol>
                <a:gridCol w="1086079">
                  <a:extLst>
                    <a:ext uri="{9D8B030D-6E8A-4147-A177-3AD203B41FA5}">
                      <a16:colId xmlns:a16="http://schemas.microsoft.com/office/drawing/2014/main" val="4227792197"/>
                    </a:ext>
                  </a:extLst>
                </a:gridCol>
              </a:tblGrid>
              <a:tr h="591235">
                <a:tc rowSpan="2">
                  <a:txBody>
                    <a:bodyPr/>
                    <a:lstStyle/>
                    <a:p>
                      <a:r>
                        <a:rPr kumimoji="1" lang="ja-JP" altLang="en-US" sz="1600" dirty="0"/>
                        <a:t>№</a:t>
                      </a:r>
                    </a:p>
                  </a:txBody>
                  <a:tcPr anchor="ctr" anchorCtr="1">
                    <a:solidFill>
                      <a:schemeClr val="tx2">
                        <a:lumMod val="40000"/>
                        <a:lumOff val="60000"/>
                      </a:schemeClr>
                    </a:solidFill>
                  </a:tcPr>
                </a:tc>
                <a:tc rowSpan="2">
                  <a:txBody>
                    <a:bodyPr/>
                    <a:lstStyle/>
                    <a:p>
                      <a:r>
                        <a:rPr kumimoji="1" lang="ja-JP" altLang="en-US" sz="1600" dirty="0"/>
                        <a:t>工程名</a:t>
                      </a:r>
                    </a:p>
                  </a:txBody>
                  <a:tcPr anchor="ctr" anchorCtr="1">
                    <a:solidFill>
                      <a:schemeClr val="tx2">
                        <a:lumMod val="40000"/>
                        <a:lumOff val="60000"/>
                      </a:schemeClr>
                    </a:solidFill>
                  </a:tcPr>
                </a:tc>
                <a:tc rowSpan="2">
                  <a:txBody>
                    <a:bodyPr/>
                    <a:lstStyle/>
                    <a:p>
                      <a:r>
                        <a:rPr kumimoji="1" lang="ja-JP" altLang="en-US" sz="1600" dirty="0"/>
                        <a:t>装置</a:t>
                      </a:r>
                      <a:endParaRPr kumimoji="1" lang="en-US" altLang="ja-JP" sz="1600" dirty="0"/>
                    </a:p>
                    <a:p>
                      <a:r>
                        <a:rPr kumimoji="1" lang="ja-JP" altLang="en-US" sz="1600" dirty="0"/>
                        <a:t>治工具</a:t>
                      </a:r>
                    </a:p>
                  </a:txBody>
                  <a:tcPr anchor="ctr" anchorCtr="1">
                    <a:solidFill>
                      <a:schemeClr val="tx2">
                        <a:lumMod val="40000"/>
                        <a:lumOff val="60000"/>
                      </a:schemeClr>
                    </a:solidFill>
                  </a:tcPr>
                </a:tc>
                <a:tc gridSpan="2">
                  <a:txBody>
                    <a:bodyPr/>
                    <a:lstStyle/>
                    <a:p>
                      <a:r>
                        <a:rPr kumimoji="1" lang="ja-JP" altLang="en-US" sz="1600" dirty="0"/>
                        <a:t>特性</a:t>
                      </a:r>
                    </a:p>
                  </a:txBody>
                  <a:tcPr anchor="ctr" anchorCtr="1">
                    <a:solidFill>
                      <a:schemeClr val="tx2">
                        <a:lumMod val="40000"/>
                        <a:lumOff val="60000"/>
                      </a:schemeClr>
                    </a:solidFill>
                  </a:tcPr>
                </a:tc>
                <a:tc hMerge="1">
                  <a:txBody>
                    <a:bodyPr/>
                    <a:lstStyle/>
                    <a:p>
                      <a:endParaRPr kumimoji="1" lang="ja-JP" altLang="en-US" sz="1200" dirty="0"/>
                    </a:p>
                  </a:txBody>
                  <a:tcPr/>
                </a:tc>
                <a:tc rowSpan="2">
                  <a:txBody>
                    <a:bodyPr/>
                    <a:lstStyle/>
                    <a:p>
                      <a:r>
                        <a:rPr kumimoji="1" lang="ja-JP" altLang="en-US" sz="1600" dirty="0"/>
                        <a:t>分類</a:t>
                      </a:r>
                    </a:p>
                  </a:txBody>
                  <a:tcPr anchor="ctr" anchorCtr="1">
                    <a:solidFill>
                      <a:schemeClr val="tx2">
                        <a:lumMod val="40000"/>
                        <a:lumOff val="60000"/>
                      </a:schemeClr>
                    </a:solidFill>
                  </a:tcPr>
                </a:tc>
                <a:tc gridSpan="5">
                  <a:txBody>
                    <a:bodyPr/>
                    <a:lstStyle/>
                    <a:p>
                      <a:r>
                        <a:rPr kumimoji="1" lang="ja-JP" altLang="en-US" sz="1600" dirty="0"/>
                        <a:t>管理方法</a:t>
                      </a:r>
                    </a:p>
                  </a:txBody>
                  <a:tcPr anchor="ctr" anchorCtr="1">
                    <a:solidFill>
                      <a:schemeClr val="tx2">
                        <a:lumMod val="40000"/>
                        <a:lumOff val="60000"/>
                      </a:schemeClr>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tc rowSpan="2">
                  <a:txBody>
                    <a:bodyPr/>
                    <a:lstStyle/>
                    <a:p>
                      <a:r>
                        <a:rPr kumimoji="1" lang="ja-JP" altLang="en-US" sz="1600" dirty="0"/>
                        <a:t>対応計画</a:t>
                      </a:r>
                    </a:p>
                  </a:txBody>
                  <a:tcPr anchor="ctr" anchorCtr="1">
                    <a:solidFill>
                      <a:schemeClr val="tx2">
                        <a:lumMod val="40000"/>
                        <a:lumOff val="60000"/>
                      </a:schemeClr>
                    </a:solidFill>
                  </a:tcPr>
                </a:tc>
                <a:extLst>
                  <a:ext uri="{0D108BD9-81ED-4DB2-BD59-A6C34878D82A}">
                    <a16:rowId xmlns:a16="http://schemas.microsoft.com/office/drawing/2014/main" val="2922811592"/>
                  </a:ext>
                </a:extLst>
              </a:tr>
              <a:tr h="591235">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a:txBody>
                    <a:bodyPr/>
                    <a:lstStyle/>
                    <a:p>
                      <a:r>
                        <a:rPr kumimoji="1" lang="ja-JP" altLang="en-US" sz="1600" dirty="0"/>
                        <a:t>製品</a:t>
                      </a:r>
                    </a:p>
                  </a:txBody>
                  <a:tcPr anchor="ctr" anchorCtr="1">
                    <a:solidFill>
                      <a:schemeClr val="tx2">
                        <a:lumMod val="40000"/>
                        <a:lumOff val="60000"/>
                      </a:schemeClr>
                    </a:solidFill>
                  </a:tcPr>
                </a:tc>
                <a:tc>
                  <a:txBody>
                    <a:bodyPr/>
                    <a:lstStyle/>
                    <a:p>
                      <a:r>
                        <a:rPr kumimoji="1" lang="ja-JP" altLang="en-US" sz="1600" dirty="0"/>
                        <a:t>工程</a:t>
                      </a:r>
                    </a:p>
                  </a:txBody>
                  <a:tcPr anchor="ctr" anchorCtr="1">
                    <a:solidFill>
                      <a:schemeClr val="tx2">
                        <a:lumMod val="40000"/>
                        <a:lumOff val="60000"/>
                      </a:schemeClr>
                    </a:solidFill>
                  </a:tcPr>
                </a:tc>
                <a:tc vMerge="1">
                  <a:txBody>
                    <a:bodyPr/>
                    <a:lstStyle/>
                    <a:p>
                      <a:endParaRPr kumimoji="1" lang="ja-JP" altLang="en-US" sz="1200" dirty="0"/>
                    </a:p>
                  </a:txBody>
                  <a:tcPr/>
                </a:tc>
                <a:tc>
                  <a:txBody>
                    <a:bodyPr/>
                    <a:lstStyle/>
                    <a:p>
                      <a:r>
                        <a:rPr kumimoji="1" lang="ja-JP" altLang="en-US" sz="1600" dirty="0"/>
                        <a:t>仕様</a:t>
                      </a:r>
                      <a:endParaRPr kumimoji="1" lang="en-US" altLang="ja-JP" sz="1600" dirty="0"/>
                    </a:p>
                    <a:p>
                      <a:r>
                        <a:rPr kumimoji="1" lang="ja-JP" altLang="en-US" sz="1600" dirty="0"/>
                        <a:t>公差</a:t>
                      </a:r>
                    </a:p>
                  </a:txBody>
                  <a:tcPr anchor="ctr" anchorCtr="1">
                    <a:solidFill>
                      <a:schemeClr val="tx2">
                        <a:lumMod val="40000"/>
                        <a:lumOff val="60000"/>
                      </a:schemeClr>
                    </a:solidFill>
                  </a:tcPr>
                </a:tc>
                <a:tc>
                  <a:txBody>
                    <a:bodyPr/>
                    <a:lstStyle/>
                    <a:p>
                      <a:r>
                        <a:rPr kumimoji="1" lang="ja-JP" altLang="en-US" sz="1600" dirty="0"/>
                        <a:t>測定方法</a:t>
                      </a:r>
                    </a:p>
                  </a:txBody>
                  <a:tcPr anchor="ctr" anchorCtr="1">
                    <a:solidFill>
                      <a:schemeClr val="tx2">
                        <a:lumMod val="40000"/>
                        <a:lumOff val="60000"/>
                      </a:schemeClr>
                    </a:solidFill>
                  </a:tcPr>
                </a:tc>
                <a:tc>
                  <a:txBody>
                    <a:bodyPr/>
                    <a:lstStyle/>
                    <a:p>
                      <a:r>
                        <a:rPr kumimoji="1" lang="ja-JP" altLang="en-US" sz="1600" dirty="0"/>
                        <a:t>数量</a:t>
                      </a:r>
                    </a:p>
                  </a:txBody>
                  <a:tcPr anchor="ctr" anchorCtr="1">
                    <a:solidFill>
                      <a:schemeClr val="tx2">
                        <a:lumMod val="40000"/>
                        <a:lumOff val="60000"/>
                      </a:schemeClr>
                    </a:solidFill>
                  </a:tcPr>
                </a:tc>
                <a:tc>
                  <a:txBody>
                    <a:bodyPr/>
                    <a:lstStyle/>
                    <a:p>
                      <a:r>
                        <a:rPr kumimoji="1" lang="ja-JP" altLang="en-US" sz="1600" dirty="0"/>
                        <a:t>頻度</a:t>
                      </a:r>
                    </a:p>
                  </a:txBody>
                  <a:tcPr anchor="ctr" anchorCtr="1">
                    <a:solidFill>
                      <a:schemeClr val="tx2">
                        <a:lumMod val="40000"/>
                        <a:lumOff val="60000"/>
                      </a:schemeClr>
                    </a:solidFill>
                  </a:tcPr>
                </a:tc>
                <a:tc>
                  <a:txBody>
                    <a:bodyPr/>
                    <a:lstStyle/>
                    <a:p>
                      <a:r>
                        <a:rPr kumimoji="1" lang="ja-JP" altLang="en-US" sz="1600" dirty="0"/>
                        <a:t>管理方法</a:t>
                      </a:r>
                    </a:p>
                  </a:txBody>
                  <a:tcPr anchor="ctr" anchorCtr="1">
                    <a:solidFill>
                      <a:schemeClr val="tx2">
                        <a:lumMod val="40000"/>
                        <a:lumOff val="60000"/>
                      </a:schemeClr>
                    </a:solidFill>
                  </a:tcPr>
                </a:tc>
                <a:tc vMerge="1">
                  <a:txBody>
                    <a:bodyPr/>
                    <a:lstStyle/>
                    <a:p>
                      <a:endParaRPr kumimoji="1" lang="ja-JP" altLang="en-US" sz="1200" dirty="0"/>
                    </a:p>
                  </a:txBody>
                  <a:tcPr/>
                </a:tc>
                <a:extLst>
                  <a:ext uri="{0D108BD9-81ED-4DB2-BD59-A6C34878D82A}">
                    <a16:rowId xmlns:a16="http://schemas.microsoft.com/office/drawing/2014/main" val="2306007825"/>
                  </a:ext>
                </a:extLst>
              </a:tr>
              <a:tr h="591235">
                <a:tc>
                  <a:txBody>
                    <a:bodyPr/>
                    <a:lstStyle/>
                    <a:p>
                      <a:pPr algn="ctr"/>
                      <a:r>
                        <a:rPr kumimoji="1" lang="ja-JP" altLang="en-US" sz="1500" dirty="0"/>
                        <a:t>５</a:t>
                      </a:r>
                    </a:p>
                  </a:txBody>
                  <a:tcPr/>
                </a:tc>
                <a:tc>
                  <a:txBody>
                    <a:bodyPr/>
                    <a:lstStyle/>
                    <a:p>
                      <a:r>
                        <a:rPr kumimoji="1" lang="ja-JP" altLang="en-US" sz="1500" dirty="0"/>
                        <a:t>研削</a:t>
                      </a:r>
                    </a:p>
                  </a:txBody>
                  <a:tcPr/>
                </a:tc>
                <a:tc>
                  <a:txBody>
                    <a:bodyPr/>
                    <a:lstStyle/>
                    <a:p>
                      <a:r>
                        <a:rPr kumimoji="1" lang="ja-JP" altLang="en-US" sz="1500" dirty="0"/>
                        <a:t>旋盤</a:t>
                      </a:r>
                    </a:p>
                  </a:txBody>
                  <a:tcPr/>
                </a:tc>
                <a:tc>
                  <a:txBody>
                    <a:bodyPr/>
                    <a:lstStyle/>
                    <a:p>
                      <a:r>
                        <a:rPr kumimoji="1" lang="ja-JP" altLang="en-US" sz="1500" dirty="0"/>
                        <a:t>寸法１</a:t>
                      </a:r>
                    </a:p>
                  </a:txBody>
                  <a:tcPr/>
                </a:tc>
                <a:tc>
                  <a:txBody>
                    <a:bodyPr/>
                    <a:lstStyle/>
                    <a:p>
                      <a:endParaRPr kumimoji="1" lang="ja-JP" altLang="en-US" sz="1500" dirty="0"/>
                    </a:p>
                  </a:txBody>
                  <a:tcPr/>
                </a:tc>
                <a:tc>
                  <a:txBody>
                    <a:bodyPr/>
                    <a:lstStyle/>
                    <a:p>
                      <a:endParaRPr kumimoji="1" lang="ja-JP" altLang="en-US" sz="1500" dirty="0"/>
                    </a:p>
                  </a:txBody>
                  <a:tcPr/>
                </a:tc>
                <a:tc>
                  <a:txBody>
                    <a:bodyPr/>
                    <a:lstStyle/>
                    <a:p>
                      <a:r>
                        <a:rPr kumimoji="1" lang="en-US" altLang="ja-JP" sz="1500" dirty="0"/>
                        <a:t>10±0.5</a:t>
                      </a:r>
                      <a:endParaRPr kumimoji="1" lang="ja-JP" altLang="en-US" sz="1500" dirty="0"/>
                    </a:p>
                  </a:txBody>
                  <a:tcPr/>
                </a:tc>
                <a:tc>
                  <a:txBody>
                    <a:bodyPr/>
                    <a:lstStyle/>
                    <a:p>
                      <a:r>
                        <a:rPr kumimoji="1" lang="ja-JP" altLang="en-US" sz="1500" dirty="0"/>
                        <a:t>ノギス</a:t>
                      </a:r>
                    </a:p>
                  </a:txBody>
                  <a:tcPr/>
                </a:tc>
                <a:tc>
                  <a:txBody>
                    <a:bodyPr/>
                    <a:lstStyle/>
                    <a:p>
                      <a:r>
                        <a:rPr kumimoji="1" lang="ja-JP" altLang="en-US" sz="1500" dirty="0"/>
                        <a:t>２</a:t>
                      </a:r>
                    </a:p>
                  </a:txBody>
                  <a:tcPr/>
                </a:tc>
                <a:tc>
                  <a:txBody>
                    <a:bodyPr/>
                    <a:lstStyle/>
                    <a:p>
                      <a:r>
                        <a:rPr kumimoji="1" lang="ja-JP" altLang="en-US" sz="1500" dirty="0"/>
                        <a:t>ロット</a:t>
                      </a:r>
                    </a:p>
                  </a:txBody>
                  <a:tcPr/>
                </a:tc>
                <a:tc>
                  <a:txBody>
                    <a:bodyPr/>
                    <a:lstStyle/>
                    <a:p>
                      <a:r>
                        <a:rPr kumimoji="1" lang="ja-JP" altLang="en-US" sz="1500" dirty="0"/>
                        <a:t>図面</a:t>
                      </a:r>
                      <a:r>
                        <a:rPr kumimoji="1" lang="en-US" altLang="ja-JP" sz="1500" dirty="0"/>
                        <a:t>A</a:t>
                      </a:r>
                      <a:endParaRPr kumimoji="1" lang="ja-JP" altLang="en-US" sz="1500" dirty="0"/>
                    </a:p>
                  </a:txBody>
                  <a:tcPr/>
                </a:tc>
                <a:tc>
                  <a:txBody>
                    <a:bodyPr/>
                    <a:lstStyle/>
                    <a:p>
                      <a:r>
                        <a:rPr kumimoji="1" lang="ja-JP" altLang="en-US" sz="1500" dirty="0"/>
                        <a:t>調整、再測定</a:t>
                      </a:r>
                    </a:p>
                  </a:txBody>
                  <a:tcPr/>
                </a:tc>
                <a:extLst>
                  <a:ext uri="{0D108BD9-81ED-4DB2-BD59-A6C34878D82A}">
                    <a16:rowId xmlns:a16="http://schemas.microsoft.com/office/drawing/2014/main" val="3087788770"/>
                  </a:ext>
                </a:extLst>
              </a:tr>
              <a:tr h="591235">
                <a:tc rowSpan="2">
                  <a:txBody>
                    <a:bodyPr/>
                    <a:lstStyle/>
                    <a:p>
                      <a:pPr algn="ctr"/>
                      <a:r>
                        <a:rPr kumimoji="1" lang="ja-JP" altLang="en-US" sz="1500" dirty="0"/>
                        <a:t>６</a:t>
                      </a:r>
                    </a:p>
                  </a:txBody>
                  <a:tcPr/>
                </a:tc>
                <a:tc rowSpan="2">
                  <a:txBody>
                    <a:bodyPr/>
                    <a:lstStyle/>
                    <a:p>
                      <a:r>
                        <a:rPr kumimoji="1" lang="ja-JP" altLang="en-US" sz="1500" dirty="0"/>
                        <a:t>焼入れ</a:t>
                      </a:r>
                    </a:p>
                  </a:txBody>
                  <a:tcPr/>
                </a:tc>
                <a:tc rowSpan="2">
                  <a:txBody>
                    <a:bodyPr/>
                    <a:lstStyle/>
                    <a:p>
                      <a:r>
                        <a:rPr kumimoji="1" lang="ja-JP" altLang="en-US" sz="1500" dirty="0"/>
                        <a:t>熱処理炉</a:t>
                      </a:r>
                    </a:p>
                  </a:txBody>
                  <a:tcPr/>
                </a:tc>
                <a:tc>
                  <a:txBody>
                    <a:bodyPr/>
                    <a:lstStyle/>
                    <a:p>
                      <a:endParaRPr kumimoji="1" lang="ja-JP" altLang="en-US" sz="1500" dirty="0"/>
                    </a:p>
                  </a:txBody>
                  <a:tcPr/>
                </a:tc>
                <a:tc>
                  <a:txBody>
                    <a:bodyPr/>
                    <a:lstStyle/>
                    <a:p>
                      <a:r>
                        <a:rPr kumimoji="1" lang="ja-JP" altLang="en-US" sz="1500" dirty="0"/>
                        <a:t>処理温度</a:t>
                      </a:r>
                      <a:endParaRPr kumimoji="1" lang="en-US" altLang="ja-JP" sz="1500" dirty="0"/>
                    </a:p>
                    <a:p>
                      <a:r>
                        <a:rPr kumimoji="1" lang="ja-JP" altLang="en-US" sz="1500" dirty="0"/>
                        <a:t>処理時間</a:t>
                      </a:r>
                    </a:p>
                  </a:txBody>
                  <a:tcPr/>
                </a:tc>
                <a:tc>
                  <a:txBody>
                    <a:bodyPr/>
                    <a:lstStyle/>
                    <a:p>
                      <a:r>
                        <a:rPr kumimoji="1" lang="ja-JP" altLang="en-US" sz="1500" dirty="0"/>
                        <a:t>特殊</a:t>
                      </a:r>
                    </a:p>
                  </a:txBody>
                  <a:tcPr/>
                </a:tc>
                <a:tc>
                  <a:txBody>
                    <a:bodyPr/>
                    <a:lstStyle/>
                    <a:p>
                      <a:r>
                        <a:rPr kumimoji="1" lang="en-US" altLang="ja-JP" sz="1500" dirty="0"/>
                        <a:t>1000±2</a:t>
                      </a:r>
                    </a:p>
                    <a:p>
                      <a:r>
                        <a:rPr kumimoji="1" lang="en-US" altLang="ja-JP" sz="1500" dirty="0"/>
                        <a:t>10±0.1</a:t>
                      </a:r>
                      <a:endParaRPr kumimoji="1" lang="ja-JP" altLang="en-US" sz="1500" dirty="0"/>
                    </a:p>
                  </a:txBody>
                  <a:tcPr/>
                </a:tc>
                <a:tc>
                  <a:txBody>
                    <a:bodyPr/>
                    <a:lstStyle/>
                    <a:p>
                      <a:r>
                        <a:rPr kumimoji="1" lang="ja-JP" altLang="en-US" sz="1500" dirty="0"/>
                        <a:t>温度計</a:t>
                      </a:r>
                      <a:endParaRPr kumimoji="1" lang="en-US" altLang="ja-JP" sz="1500" dirty="0"/>
                    </a:p>
                    <a:p>
                      <a:r>
                        <a:rPr kumimoji="1" lang="ja-JP" altLang="en-US" sz="1500" dirty="0"/>
                        <a:t>タイマー</a:t>
                      </a:r>
                    </a:p>
                  </a:txBody>
                  <a:tcPr/>
                </a:tc>
                <a:tc>
                  <a:txBody>
                    <a:bodyPr/>
                    <a:lstStyle/>
                    <a:p>
                      <a:r>
                        <a:rPr kumimoji="1" lang="ja-JP" altLang="en-US" sz="1500" dirty="0"/>
                        <a:t>連続</a:t>
                      </a:r>
                    </a:p>
                  </a:txBody>
                  <a:tcPr/>
                </a:tc>
                <a:tc>
                  <a:txBody>
                    <a:bodyPr/>
                    <a:lstStyle/>
                    <a:p>
                      <a:r>
                        <a:rPr kumimoji="1" lang="ja-JP" altLang="en-US" sz="1500" dirty="0"/>
                        <a:t>ロット</a:t>
                      </a:r>
                    </a:p>
                  </a:txBody>
                  <a:tcPr/>
                </a:tc>
                <a:tc>
                  <a:txBody>
                    <a:bodyPr/>
                    <a:lstStyle/>
                    <a:p>
                      <a:r>
                        <a:rPr kumimoji="1" lang="ja-JP" altLang="en-US" sz="1500" dirty="0"/>
                        <a:t>＊＊手順書</a:t>
                      </a:r>
                    </a:p>
                  </a:txBody>
                  <a:tcPr/>
                </a:tc>
                <a:tc>
                  <a:txBody>
                    <a:bodyPr/>
                    <a:lstStyle/>
                    <a:p>
                      <a:r>
                        <a:rPr kumimoji="1" lang="ja-JP" altLang="en-US" sz="1500" dirty="0"/>
                        <a:t>＊＊手順書</a:t>
                      </a:r>
                    </a:p>
                  </a:txBody>
                  <a:tcPr/>
                </a:tc>
                <a:extLst>
                  <a:ext uri="{0D108BD9-81ED-4DB2-BD59-A6C34878D82A}">
                    <a16:rowId xmlns:a16="http://schemas.microsoft.com/office/drawing/2014/main" val="1891195984"/>
                  </a:ext>
                </a:extLst>
              </a:tr>
              <a:tr h="591235">
                <a:tc vMerge="1">
                  <a:txBody>
                    <a:bodyPr/>
                    <a:lstStyle/>
                    <a:p>
                      <a:endParaRPr kumimoji="1" lang="ja-JP" altLang="en-US" sz="1200" dirty="0"/>
                    </a:p>
                  </a:txBody>
                  <a:tcPr/>
                </a:tc>
                <a:tc vMerge="1">
                  <a:txBody>
                    <a:bodyPr/>
                    <a:lstStyle/>
                    <a:p>
                      <a:endParaRPr kumimoji="1" lang="ja-JP" altLang="en-US" sz="1500" dirty="0"/>
                    </a:p>
                  </a:txBody>
                  <a:tcPr/>
                </a:tc>
                <a:tc vMerge="1">
                  <a:txBody>
                    <a:bodyPr/>
                    <a:lstStyle/>
                    <a:p>
                      <a:endParaRPr kumimoji="1" lang="ja-JP" altLang="en-US" sz="1500" dirty="0"/>
                    </a:p>
                  </a:txBody>
                  <a:tcPr/>
                </a:tc>
                <a:tc>
                  <a:txBody>
                    <a:bodyPr/>
                    <a:lstStyle/>
                    <a:p>
                      <a:r>
                        <a:rPr kumimoji="1" lang="ja-JP" altLang="en-US" sz="1500" dirty="0"/>
                        <a:t>硬度</a:t>
                      </a:r>
                    </a:p>
                  </a:txBody>
                  <a:tcPr/>
                </a:tc>
                <a:tc>
                  <a:txBody>
                    <a:bodyPr/>
                    <a:lstStyle/>
                    <a:p>
                      <a:endParaRPr kumimoji="1" lang="ja-JP" altLang="en-US" sz="1500" dirty="0"/>
                    </a:p>
                  </a:txBody>
                  <a:tcPr/>
                </a:tc>
                <a:tc>
                  <a:txBody>
                    <a:bodyPr/>
                    <a:lstStyle/>
                    <a:p>
                      <a:r>
                        <a:rPr kumimoji="1" lang="ja-JP" altLang="en-US" sz="1500" dirty="0"/>
                        <a:t>特殊</a:t>
                      </a:r>
                    </a:p>
                  </a:txBody>
                  <a:tcPr/>
                </a:tc>
                <a:tc>
                  <a:txBody>
                    <a:bodyPr/>
                    <a:lstStyle/>
                    <a:p>
                      <a:r>
                        <a:rPr kumimoji="1" lang="en-US" altLang="ja-JP" sz="1500" dirty="0"/>
                        <a:t>25±2</a:t>
                      </a:r>
                      <a:endParaRPr kumimoji="1" lang="ja-JP" altLang="en-US" sz="1500" dirty="0"/>
                    </a:p>
                  </a:txBody>
                  <a:tcPr/>
                </a:tc>
                <a:tc>
                  <a:txBody>
                    <a:bodyPr/>
                    <a:lstStyle/>
                    <a:p>
                      <a:r>
                        <a:rPr kumimoji="1" lang="ja-JP" altLang="en-US" sz="1500" dirty="0"/>
                        <a:t>硬度計</a:t>
                      </a:r>
                    </a:p>
                  </a:txBody>
                  <a:tcPr/>
                </a:tc>
                <a:tc>
                  <a:txBody>
                    <a:bodyPr/>
                    <a:lstStyle/>
                    <a:p>
                      <a:r>
                        <a:rPr kumimoji="1" lang="ja-JP" altLang="en-US" sz="1500" dirty="0"/>
                        <a:t>２</a:t>
                      </a:r>
                    </a:p>
                  </a:txBody>
                  <a:tcPr/>
                </a:tc>
                <a:tc>
                  <a:txBody>
                    <a:bodyPr/>
                    <a:lstStyle/>
                    <a:p>
                      <a:r>
                        <a:rPr kumimoji="1" lang="ja-JP" altLang="en-US" sz="1500" dirty="0"/>
                        <a:t>ロット</a:t>
                      </a:r>
                    </a:p>
                  </a:txBody>
                  <a:tcPr/>
                </a:tc>
                <a:tc>
                  <a:txBody>
                    <a:bodyPr/>
                    <a:lstStyle/>
                    <a:p>
                      <a:r>
                        <a:rPr kumimoji="1" lang="ja-JP" altLang="en-US" sz="1500" dirty="0"/>
                        <a:t>＊＊手順書</a:t>
                      </a:r>
                    </a:p>
                  </a:txBody>
                  <a:tcPr/>
                </a:tc>
                <a:tc>
                  <a:txBody>
                    <a:bodyPr/>
                    <a:lstStyle/>
                    <a:p>
                      <a:r>
                        <a:rPr kumimoji="1" lang="ja-JP" altLang="en-US" sz="1500" dirty="0"/>
                        <a:t>＊＊手順書</a:t>
                      </a:r>
                    </a:p>
                  </a:txBody>
                  <a:tcPr/>
                </a:tc>
                <a:extLst>
                  <a:ext uri="{0D108BD9-81ED-4DB2-BD59-A6C34878D82A}">
                    <a16:rowId xmlns:a16="http://schemas.microsoft.com/office/drawing/2014/main" val="67482103"/>
                  </a:ext>
                </a:extLst>
              </a:tr>
              <a:tr h="591235">
                <a:tc rowSpan="2">
                  <a:txBody>
                    <a:bodyPr/>
                    <a:lstStyle/>
                    <a:p>
                      <a:pPr algn="ctr"/>
                      <a:r>
                        <a:rPr kumimoji="1" lang="ja-JP" altLang="en-US" sz="1500" dirty="0"/>
                        <a:t>７</a:t>
                      </a:r>
                    </a:p>
                  </a:txBody>
                  <a:tcPr/>
                </a:tc>
                <a:tc rowSpan="2">
                  <a:txBody>
                    <a:bodyPr/>
                    <a:lstStyle/>
                    <a:p>
                      <a:r>
                        <a:rPr kumimoji="1" lang="ja-JP" altLang="en-US" sz="1500" dirty="0"/>
                        <a:t>研磨</a:t>
                      </a:r>
                    </a:p>
                  </a:txBody>
                  <a:tcPr/>
                </a:tc>
                <a:tc rowSpan="2">
                  <a:txBody>
                    <a:bodyPr/>
                    <a:lstStyle/>
                    <a:p>
                      <a:r>
                        <a:rPr kumimoji="1" lang="ja-JP" altLang="en-US" sz="1500" dirty="0"/>
                        <a:t>研磨機</a:t>
                      </a:r>
                    </a:p>
                  </a:txBody>
                  <a:tcPr/>
                </a:tc>
                <a:tc>
                  <a:txBody>
                    <a:bodyPr/>
                    <a:lstStyle/>
                    <a:p>
                      <a:r>
                        <a:rPr kumimoji="1" lang="ja-JP" altLang="en-US" sz="1500" dirty="0"/>
                        <a:t>寸法２</a:t>
                      </a:r>
                    </a:p>
                  </a:txBody>
                  <a:tcPr/>
                </a:tc>
                <a:tc>
                  <a:txBody>
                    <a:bodyPr/>
                    <a:lstStyle/>
                    <a:p>
                      <a:endParaRPr kumimoji="1" lang="ja-JP" altLang="en-US" sz="1500"/>
                    </a:p>
                  </a:txBody>
                  <a:tcPr/>
                </a:tc>
                <a:tc>
                  <a:txBody>
                    <a:bodyPr/>
                    <a:lstStyle/>
                    <a:p>
                      <a:r>
                        <a:rPr kumimoji="1" lang="ja-JP" altLang="en-US" sz="1500" dirty="0"/>
                        <a:t>特殊</a:t>
                      </a:r>
                    </a:p>
                  </a:txBody>
                  <a:tcPr/>
                </a:tc>
                <a:tc>
                  <a:txBody>
                    <a:bodyPr/>
                    <a:lstStyle/>
                    <a:p>
                      <a:r>
                        <a:rPr kumimoji="1" lang="en-US" altLang="ja-JP" sz="1500" dirty="0"/>
                        <a:t>100±0.2</a:t>
                      </a:r>
                      <a:endParaRPr kumimoji="1" lang="ja-JP" altLang="en-US" sz="1500" dirty="0"/>
                    </a:p>
                  </a:txBody>
                  <a:tcPr/>
                </a:tc>
                <a:tc>
                  <a:txBody>
                    <a:bodyPr/>
                    <a:lstStyle/>
                    <a:p>
                      <a:r>
                        <a:rPr kumimoji="1" lang="ja-JP" altLang="en-US" sz="1500" dirty="0"/>
                        <a:t>ノギス</a:t>
                      </a:r>
                    </a:p>
                  </a:txBody>
                  <a:tcPr/>
                </a:tc>
                <a:tc>
                  <a:txBody>
                    <a:bodyPr/>
                    <a:lstStyle/>
                    <a:p>
                      <a:r>
                        <a:rPr kumimoji="1" lang="ja-JP" altLang="en-US" sz="1500" dirty="0"/>
                        <a:t>２</a:t>
                      </a:r>
                    </a:p>
                  </a:txBody>
                  <a:tcPr/>
                </a:tc>
                <a:tc>
                  <a:txBody>
                    <a:bodyPr/>
                    <a:lstStyle/>
                    <a:p>
                      <a:r>
                        <a:rPr kumimoji="1" lang="ja-JP" altLang="en-US" sz="1500" dirty="0"/>
                        <a:t>ロット</a:t>
                      </a:r>
                    </a:p>
                  </a:txBody>
                  <a:tcPr/>
                </a:tc>
                <a:tc>
                  <a:txBody>
                    <a:bodyPr/>
                    <a:lstStyle/>
                    <a:p>
                      <a:r>
                        <a:rPr kumimoji="1" lang="ja-JP" altLang="en-US" sz="1500" dirty="0"/>
                        <a:t>図面Ａ</a:t>
                      </a:r>
                    </a:p>
                  </a:txBody>
                  <a:tcPr/>
                </a:tc>
                <a:tc>
                  <a:txBody>
                    <a:bodyPr/>
                    <a:lstStyle/>
                    <a:p>
                      <a:r>
                        <a:rPr kumimoji="1" lang="ja-JP" altLang="en-US" sz="1500" dirty="0"/>
                        <a:t>調整、再測定</a:t>
                      </a:r>
                    </a:p>
                  </a:txBody>
                  <a:tcPr/>
                </a:tc>
                <a:extLst>
                  <a:ext uri="{0D108BD9-81ED-4DB2-BD59-A6C34878D82A}">
                    <a16:rowId xmlns:a16="http://schemas.microsoft.com/office/drawing/2014/main" val="1989180794"/>
                  </a:ext>
                </a:extLst>
              </a:tr>
              <a:tr h="591235">
                <a:tc vMerge="1">
                  <a:txBody>
                    <a:bodyPr/>
                    <a:lstStyle/>
                    <a:p>
                      <a:endParaRPr kumimoji="1" lang="ja-JP" altLang="en-US" sz="1200" dirty="0"/>
                    </a:p>
                  </a:txBody>
                  <a:tcPr/>
                </a:tc>
                <a:tc vMerge="1">
                  <a:txBody>
                    <a:bodyPr/>
                    <a:lstStyle/>
                    <a:p>
                      <a:endParaRPr kumimoji="1" lang="ja-JP" altLang="en-US" sz="1500" dirty="0"/>
                    </a:p>
                  </a:txBody>
                  <a:tcPr/>
                </a:tc>
                <a:tc vMerge="1">
                  <a:txBody>
                    <a:bodyPr/>
                    <a:lstStyle/>
                    <a:p>
                      <a:endParaRPr kumimoji="1" lang="ja-JP" altLang="en-US" sz="1500" dirty="0"/>
                    </a:p>
                  </a:txBody>
                  <a:tcPr/>
                </a:tc>
                <a:tc>
                  <a:txBody>
                    <a:bodyPr/>
                    <a:lstStyle/>
                    <a:p>
                      <a:endParaRPr kumimoji="1" lang="ja-JP" altLang="en-US" sz="1500"/>
                    </a:p>
                  </a:txBody>
                  <a:tcPr/>
                </a:tc>
                <a:tc>
                  <a:txBody>
                    <a:bodyPr/>
                    <a:lstStyle/>
                    <a:p>
                      <a:r>
                        <a:rPr kumimoji="1" lang="ja-JP" altLang="en-US" sz="1500" dirty="0"/>
                        <a:t>寸法２</a:t>
                      </a:r>
                      <a:endParaRPr kumimoji="1" lang="en-US" altLang="ja-JP" sz="1500" dirty="0"/>
                    </a:p>
                    <a:p>
                      <a:r>
                        <a:rPr kumimoji="1" lang="ja-JP" altLang="en-US" sz="1500" dirty="0"/>
                        <a:t>工程能力</a:t>
                      </a:r>
                    </a:p>
                  </a:txBody>
                  <a:tcPr/>
                </a:tc>
                <a:tc>
                  <a:txBody>
                    <a:bodyPr/>
                    <a:lstStyle/>
                    <a:p>
                      <a:r>
                        <a:rPr kumimoji="1" lang="ja-JP" altLang="en-US" sz="1500" dirty="0"/>
                        <a:t>特殊</a:t>
                      </a:r>
                    </a:p>
                  </a:txBody>
                  <a:tcPr/>
                </a:tc>
                <a:tc>
                  <a:txBody>
                    <a:bodyPr/>
                    <a:lstStyle/>
                    <a:p>
                      <a:r>
                        <a:rPr kumimoji="1" lang="en-US" altLang="ja-JP" sz="1500" dirty="0" err="1"/>
                        <a:t>Cpk</a:t>
                      </a:r>
                      <a:r>
                        <a:rPr kumimoji="1" lang="ja-JP" altLang="en-US" sz="1500" dirty="0"/>
                        <a:t>≧</a:t>
                      </a:r>
                      <a:r>
                        <a:rPr kumimoji="1" lang="en-US" altLang="ja-JP" sz="1500" dirty="0"/>
                        <a:t>1.67</a:t>
                      </a:r>
                      <a:endParaRPr kumimoji="1" lang="ja-JP" altLang="en-US" sz="1500" dirty="0"/>
                    </a:p>
                  </a:txBody>
                  <a:tcPr/>
                </a:tc>
                <a:tc>
                  <a:txBody>
                    <a:bodyPr/>
                    <a:lstStyle/>
                    <a:p>
                      <a:r>
                        <a:rPr kumimoji="1" lang="ja-JP" altLang="en-US" sz="1500" dirty="0"/>
                        <a:t>ノギス</a:t>
                      </a:r>
                    </a:p>
                  </a:txBody>
                  <a:tcPr/>
                </a:tc>
                <a:tc>
                  <a:txBody>
                    <a:bodyPr/>
                    <a:lstStyle/>
                    <a:p>
                      <a:r>
                        <a:rPr kumimoji="1" lang="ja-JP" altLang="en-US" sz="1500" dirty="0"/>
                        <a:t>３０</a:t>
                      </a:r>
                    </a:p>
                  </a:txBody>
                  <a:tcPr/>
                </a:tc>
                <a:tc>
                  <a:txBody>
                    <a:bodyPr/>
                    <a:lstStyle/>
                    <a:p>
                      <a:r>
                        <a:rPr kumimoji="1" lang="en-US" altLang="ja-JP" sz="1500" dirty="0"/>
                        <a:t>1</a:t>
                      </a:r>
                      <a:r>
                        <a:rPr kumimoji="1" lang="ja-JP" altLang="en-US" sz="1500" dirty="0"/>
                        <a:t>週間ごと</a:t>
                      </a:r>
                    </a:p>
                  </a:txBody>
                  <a:tcPr/>
                </a:tc>
                <a:tc>
                  <a:txBody>
                    <a:bodyPr/>
                    <a:lstStyle/>
                    <a:p>
                      <a:r>
                        <a:rPr kumimoji="1" lang="ja-JP" altLang="en-US" sz="1500" dirty="0"/>
                        <a:t>管理図</a:t>
                      </a:r>
                    </a:p>
                  </a:txBody>
                  <a:tcPr/>
                </a:tc>
                <a:tc>
                  <a:txBody>
                    <a:bodyPr/>
                    <a:lstStyle/>
                    <a:p>
                      <a:r>
                        <a:rPr kumimoji="1" lang="ja-JP" altLang="en-US" sz="1500" dirty="0"/>
                        <a:t>＊＊手順書</a:t>
                      </a:r>
                    </a:p>
                  </a:txBody>
                  <a:tcPr/>
                </a:tc>
                <a:extLst>
                  <a:ext uri="{0D108BD9-81ED-4DB2-BD59-A6C34878D82A}">
                    <a16:rowId xmlns:a16="http://schemas.microsoft.com/office/drawing/2014/main" val="1913262610"/>
                  </a:ext>
                </a:extLst>
              </a:tr>
            </a:tbl>
          </a:graphicData>
        </a:graphic>
      </p:graphicFrame>
    </p:spTree>
    <p:extLst>
      <p:ext uri="{BB962C8B-B14F-4D97-AF65-F5344CB8AC3E}">
        <p14:creationId xmlns:p14="http://schemas.microsoft.com/office/powerpoint/2010/main" val="2958651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28338</TotalTime>
  <Words>929</Words>
  <Application>Microsoft Office PowerPoint</Application>
  <PresentationFormat>ワイド画面</PresentationFormat>
  <Paragraphs>165</Paragraphs>
  <Slides>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新細明體</vt:lpstr>
      <vt:lpstr>游ゴシック</vt:lpstr>
      <vt:lpstr>游ゴシック Light</vt:lpstr>
      <vt:lpstr>Arial</vt:lpstr>
      <vt:lpstr>Wingdings</vt:lpstr>
      <vt:lpstr>Office テーマ</vt:lpstr>
      <vt:lpstr>8.5.1.1　コントロールプラン</vt:lpstr>
      <vt:lpstr>8.5.1.1　コントロールプラン</vt:lpstr>
      <vt:lpstr>8.5.1.1　コントロールプラン</vt:lpstr>
      <vt:lpstr>8.5.1.1　コントロールプラン</vt:lpstr>
      <vt:lpstr>8.5.1.1　コントロールプラン</vt:lpstr>
      <vt:lpstr>8.5.1.1　コントロールプラン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2023-05-28T21:56:37Z</dcterms:modified>
</cp:coreProperties>
</file>