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27" r:id="rId2"/>
    <p:sldId id="519"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☑組織は、標準作業文書が次のとおりであることを確実にしなければならない。</a:t>
            </a:r>
            <a:endParaRPr lang="en-US" altLang="ja-JP" sz="2000" dirty="0"/>
          </a:p>
          <a:p>
            <a:pPr marL="800100" lvl="1" indent="-342900">
              <a:lnSpc>
                <a:spcPct val="100000"/>
              </a:lnSpc>
              <a:buFont typeface="+mj-lt"/>
              <a:buAutoNum type="alphaLcPeriod"/>
            </a:pPr>
            <a:r>
              <a:rPr lang="ja-JP" altLang="en-US" sz="2000" dirty="0"/>
              <a:t>作業を行う責任をもつ従業員に伝達され、</a:t>
            </a:r>
            <a:r>
              <a:rPr lang="ja-JP" altLang="en-US" sz="2000" u="sng" dirty="0"/>
              <a:t>理解される。</a:t>
            </a:r>
            <a:endParaRPr lang="en-US" altLang="ja-JP" sz="2000" u="sng" dirty="0"/>
          </a:p>
          <a:p>
            <a:pPr marL="800100" lvl="1" indent="-342900">
              <a:lnSpc>
                <a:spcPct val="100000"/>
              </a:lnSpc>
              <a:buFont typeface="+mj-lt"/>
              <a:buAutoNum type="alphaLcPeriod"/>
            </a:pPr>
            <a:r>
              <a:rPr lang="ja-JP" altLang="en-US" sz="2000" u="sng" dirty="0"/>
              <a:t>読みやすい。</a:t>
            </a:r>
            <a:endParaRPr lang="en-US" altLang="ja-JP" sz="2000" u="sng" dirty="0"/>
          </a:p>
          <a:p>
            <a:pPr marL="800100" lvl="1" indent="-342900">
              <a:lnSpc>
                <a:spcPct val="100000"/>
              </a:lnSpc>
              <a:buFont typeface="+mj-lt"/>
              <a:buAutoNum type="alphaLcPeriod"/>
            </a:pPr>
            <a:r>
              <a:rPr lang="ja-JP" altLang="en-US" sz="2000" dirty="0"/>
              <a:t>それに従う責任のある</a:t>
            </a:r>
            <a:r>
              <a:rPr lang="ja-JP" altLang="en-US" sz="2000" u="sng" dirty="0"/>
              <a:t>要員に理解される言語</a:t>
            </a:r>
            <a:r>
              <a:rPr lang="ja-JP" altLang="en-US" sz="2000" dirty="0"/>
              <a:t>で提供する。</a:t>
            </a:r>
            <a:endParaRPr lang="en-US" altLang="ja-JP" sz="2000" dirty="0"/>
          </a:p>
          <a:p>
            <a:pPr marL="800100" lvl="1" indent="-342900">
              <a:lnSpc>
                <a:spcPct val="100000"/>
              </a:lnSpc>
              <a:buFont typeface="+mj-lt"/>
              <a:buAutoNum type="alphaLcPeriod"/>
            </a:pPr>
            <a:r>
              <a:rPr lang="ja-JP" altLang="en-US" sz="2000" dirty="0"/>
              <a:t>指定された作業現場で</a:t>
            </a:r>
            <a:r>
              <a:rPr lang="ja-JP" altLang="en-US" sz="2000" u="sng" dirty="0"/>
              <a:t>利用可能である。</a:t>
            </a:r>
            <a:endParaRPr lang="en-US" altLang="ja-JP" sz="2000" u="sng" dirty="0"/>
          </a:p>
          <a:p>
            <a:pPr marL="0" indent="0">
              <a:lnSpc>
                <a:spcPct val="100000"/>
              </a:lnSpc>
              <a:buNone/>
            </a:pPr>
            <a:r>
              <a:rPr lang="ja-JP" altLang="en-US" sz="2000" dirty="0"/>
              <a:t>☑標準作業文書には、</a:t>
            </a:r>
            <a:r>
              <a:rPr lang="ja-JP" altLang="en-US" sz="2000" u="sng" dirty="0"/>
              <a:t>作業者の安全に対する規則も、含めなければならない。</a:t>
            </a:r>
          </a:p>
          <a:p>
            <a:pPr marL="0" indent="0">
              <a:lnSpc>
                <a:spcPct val="100000"/>
              </a:lnSpc>
              <a:buNone/>
            </a:pPr>
            <a:endParaRPr lang="ja-JP" altLang="en-US" sz="2000" dirty="0"/>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8.5.1.2</a:t>
            </a:r>
            <a:r>
              <a:rPr kumimoji="1" lang="ja-JP" altLang="en-US" sz="3000" b="1" dirty="0">
                <a:solidFill>
                  <a:schemeClr val="tx2"/>
                </a:solidFill>
              </a:rPr>
              <a:t>　標準作業－作業者指示書及び目視標準</a:t>
            </a:r>
          </a:p>
        </p:txBody>
      </p:sp>
    </p:spTree>
    <p:extLst>
      <p:ext uri="{BB962C8B-B14F-4D97-AF65-F5344CB8AC3E}">
        <p14:creationId xmlns:p14="http://schemas.microsoft.com/office/powerpoint/2010/main" val="333034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様々な呼称（作業手順書／作業指示書／作業標準書など）で存在するが、いずれも　</a:t>
            </a:r>
            <a:r>
              <a:rPr lang="ja-JP" altLang="en-US" sz="2400" dirty="0">
                <a:solidFill>
                  <a:srgbClr val="FF0000"/>
                </a:solidFill>
                <a:effectLst>
                  <a:outerShdw blurRad="38100" dist="38100" dir="2700000" algn="tl">
                    <a:srgbClr val="000000">
                      <a:alpha val="43137"/>
                    </a:srgbClr>
                  </a:outerShdw>
                </a:effectLst>
              </a:rPr>
              <a:t>“作業者のために作られ”　“作業者が理解し”　“作業者がすぐに使える”</a:t>
            </a:r>
            <a:r>
              <a:rPr lang="ja-JP" altLang="en-US" sz="2400" dirty="0"/>
              <a:t>　ことが重要。</a:t>
            </a: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r>
              <a:rPr lang="ja-JP" altLang="en-US" sz="2400" dirty="0"/>
              <a:t>“利用可能である”　ために</a:t>
            </a:r>
            <a:r>
              <a:rPr lang="ja-JP" altLang="en-US" sz="2400" dirty="0">
                <a:solidFill>
                  <a:srgbClr val="FF0000"/>
                </a:solidFill>
                <a:effectLst>
                  <a:outerShdw blurRad="38100" dist="38100" dir="2700000" algn="tl">
                    <a:srgbClr val="000000">
                      <a:alpha val="43137"/>
                    </a:srgbClr>
                  </a:outerShdw>
                </a:effectLst>
              </a:rPr>
              <a:t>「置く場所」と「置き方」</a:t>
            </a:r>
            <a:r>
              <a:rPr lang="ja-JP" altLang="en-US" sz="2400" dirty="0"/>
              <a:t>に留意する。</a:t>
            </a:r>
            <a:endParaRPr lang="en-US" altLang="ja-JP" sz="2400" dirty="0"/>
          </a:p>
          <a:p>
            <a:pPr marL="457200" indent="-457200">
              <a:lnSpc>
                <a:spcPct val="100000"/>
              </a:lnSpc>
              <a:buFont typeface="+mj-lt"/>
              <a:buAutoNum type="arabicPeriod"/>
            </a:pPr>
            <a:r>
              <a:rPr lang="ja-JP" altLang="en-US" sz="2400" dirty="0"/>
              <a:t>目視標準とは。</a:t>
            </a:r>
            <a:endParaRPr lang="en-US" altLang="ja-JP" sz="2400" dirty="0"/>
          </a:p>
          <a:p>
            <a:pPr lvl="1">
              <a:lnSpc>
                <a:spcPct val="100000"/>
              </a:lnSpc>
              <a:buFont typeface="Wingdings" panose="05000000000000000000" pitchFamily="2" charset="2"/>
              <a:buChar char="Ø"/>
            </a:pPr>
            <a:r>
              <a:rPr lang="ja-JP" altLang="en-US" dirty="0"/>
              <a:t>言語以外で指示するもの。（図／写真／限度見本など）</a:t>
            </a:r>
            <a:endParaRPr lang="en-US" altLang="ja-JP" dirty="0"/>
          </a:p>
          <a:p>
            <a:pPr marL="514350" indent="-514350">
              <a:lnSpc>
                <a:spcPct val="100000"/>
              </a:lnSpc>
              <a:buFont typeface="+mj-lt"/>
              <a:buAutoNum type="arabicPeriod"/>
            </a:pPr>
            <a:r>
              <a:rPr lang="ja-JP" altLang="en-US" sz="2400" dirty="0"/>
              <a:t>言語について。</a:t>
            </a:r>
            <a:endParaRPr lang="en-US" altLang="ja-JP" sz="2400" dirty="0"/>
          </a:p>
          <a:p>
            <a:pPr lvl="1">
              <a:lnSpc>
                <a:spcPct val="100000"/>
              </a:lnSpc>
              <a:buFont typeface="Wingdings" panose="05000000000000000000" pitchFamily="2" charset="2"/>
              <a:buChar char="Ø"/>
            </a:pPr>
            <a:r>
              <a:rPr lang="ja-JP" altLang="en-US" dirty="0"/>
              <a:t>自動車産業界では、外国人で日本語がわからない作業者は珍しくない。</a:t>
            </a:r>
            <a:endParaRPr lang="en-US" altLang="ja-JP" dirty="0"/>
          </a:p>
          <a:p>
            <a:pPr lvl="1">
              <a:lnSpc>
                <a:spcPct val="100000"/>
              </a:lnSpc>
              <a:buFont typeface="Wingdings" panose="05000000000000000000" pitchFamily="2" charset="2"/>
              <a:buChar char="Ø"/>
            </a:pPr>
            <a:r>
              <a:rPr lang="ja-JP" altLang="en-US" dirty="0"/>
              <a:t>通訳を介する対応は、原則ＮＧ。</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8.5.1.2</a:t>
            </a:r>
            <a:r>
              <a:rPr lang="ja-JP" altLang="en-US" sz="3000" b="1" dirty="0">
                <a:solidFill>
                  <a:schemeClr val="bg1"/>
                </a:solidFill>
              </a:rPr>
              <a:t>　標準作業－作業者指示書及び目視標準</a:t>
            </a:r>
            <a:endParaRPr kumimoji="1" lang="ja-JP" altLang="en-US" sz="3000" b="1" dirty="0">
              <a:solidFill>
                <a:schemeClr val="bg1"/>
              </a:solidFill>
            </a:endParaRPr>
          </a:p>
        </p:txBody>
      </p:sp>
      <p:graphicFrame>
        <p:nvGraphicFramePr>
          <p:cNvPr id="2" name="表 2">
            <a:extLst>
              <a:ext uri="{FF2B5EF4-FFF2-40B4-BE49-F238E27FC236}">
                <a16:creationId xmlns:a16="http://schemas.microsoft.com/office/drawing/2014/main" id="{1A65657E-0B53-4C9D-98A9-D5F20C74F75C}"/>
              </a:ext>
            </a:extLst>
          </p:cNvPr>
          <p:cNvGraphicFramePr>
            <a:graphicFrameLocks noGrp="1"/>
          </p:cNvGraphicFramePr>
          <p:nvPr>
            <p:extLst>
              <p:ext uri="{D42A27DB-BD31-4B8C-83A1-F6EECF244321}">
                <p14:modId xmlns:p14="http://schemas.microsoft.com/office/powerpoint/2010/main" val="3771632498"/>
              </p:ext>
            </p:extLst>
          </p:nvPr>
        </p:nvGraphicFramePr>
        <p:xfrm>
          <a:off x="1422400" y="2467186"/>
          <a:ext cx="8128000" cy="8534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532528411"/>
                    </a:ext>
                  </a:extLst>
                </a:gridCol>
                <a:gridCol w="4064000">
                  <a:extLst>
                    <a:ext uri="{9D8B030D-6E8A-4147-A177-3AD203B41FA5}">
                      <a16:colId xmlns:a16="http://schemas.microsoft.com/office/drawing/2014/main" val="2781695651"/>
                    </a:ext>
                  </a:extLst>
                </a:gridCol>
              </a:tblGrid>
              <a:tr h="370840">
                <a:tc>
                  <a:txBody>
                    <a:bodyPr/>
                    <a:lstStyle/>
                    <a:p>
                      <a:r>
                        <a:rPr kumimoji="1" lang="ja-JP" altLang="en-US" sz="2200" dirty="0"/>
                        <a:t>コントロールプラン</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2200" dirty="0"/>
                        <a:t>作業標準</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2704449"/>
                  </a:ext>
                </a:extLst>
              </a:tr>
              <a:tr h="370840">
                <a:tc>
                  <a:txBody>
                    <a:bodyPr/>
                    <a:lstStyle/>
                    <a:p>
                      <a:r>
                        <a:rPr kumimoji="1" lang="ja-JP" altLang="en-US" sz="2200" dirty="0"/>
                        <a:t>現場の管理者が利用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2200" dirty="0"/>
                        <a:t>現場の作業者が利用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8781752"/>
                  </a:ext>
                </a:extLst>
              </a:tr>
            </a:tbl>
          </a:graphicData>
        </a:graphic>
      </p:graphicFrame>
    </p:spTree>
    <p:extLst>
      <p:ext uri="{BB962C8B-B14F-4D97-AF65-F5344CB8AC3E}">
        <p14:creationId xmlns:p14="http://schemas.microsoft.com/office/powerpoint/2010/main" val="2890297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28339</TotalTime>
  <Words>247</Words>
  <Application>Microsoft Office PowerPoint</Application>
  <PresentationFormat>ワイド画面</PresentationFormat>
  <Paragraphs>25</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8.5.1.2　標準作業－作業者指示書及び目視標準</vt:lpstr>
      <vt:lpstr>8.5.1.2　標準作業－作業者指示書及び目視標準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2023-05-28T21:55:52Z</dcterms:modified>
</cp:coreProperties>
</file>