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9" r:id="rId2"/>
    <p:sldId id="860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194"/>
            <a:ext cx="10515600" cy="1079652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u="sng" dirty="0"/>
              <a:t>計画的又は非計画的シャットダウン後に、製品が要求事項に適合する</a:t>
            </a:r>
            <a:r>
              <a:rPr lang="ja-JP" altLang="en-US" sz="2000" dirty="0"/>
              <a:t>ことを確実にするのに必要な処置を定め、実施しなければならない。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8.5.1.4</a:t>
            </a:r>
            <a:r>
              <a:rPr lang="ja-JP" altLang="en-US" sz="3000" b="1" dirty="0">
                <a:solidFill>
                  <a:schemeClr val="tx2"/>
                </a:solidFill>
              </a:rPr>
              <a:t>　シャットダウン後の検証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2817679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8.5.1.4</a:t>
            </a:r>
            <a:r>
              <a:rPr lang="ja-JP" altLang="en-US" sz="3000" b="1" dirty="0">
                <a:solidFill>
                  <a:schemeClr val="bg1"/>
                </a:solidFill>
              </a:rPr>
              <a:t>　シャットダウン後の検証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0669E0B-01B1-4234-B6F2-E237897E3714}"/>
              </a:ext>
            </a:extLst>
          </p:cNvPr>
          <p:cNvSpPr txBox="1">
            <a:spLocks/>
          </p:cNvSpPr>
          <p:nvPr/>
        </p:nvSpPr>
        <p:spPr>
          <a:xfrm>
            <a:off x="838200" y="3903796"/>
            <a:ext cx="10515600" cy="2452553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シャットダウン　➠　工場や設備が停止すること。</a:t>
            </a:r>
            <a:r>
              <a:rPr lang="ja-JP" altLang="en-US" sz="1600" dirty="0"/>
              <a:t>（数時間でも、数カ月でも）</a:t>
            </a:r>
            <a:endParaRPr lang="en-US" altLang="ja-JP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必要な処置。</a:t>
            </a:r>
            <a:endParaRPr lang="en-US" altLang="ja-JP" sz="24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/>
              <a:t>計画的シャットダウン時の「停止」と「立上げ」の手順。</a:t>
            </a:r>
            <a:endParaRPr lang="en-US" altLang="ja-JP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ja-JP" altLang="en-US" dirty="0"/>
              <a:t>非計画的シャットダウン時の「緊急処置」と「立上げ」の手順。</a:t>
            </a:r>
          </a:p>
        </p:txBody>
      </p:sp>
    </p:spTree>
    <p:extLst>
      <p:ext uri="{BB962C8B-B14F-4D97-AF65-F5344CB8AC3E}">
        <p14:creationId xmlns:p14="http://schemas.microsoft.com/office/powerpoint/2010/main" val="7570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626B233-A7EE-47A3-8FE9-AA1D94ED91E7}"/>
              </a:ext>
            </a:extLst>
          </p:cNvPr>
          <p:cNvSpPr txBox="1">
            <a:spLocks/>
          </p:cNvSpPr>
          <p:nvPr/>
        </p:nvSpPr>
        <p:spPr>
          <a:xfrm>
            <a:off x="838200" y="1420662"/>
            <a:ext cx="10515600" cy="4935688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ja-JP" altLang="en-US" sz="2400" dirty="0"/>
              <a:t>目的は</a:t>
            </a:r>
            <a:r>
              <a:rPr lang="en-US" altLang="ja-JP" sz="2400" dirty="0"/>
              <a:t>『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再稼働時の製品要求事項の維持</a:t>
            </a:r>
            <a:r>
              <a:rPr lang="en-US" altLang="ja-JP" sz="2400" dirty="0"/>
              <a:t>』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ja-JP" altLang="en-US" sz="2400" dirty="0"/>
              <a:t>全体の体系。</a:t>
            </a:r>
            <a:endParaRPr lang="en-US" altLang="ja-JP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3"/>
            </a:pPr>
            <a:endParaRPr lang="en-US" altLang="ja-JP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TKG</a:t>
            </a:r>
            <a:r>
              <a:rPr kumimoji="1" lang="ja-JP" altLang="en-US" dirty="0"/>
              <a:t>　</a:t>
            </a:r>
            <a:r>
              <a:rPr kumimoji="1" lang="en-US" altLang="ja-JP" dirty="0"/>
              <a:t>IATF16949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8.5.1.4</a:t>
            </a:r>
            <a:r>
              <a:rPr lang="ja-JP" altLang="en-US" sz="3000" b="1" dirty="0">
                <a:solidFill>
                  <a:schemeClr val="bg1"/>
                </a:solidFill>
              </a:rPr>
              <a:t>　シャットダウン後の検証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3F342BF-6CAE-4B2B-BFAD-6EB0D32D3AF3}"/>
              </a:ext>
            </a:extLst>
          </p:cNvPr>
          <p:cNvSpPr/>
          <p:nvPr/>
        </p:nvSpPr>
        <p:spPr>
          <a:xfrm>
            <a:off x="1310640" y="2394884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緊急事態・不測の事態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6.1.2.3</a:t>
            </a:r>
            <a:r>
              <a:rPr kumimoji="1" lang="ja-JP" altLang="en-US" dirty="0">
                <a:solidFill>
                  <a:schemeClr val="tx1"/>
                </a:solidFill>
              </a:rPr>
              <a:t>による管理）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707D4C-AA07-4890-B1A4-CF204FB6DD8A}"/>
              </a:ext>
            </a:extLst>
          </p:cNvPr>
          <p:cNvSpPr/>
          <p:nvPr/>
        </p:nvSpPr>
        <p:spPr>
          <a:xfrm>
            <a:off x="6192520" y="2394884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計画された事象の発生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（日次終業／ＧＷなど）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09EDB08-0BE4-4B15-8C64-63D1431CD22F}"/>
              </a:ext>
            </a:extLst>
          </p:cNvPr>
          <p:cNvSpPr/>
          <p:nvPr/>
        </p:nvSpPr>
        <p:spPr>
          <a:xfrm>
            <a:off x="1310640" y="3462085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シャットダウン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（緊急事態対応手順）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BCBC22-3B8C-4F2D-B206-9DAB9807D973}"/>
              </a:ext>
            </a:extLst>
          </p:cNvPr>
          <p:cNvSpPr/>
          <p:nvPr/>
        </p:nvSpPr>
        <p:spPr>
          <a:xfrm>
            <a:off x="6192520" y="3462085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シャットダウン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（通常作業手順）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0DDC3A-2DDF-4F0B-A076-CEDA7C3DD2DB}"/>
              </a:ext>
            </a:extLst>
          </p:cNvPr>
          <p:cNvSpPr/>
          <p:nvPr/>
        </p:nvSpPr>
        <p:spPr>
          <a:xfrm>
            <a:off x="1310640" y="4543256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検証</a:t>
            </a:r>
            <a:r>
              <a:rPr kumimoji="1" lang="ja-JP" altLang="en-US" dirty="0">
                <a:solidFill>
                  <a:schemeClr val="tx1"/>
                </a:solidFill>
              </a:rPr>
              <a:t>（インフラ・製品適合性に関する詳細検証）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232DC2-7A7B-48E2-B65C-DAC351644F4D}"/>
              </a:ext>
            </a:extLst>
          </p:cNvPr>
          <p:cNvSpPr/>
          <p:nvPr/>
        </p:nvSpPr>
        <p:spPr>
          <a:xfrm>
            <a:off x="6192520" y="4543256"/>
            <a:ext cx="423672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検証</a:t>
            </a:r>
            <a:r>
              <a:rPr kumimoji="1" lang="ja-JP" altLang="en-US" dirty="0">
                <a:solidFill>
                  <a:schemeClr val="tx1"/>
                </a:solidFill>
              </a:rPr>
              <a:t>（インフラ・製品適合性に関する通常検証）</a:t>
            </a:r>
            <a:r>
              <a:rPr kumimoji="1" lang="en-US" altLang="ja-JP" dirty="0">
                <a:solidFill>
                  <a:schemeClr val="tx1"/>
                </a:solidFill>
              </a:rPr>
              <a:t>※8.5.1.3</a:t>
            </a:r>
            <a:r>
              <a:rPr kumimoji="1" lang="ja-JP" altLang="en-US" dirty="0">
                <a:solidFill>
                  <a:schemeClr val="tx1"/>
                </a:solidFill>
              </a:rPr>
              <a:t>関連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DB23717-D59C-46FB-A8EF-A18408D3370F}"/>
              </a:ext>
            </a:extLst>
          </p:cNvPr>
          <p:cNvSpPr/>
          <p:nvPr/>
        </p:nvSpPr>
        <p:spPr>
          <a:xfrm>
            <a:off x="1310640" y="5560995"/>
            <a:ext cx="9118600" cy="766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通常生産の再開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709FA7E5-F9EF-4DF6-8A99-E8BD75373CE2}"/>
              </a:ext>
            </a:extLst>
          </p:cNvPr>
          <p:cNvSpPr/>
          <p:nvPr/>
        </p:nvSpPr>
        <p:spPr>
          <a:xfrm>
            <a:off x="3103880" y="3161497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ACBE6949-6962-40D9-889A-382AD04B835A}"/>
              </a:ext>
            </a:extLst>
          </p:cNvPr>
          <p:cNvSpPr/>
          <p:nvPr/>
        </p:nvSpPr>
        <p:spPr>
          <a:xfrm>
            <a:off x="7985760" y="5336607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6AEF6D1C-C05A-407C-8DA8-0C6C8634A9D2}"/>
              </a:ext>
            </a:extLst>
          </p:cNvPr>
          <p:cNvSpPr/>
          <p:nvPr/>
        </p:nvSpPr>
        <p:spPr>
          <a:xfrm>
            <a:off x="3103880" y="5336607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DA888B8-EECC-455C-9BE9-EBB98A737558}"/>
              </a:ext>
            </a:extLst>
          </p:cNvPr>
          <p:cNvSpPr/>
          <p:nvPr/>
        </p:nvSpPr>
        <p:spPr>
          <a:xfrm>
            <a:off x="3108960" y="4278362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BFCE2823-F516-4850-8A73-B288D430779B}"/>
              </a:ext>
            </a:extLst>
          </p:cNvPr>
          <p:cNvSpPr/>
          <p:nvPr/>
        </p:nvSpPr>
        <p:spPr>
          <a:xfrm>
            <a:off x="7985760" y="4251055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972AB8A1-11C8-4FEB-9CAA-A60BC8C6985C}"/>
              </a:ext>
            </a:extLst>
          </p:cNvPr>
          <p:cNvSpPr/>
          <p:nvPr/>
        </p:nvSpPr>
        <p:spPr>
          <a:xfrm>
            <a:off x="7985760" y="3186329"/>
            <a:ext cx="650240" cy="201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B04BD5F8-A71B-4C73-9A90-267E0F801E70}"/>
              </a:ext>
            </a:extLst>
          </p:cNvPr>
          <p:cNvSpPr/>
          <p:nvPr/>
        </p:nvSpPr>
        <p:spPr>
          <a:xfrm>
            <a:off x="3519056" y="1839047"/>
            <a:ext cx="4701768" cy="55583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/>
              </a:gs>
              <a:gs pos="58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可能な限り「不測」から「予測」へ</a:t>
            </a:r>
          </a:p>
        </p:txBody>
      </p:sp>
    </p:spTree>
    <p:extLst>
      <p:ext uri="{BB962C8B-B14F-4D97-AF65-F5344CB8AC3E}">
        <p14:creationId xmlns:p14="http://schemas.microsoft.com/office/powerpoint/2010/main" val="37605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202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Office テーマ</vt:lpstr>
      <vt:lpstr>8.5.1.4　シャットダウン後の検証</vt:lpstr>
      <vt:lpstr>8.5.1.4　シャットダウン後の検証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2023-05-28T21:54:38Z</dcterms:modified>
</cp:coreProperties>
</file>