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30" r:id="rId2"/>
    <p:sldId id="431" r:id="rId3"/>
    <p:sldId id="521" r:id="rId4"/>
    <p:sldId id="522" r:id="rId5"/>
    <p:sldId id="523" r:id="rId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200" dirty="0"/>
              <a:t>☑</a:t>
            </a:r>
            <a:r>
              <a:rPr lang="ja-JP" altLang="en-US" sz="2000" dirty="0"/>
              <a:t>組織は、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文書化した</a:t>
            </a:r>
            <a:r>
              <a:rPr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TPM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</a:t>
            </a:r>
            <a:r>
              <a:rPr lang="ja-JP" altLang="en-US" sz="2000" dirty="0"/>
              <a:t>を構築し、実施し、維持しなければならない。そのシステムには、最低限、次の事項を含めなければならない。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要求された量の適合製品を生産するために必要な</a:t>
            </a:r>
            <a:r>
              <a:rPr lang="ja-JP" altLang="en-US" sz="2000" u="sng" dirty="0"/>
              <a:t>工程設備の特定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ａ）で特定された設備に対する</a:t>
            </a:r>
            <a:r>
              <a:rPr lang="ja-JP" altLang="en-US" sz="2000" u="sng" dirty="0"/>
              <a:t>交換部品の入手性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機械、設備及び施設の保全のための</a:t>
            </a:r>
            <a:r>
              <a:rPr lang="ja-JP" altLang="en-US" sz="2000" u="sng" dirty="0"/>
              <a:t>資源の提供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設備、治工具及びゲージの</a:t>
            </a:r>
            <a:r>
              <a:rPr lang="ja-JP" altLang="en-US" sz="2000" u="sng" dirty="0"/>
              <a:t>包装及び保存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該当する顧客固有要求事項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u="sng" dirty="0"/>
              <a:t>文書化した保全目標</a:t>
            </a:r>
            <a:r>
              <a:rPr lang="ja-JP" altLang="en-US" sz="2000" dirty="0"/>
              <a:t>、例えば、</a:t>
            </a:r>
            <a:r>
              <a:rPr lang="en-US" altLang="ja-JP" sz="2000" dirty="0"/>
              <a:t>OEE</a:t>
            </a:r>
            <a:r>
              <a:rPr lang="ja-JP" altLang="en-US" sz="2000" dirty="0"/>
              <a:t>（総合設備効率）、</a:t>
            </a:r>
            <a:r>
              <a:rPr lang="en-US" altLang="ja-JP" sz="2000" dirty="0"/>
              <a:t>MTBF</a:t>
            </a:r>
            <a:r>
              <a:rPr lang="ja-JP" altLang="en-US" sz="2000" dirty="0"/>
              <a:t>（平均故障間隔）及び</a:t>
            </a:r>
            <a:r>
              <a:rPr lang="en-US" altLang="ja-JP" sz="2000" dirty="0"/>
              <a:t>MTTR</a:t>
            </a:r>
            <a:r>
              <a:rPr lang="ja-JP" altLang="en-US" sz="2000" dirty="0"/>
              <a:t>（平均修理時間）、並びに予防保全の順守指標。保全目標に対するパフォーマンスは、マネジメントレビュー（</a:t>
            </a:r>
            <a:r>
              <a:rPr lang="en-US" altLang="ja-JP" sz="2000" dirty="0"/>
              <a:t>ISO9001</a:t>
            </a:r>
            <a:r>
              <a:rPr lang="ja-JP" altLang="en-US" sz="2000" dirty="0"/>
              <a:t>の</a:t>
            </a:r>
            <a:r>
              <a:rPr lang="en-US" altLang="ja-JP" sz="2000" dirty="0"/>
              <a:t>9.3</a:t>
            </a:r>
            <a:r>
              <a:rPr lang="ja-JP" altLang="en-US" sz="2000" dirty="0"/>
              <a:t>参照）へのインプットとしなければならない。</a:t>
            </a:r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8.5.1.5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ＴＰＭ（</a:t>
            </a:r>
            <a:r>
              <a:rPr kumimoji="1" lang="en-US" altLang="ja-JP" sz="3000" b="1" dirty="0">
                <a:solidFill>
                  <a:schemeClr val="tx2"/>
                </a:solidFill>
              </a:rPr>
              <a:t>Total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</a:t>
            </a:r>
            <a:r>
              <a:rPr kumimoji="1" lang="en-US" altLang="ja-JP" sz="3000" b="1" dirty="0">
                <a:solidFill>
                  <a:schemeClr val="tx2"/>
                </a:solidFill>
              </a:rPr>
              <a:t>productive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</a:t>
            </a:r>
            <a:r>
              <a:rPr kumimoji="1" lang="en-US" altLang="ja-JP" sz="3000" b="1" dirty="0">
                <a:solidFill>
                  <a:schemeClr val="tx2"/>
                </a:solidFill>
              </a:rPr>
              <a:t>maintenance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077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lphaLcPeriod" startAt="7"/>
            </a:pPr>
            <a:r>
              <a:rPr lang="ja-JP" altLang="en-US" sz="2000" dirty="0"/>
              <a:t>目標が未達であった場合の、保全計画及び目標、並びに是正処置に取り組む文書化した処置計画に関する</a:t>
            </a:r>
            <a:r>
              <a:rPr lang="ja-JP" altLang="en-US" sz="2000" u="sng" dirty="0"/>
              <a:t>定期的レビュー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 startAt="7"/>
            </a:pPr>
            <a:r>
              <a:rPr lang="ja-JP" altLang="en-US" sz="2000" u="sng" dirty="0"/>
              <a:t>予防保全の方法の使用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 startAt="7"/>
            </a:pPr>
            <a:r>
              <a:rPr lang="ja-JP" altLang="en-US" sz="2000" dirty="0"/>
              <a:t>該当する場合には、必ず、</a:t>
            </a:r>
            <a:r>
              <a:rPr lang="ja-JP" altLang="en-US" sz="2000" u="sng" dirty="0"/>
              <a:t>予知保全の方法の使用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 startAt="7"/>
            </a:pPr>
            <a:r>
              <a:rPr lang="ja-JP" altLang="en-US" sz="2000" dirty="0"/>
              <a:t>定期的</a:t>
            </a:r>
            <a:r>
              <a:rPr lang="ja-JP" altLang="en-US" sz="2000" u="sng" dirty="0"/>
              <a:t>オーバーホール</a:t>
            </a:r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8.5.1.5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ＴＰＭ（</a:t>
            </a:r>
            <a:r>
              <a:rPr kumimoji="1" lang="en-US" altLang="ja-JP" sz="3000" b="1" dirty="0">
                <a:solidFill>
                  <a:schemeClr val="tx2"/>
                </a:solidFill>
              </a:rPr>
              <a:t>Total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</a:t>
            </a:r>
            <a:r>
              <a:rPr kumimoji="1" lang="en-US" altLang="ja-JP" sz="3000" b="1" dirty="0">
                <a:solidFill>
                  <a:schemeClr val="tx2"/>
                </a:solidFill>
              </a:rPr>
              <a:t>productive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</a:t>
            </a:r>
            <a:r>
              <a:rPr kumimoji="1" lang="en-US" altLang="ja-JP" sz="3000" b="1" dirty="0">
                <a:solidFill>
                  <a:schemeClr val="tx2"/>
                </a:solidFill>
              </a:rPr>
              <a:t>maintenance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881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493568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/>
              <a:t>TPM</a:t>
            </a:r>
            <a:r>
              <a:rPr lang="ja-JP" altLang="en-US" sz="2400" dirty="0"/>
              <a:t>システムに求められること。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fr-FR" altLang="ja-JP" sz="3000" b="1" dirty="0">
                <a:solidFill>
                  <a:schemeClr val="bg1"/>
                </a:solidFill>
              </a:rPr>
              <a:t>8.5.1.5</a:t>
            </a:r>
            <a:r>
              <a:rPr lang="ja-JP" altLang="fr-FR" sz="3000" b="1" dirty="0">
                <a:solidFill>
                  <a:schemeClr val="bg1"/>
                </a:solidFill>
              </a:rPr>
              <a:t>　ＴＰＭ（</a:t>
            </a:r>
            <a:r>
              <a:rPr lang="fr-FR" altLang="ja-JP" sz="3000" b="1" dirty="0">
                <a:solidFill>
                  <a:schemeClr val="bg1"/>
                </a:solidFill>
              </a:rPr>
              <a:t>Total</a:t>
            </a:r>
            <a:r>
              <a:rPr lang="ja-JP" altLang="fr-FR" sz="3000" b="1" dirty="0">
                <a:solidFill>
                  <a:schemeClr val="bg1"/>
                </a:solidFill>
              </a:rPr>
              <a:t>　</a:t>
            </a:r>
            <a:r>
              <a:rPr lang="fr-FR" altLang="ja-JP" sz="3000" b="1" dirty="0">
                <a:solidFill>
                  <a:schemeClr val="bg1"/>
                </a:solidFill>
              </a:rPr>
              <a:t>productive</a:t>
            </a:r>
            <a:r>
              <a:rPr lang="ja-JP" altLang="fr-FR" sz="3000" b="1" dirty="0">
                <a:solidFill>
                  <a:schemeClr val="bg1"/>
                </a:solidFill>
              </a:rPr>
              <a:t>　</a:t>
            </a:r>
            <a:r>
              <a:rPr lang="fr-FR" altLang="ja-JP" sz="3000" b="1" dirty="0">
                <a:solidFill>
                  <a:schemeClr val="bg1"/>
                </a:solidFill>
              </a:rPr>
              <a:t>maintenance</a:t>
            </a:r>
            <a:r>
              <a:rPr lang="ja-JP" altLang="fr-FR" sz="3000" b="1" dirty="0">
                <a:solidFill>
                  <a:schemeClr val="bg1"/>
                </a:solidFill>
              </a:rPr>
              <a:t>）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3233569-D8E0-47EA-B47D-28BC74EC3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7812"/>
              </p:ext>
            </p:extLst>
          </p:nvPr>
        </p:nvGraphicFramePr>
        <p:xfrm>
          <a:off x="838199" y="1843384"/>
          <a:ext cx="10515600" cy="4512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449">
                  <a:extLst>
                    <a:ext uri="{9D8B030D-6E8A-4147-A177-3AD203B41FA5}">
                      <a16:colId xmlns:a16="http://schemas.microsoft.com/office/drawing/2014/main" val="3217955334"/>
                    </a:ext>
                  </a:extLst>
                </a:gridCol>
                <a:gridCol w="9624151">
                  <a:extLst>
                    <a:ext uri="{9D8B030D-6E8A-4147-A177-3AD203B41FA5}">
                      <a16:colId xmlns:a16="http://schemas.microsoft.com/office/drawing/2014/main" val="1757180340"/>
                    </a:ext>
                  </a:extLst>
                </a:gridCol>
              </a:tblGrid>
              <a:tr h="451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ａ）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通常存在する「設備リスト」から判断する。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890439"/>
                  </a:ext>
                </a:extLst>
              </a:tr>
              <a:tr h="451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ｂ）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消耗品などの準備。（在庫の必要性、入手時の</a:t>
                      </a:r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LT</a:t>
                      </a:r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などから判断）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62146"/>
                  </a:ext>
                </a:extLst>
              </a:tr>
              <a:tr h="451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担当人員及び保全予算の確保。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015072"/>
                  </a:ext>
                </a:extLst>
              </a:tr>
              <a:tr h="451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ｄ）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常に使用可能な状態にすること。（保管、包装方法及び保管場所など）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764041"/>
                  </a:ext>
                </a:extLst>
              </a:tr>
              <a:tr h="451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ｅ）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保全に関する顧客固有要求事項がある場合。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390810"/>
                  </a:ext>
                </a:extLst>
              </a:tr>
              <a:tr h="451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保全目標を設定する。　</a:t>
                      </a:r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例示されているものに固執する必要はない。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37127"/>
                  </a:ext>
                </a:extLst>
              </a:tr>
              <a:tr h="451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ｇ）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保全目標未達成時の対応（是正処置など）を確実にする。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117161"/>
                  </a:ext>
                </a:extLst>
              </a:tr>
              <a:tr h="451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ｈ）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年次保全計画など。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303333"/>
                  </a:ext>
                </a:extLst>
              </a:tr>
              <a:tr h="451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</a:rPr>
                        <a:t>設備条件のモニタリング結果から、最適な保全のタイミングを見極める。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684666"/>
                  </a:ext>
                </a:extLst>
              </a:tr>
              <a:tr h="451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ｊ）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法廷検査を含むメーカー推奨整備など。➡　年次保全計画と関連。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67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1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493568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保全活動の成熟ステップ。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fr-FR" altLang="ja-JP" sz="3000" b="1" dirty="0">
                <a:solidFill>
                  <a:schemeClr val="bg1"/>
                </a:solidFill>
              </a:rPr>
              <a:t>8.5.1.5</a:t>
            </a:r>
            <a:r>
              <a:rPr lang="ja-JP" altLang="fr-FR" sz="3000" b="1" dirty="0">
                <a:solidFill>
                  <a:schemeClr val="bg1"/>
                </a:solidFill>
              </a:rPr>
              <a:t>　ＴＰＭ（</a:t>
            </a:r>
            <a:r>
              <a:rPr lang="fr-FR" altLang="ja-JP" sz="3000" b="1" dirty="0">
                <a:solidFill>
                  <a:schemeClr val="bg1"/>
                </a:solidFill>
              </a:rPr>
              <a:t>Total</a:t>
            </a:r>
            <a:r>
              <a:rPr lang="ja-JP" altLang="fr-FR" sz="3000" b="1" dirty="0">
                <a:solidFill>
                  <a:schemeClr val="bg1"/>
                </a:solidFill>
              </a:rPr>
              <a:t>　</a:t>
            </a:r>
            <a:r>
              <a:rPr lang="fr-FR" altLang="ja-JP" sz="3000" b="1" dirty="0">
                <a:solidFill>
                  <a:schemeClr val="bg1"/>
                </a:solidFill>
              </a:rPr>
              <a:t>productive</a:t>
            </a:r>
            <a:r>
              <a:rPr lang="ja-JP" altLang="fr-FR" sz="3000" b="1" dirty="0">
                <a:solidFill>
                  <a:schemeClr val="bg1"/>
                </a:solidFill>
              </a:rPr>
              <a:t>　</a:t>
            </a:r>
            <a:r>
              <a:rPr lang="fr-FR" altLang="ja-JP" sz="3000" b="1" dirty="0">
                <a:solidFill>
                  <a:schemeClr val="bg1"/>
                </a:solidFill>
              </a:rPr>
              <a:t>maintenance</a:t>
            </a:r>
            <a:r>
              <a:rPr lang="ja-JP" altLang="fr-FR" sz="3000" b="1" dirty="0">
                <a:solidFill>
                  <a:schemeClr val="bg1"/>
                </a:solidFill>
              </a:rPr>
              <a:t>）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C6FC321-2AC9-43A2-9936-8A3BC6551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48201"/>
              </p:ext>
            </p:extLst>
          </p:nvPr>
        </p:nvGraphicFramePr>
        <p:xfrm>
          <a:off x="838200" y="1865420"/>
          <a:ext cx="10515600" cy="4490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072">
                  <a:extLst>
                    <a:ext uri="{9D8B030D-6E8A-4147-A177-3AD203B41FA5}">
                      <a16:colId xmlns:a16="http://schemas.microsoft.com/office/drawing/2014/main" val="872544622"/>
                    </a:ext>
                  </a:extLst>
                </a:gridCol>
                <a:gridCol w="1916935">
                  <a:extLst>
                    <a:ext uri="{9D8B030D-6E8A-4147-A177-3AD203B41FA5}">
                      <a16:colId xmlns:a16="http://schemas.microsoft.com/office/drawing/2014/main" val="2164791860"/>
                    </a:ext>
                  </a:extLst>
                </a:gridCol>
                <a:gridCol w="7299593">
                  <a:extLst>
                    <a:ext uri="{9D8B030D-6E8A-4147-A177-3AD203B41FA5}">
                      <a16:colId xmlns:a16="http://schemas.microsoft.com/office/drawing/2014/main" val="3356774099"/>
                    </a:ext>
                  </a:extLst>
                </a:gridCol>
              </a:tblGrid>
              <a:tr h="4663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dirty="0"/>
                        <a:t>ステップ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dirty="0"/>
                        <a:t>活動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dirty="0"/>
                        <a:t>内容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79518"/>
                  </a:ext>
                </a:extLst>
              </a:tr>
              <a:tr h="80491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900" dirty="0"/>
                        <a:t>１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900" dirty="0"/>
                        <a:t>設備総点検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900" dirty="0"/>
                        <a:t>設備保全管理項目と活動の目標値を設定。</a:t>
                      </a:r>
                      <a:endParaRPr kumimoji="1" lang="en-US" altLang="ja-JP" sz="1900" dirty="0"/>
                    </a:p>
                    <a:p>
                      <a:r>
                        <a:rPr kumimoji="1" lang="ja-JP" altLang="en-US" sz="1900" dirty="0"/>
                        <a:t>・設備管理のランク付け　　・故障の定義づけ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78725"/>
                  </a:ext>
                </a:extLst>
              </a:tr>
              <a:tr h="80491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900" dirty="0"/>
                        <a:t>２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900" dirty="0"/>
                        <a:t>故障解析と再発防止策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900" dirty="0"/>
                        <a:t>過去一年間の故障履歴を整理して、故障件数／設備停止時間／現象／処置／原因などを整理する。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37423"/>
                  </a:ext>
                </a:extLst>
              </a:tr>
              <a:tr h="80491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900" dirty="0"/>
                        <a:t>３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900" dirty="0"/>
                        <a:t>点検整備基準の作成、実施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900" dirty="0"/>
                        <a:t>ステップ１、２から、専門保全の「点検整備基準」などを作成する。「点検整備基準」に基づき、年間カレンダーなどを作成する。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7776"/>
                  </a:ext>
                </a:extLst>
              </a:tr>
              <a:tr h="80491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900" dirty="0"/>
                        <a:t>４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900" dirty="0"/>
                        <a:t>予備品管理</a:t>
                      </a:r>
                      <a:endParaRPr kumimoji="1" lang="en-US" altLang="ja-JP" sz="1900" dirty="0"/>
                    </a:p>
                    <a:p>
                      <a:r>
                        <a:rPr kumimoji="1" lang="ja-JP" altLang="en-US" sz="1900" dirty="0"/>
                        <a:t>保全情報管理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900" dirty="0"/>
                        <a:t>既存の予備品を整理整頓し、予備品リストを作成する。予備品の発注方法（頻度、</a:t>
                      </a:r>
                      <a:r>
                        <a:rPr kumimoji="1" lang="en-US" altLang="ja-JP" sz="1900" dirty="0"/>
                        <a:t>LT</a:t>
                      </a:r>
                      <a:r>
                        <a:rPr kumimoji="1" lang="ja-JP" altLang="en-US" sz="1900" dirty="0" err="1"/>
                        <a:t>、</a:t>
                      </a:r>
                      <a:r>
                        <a:rPr kumimoji="1" lang="ja-JP" altLang="en-US" sz="1900" dirty="0"/>
                        <a:t>発注単位など）見直す。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6354"/>
                  </a:ext>
                </a:extLst>
              </a:tr>
              <a:tr h="80491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900" dirty="0"/>
                        <a:t>５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900" dirty="0"/>
                        <a:t>設備診断技術の導入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900" dirty="0"/>
                        <a:t>設備診断技術の研究と診断装置の導入を行う。（振動／有効電力／油／</a:t>
                      </a:r>
                      <a:r>
                        <a:rPr kumimoji="1" lang="en-US" altLang="ja-JP" sz="1900" dirty="0"/>
                        <a:t>SPC</a:t>
                      </a:r>
                      <a:r>
                        <a:rPr kumimoji="1" lang="ja-JP" altLang="en-US" sz="1900" dirty="0"/>
                        <a:t>など）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97420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260D24A-D979-4CA3-961F-B41A17C059CA}"/>
              </a:ext>
            </a:extLst>
          </p:cNvPr>
          <p:cNvSpPr/>
          <p:nvPr/>
        </p:nvSpPr>
        <p:spPr>
          <a:xfrm>
            <a:off x="1476261" y="2349346"/>
            <a:ext cx="638978" cy="23768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最低ライン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3152929-89A9-4804-9679-5D3A035F9273}"/>
              </a:ext>
            </a:extLst>
          </p:cNvPr>
          <p:cNvSpPr/>
          <p:nvPr/>
        </p:nvSpPr>
        <p:spPr>
          <a:xfrm>
            <a:off x="1476261" y="4726235"/>
            <a:ext cx="638978" cy="16301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推奨</a:t>
            </a:r>
            <a:r>
              <a:rPr kumimoji="1" lang="ja-JP" altLang="en-US" b="1" dirty="0">
                <a:solidFill>
                  <a:srgbClr val="FF0000"/>
                </a:solidFill>
              </a:rPr>
              <a:t>ライン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1CEC853-5C55-447D-9769-6775B03D1E24}"/>
              </a:ext>
            </a:extLst>
          </p:cNvPr>
          <p:cNvSpPr/>
          <p:nvPr/>
        </p:nvSpPr>
        <p:spPr>
          <a:xfrm rot="20700000">
            <a:off x="639071" y="4253794"/>
            <a:ext cx="1036320" cy="4724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予防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3118917-F2DE-477A-8C79-4F45A3380B00}"/>
              </a:ext>
            </a:extLst>
          </p:cNvPr>
          <p:cNvSpPr/>
          <p:nvPr/>
        </p:nvSpPr>
        <p:spPr>
          <a:xfrm rot="20700000">
            <a:off x="767913" y="5894373"/>
            <a:ext cx="1036320" cy="4724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予知</a:t>
            </a:r>
          </a:p>
        </p:txBody>
      </p:sp>
    </p:spTree>
    <p:extLst>
      <p:ext uri="{BB962C8B-B14F-4D97-AF65-F5344CB8AC3E}">
        <p14:creationId xmlns:p14="http://schemas.microsoft.com/office/powerpoint/2010/main" val="374489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262252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ja-JP" altLang="en-US" sz="2400" b="1" dirty="0"/>
              <a:t>総合設備稼働率＝時間稼働率</a:t>
            </a:r>
            <a:r>
              <a:rPr lang="en-US" altLang="ja-JP" sz="2400" b="1" dirty="0"/>
              <a:t>×</a:t>
            </a:r>
            <a:r>
              <a:rPr lang="ja-JP" altLang="en-US" sz="2400" b="1" dirty="0"/>
              <a:t>速度稼働率</a:t>
            </a:r>
            <a:r>
              <a:rPr lang="en-US" altLang="ja-JP" sz="2400" b="1" dirty="0"/>
              <a:t>×</a:t>
            </a:r>
            <a:r>
              <a:rPr lang="ja-JP" altLang="en-US" sz="2400" b="1" dirty="0"/>
              <a:t>良品率</a:t>
            </a:r>
            <a:endParaRPr lang="en-US" altLang="ja-JP" sz="2400" b="1" dirty="0"/>
          </a:p>
          <a:p>
            <a:pPr lvl="1">
              <a:lnSpc>
                <a:spcPct val="100000"/>
              </a:lnSpc>
            </a:pPr>
            <a:r>
              <a:rPr lang="ja-JP" altLang="en-US" sz="2200" dirty="0"/>
              <a:t>時間稼働率＝（稼働時間－停止時間）</a:t>
            </a:r>
            <a:r>
              <a:rPr lang="en-US" altLang="ja-JP" sz="2200" dirty="0"/>
              <a:t>×100</a:t>
            </a:r>
            <a:r>
              <a:rPr lang="ja-JP" altLang="en-US" sz="2200" dirty="0"/>
              <a:t>／稼働時間</a:t>
            </a:r>
            <a:endParaRPr lang="en-US" altLang="ja-JP" sz="2200" dirty="0"/>
          </a:p>
          <a:p>
            <a:pPr lvl="1">
              <a:lnSpc>
                <a:spcPct val="100000"/>
              </a:lnSpc>
            </a:pPr>
            <a:r>
              <a:rPr lang="ja-JP" altLang="en-US" sz="2200" dirty="0"/>
              <a:t>速度稼働率＝理論サイクルタイム</a:t>
            </a:r>
            <a:r>
              <a:rPr lang="en-US" altLang="ja-JP" sz="2200" dirty="0"/>
              <a:t>×</a:t>
            </a:r>
            <a:r>
              <a:rPr lang="ja-JP" altLang="en-US" sz="2200" dirty="0"/>
              <a:t>出来高</a:t>
            </a:r>
            <a:r>
              <a:rPr lang="en-US" altLang="ja-JP" sz="2200" dirty="0"/>
              <a:t>×100</a:t>
            </a:r>
            <a:r>
              <a:rPr lang="ja-JP" altLang="en-US" sz="2200" dirty="0"/>
              <a:t>／稼働時間</a:t>
            </a:r>
            <a:endParaRPr lang="en-US" altLang="ja-JP" sz="2200" dirty="0"/>
          </a:p>
          <a:p>
            <a:pPr lvl="1">
              <a:lnSpc>
                <a:spcPct val="100000"/>
              </a:lnSpc>
            </a:pPr>
            <a:r>
              <a:rPr lang="ja-JP" altLang="en-US" sz="2200" dirty="0"/>
              <a:t>良品率＝（加工数－不良数）</a:t>
            </a:r>
            <a:r>
              <a:rPr lang="en-US" altLang="ja-JP" sz="2200" dirty="0"/>
              <a:t>×100</a:t>
            </a:r>
            <a:r>
              <a:rPr lang="ja-JP" altLang="en-US" sz="2200" dirty="0"/>
              <a:t>／加工数</a:t>
            </a:r>
            <a:endParaRPr lang="en-US" altLang="ja-JP" sz="22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 b="1" dirty="0"/>
              <a:t>平均故障間隔＝運転時間（期間）／故障回数</a:t>
            </a:r>
            <a:endParaRPr lang="en-US" altLang="ja-JP" sz="2400" b="1" dirty="0"/>
          </a:p>
          <a:p>
            <a:pPr lvl="1">
              <a:lnSpc>
                <a:spcPct val="100000"/>
              </a:lnSpc>
            </a:pPr>
            <a:r>
              <a:rPr lang="en-US" altLang="ja-JP" sz="2200" dirty="0"/>
              <a:t>1</a:t>
            </a:r>
            <a:r>
              <a:rPr lang="ja-JP" altLang="en-US" sz="2200" dirty="0"/>
              <a:t>年（</a:t>
            </a:r>
            <a:r>
              <a:rPr lang="en-US" altLang="ja-JP" sz="2200" dirty="0"/>
              <a:t>12</a:t>
            </a:r>
            <a:r>
              <a:rPr lang="ja-JP" altLang="en-US" sz="2200" dirty="0"/>
              <a:t>ヶ月）で</a:t>
            </a:r>
            <a:r>
              <a:rPr lang="en-US" altLang="ja-JP" sz="2200" dirty="0"/>
              <a:t>5</a:t>
            </a:r>
            <a:r>
              <a:rPr lang="ja-JP" altLang="en-US" sz="2200" dirty="0"/>
              <a:t>回故障すれば　➠　</a:t>
            </a:r>
            <a:r>
              <a:rPr lang="en-US" altLang="ja-JP" sz="2200" dirty="0"/>
              <a:t>12</a:t>
            </a:r>
            <a:r>
              <a:rPr lang="ja-JP" altLang="en-US" sz="2200" dirty="0"/>
              <a:t>／</a:t>
            </a:r>
            <a:r>
              <a:rPr lang="en-US" altLang="ja-JP" sz="2200" dirty="0"/>
              <a:t>5</a:t>
            </a:r>
            <a:r>
              <a:rPr lang="ja-JP" altLang="en-US" sz="2200" dirty="0"/>
              <a:t>＝</a:t>
            </a:r>
            <a:r>
              <a:rPr lang="en-US" altLang="ja-JP" sz="2200" dirty="0"/>
              <a:t>2.4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fr-FR" altLang="ja-JP" sz="3000" b="1" dirty="0">
                <a:solidFill>
                  <a:schemeClr val="bg1"/>
                </a:solidFill>
              </a:rPr>
              <a:t>8.5.1.5</a:t>
            </a:r>
            <a:r>
              <a:rPr lang="ja-JP" altLang="fr-FR" sz="3000" b="1" dirty="0">
                <a:solidFill>
                  <a:schemeClr val="bg1"/>
                </a:solidFill>
              </a:rPr>
              <a:t>　ＴＰＭ（</a:t>
            </a:r>
            <a:r>
              <a:rPr lang="fr-FR" altLang="ja-JP" sz="3000" b="1" dirty="0">
                <a:solidFill>
                  <a:schemeClr val="bg1"/>
                </a:solidFill>
              </a:rPr>
              <a:t>Total</a:t>
            </a:r>
            <a:r>
              <a:rPr lang="ja-JP" altLang="fr-FR" sz="3000" b="1" dirty="0">
                <a:solidFill>
                  <a:schemeClr val="bg1"/>
                </a:solidFill>
              </a:rPr>
              <a:t>　</a:t>
            </a:r>
            <a:r>
              <a:rPr lang="fr-FR" altLang="ja-JP" sz="3000" b="1" dirty="0">
                <a:solidFill>
                  <a:schemeClr val="bg1"/>
                </a:solidFill>
              </a:rPr>
              <a:t>productive</a:t>
            </a:r>
            <a:r>
              <a:rPr lang="ja-JP" altLang="fr-FR" sz="3000" b="1" dirty="0">
                <a:solidFill>
                  <a:schemeClr val="bg1"/>
                </a:solidFill>
              </a:rPr>
              <a:t>　</a:t>
            </a:r>
            <a:r>
              <a:rPr lang="fr-FR" altLang="ja-JP" sz="3000" b="1" dirty="0">
                <a:solidFill>
                  <a:schemeClr val="bg1"/>
                </a:solidFill>
              </a:rPr>
              <a:t>maintenance</a:t>
            </a:r>
            <a:r>
              <a:rPr lang="ja-JP" altLang="fr-FR" sz="3000" b="1" dirty="0">
                <a:solidFill>
                  <a:schemeClr val="bg1"/>
                </a:solidFill>
              </a:rPr>
              <a:t>）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0DE8C55-3330-4CAE-8A21-AB16BD785F85}"/>
              </a:ext>
            </a:extLst>
          </p:cNvPr>
          <p:cNvSpPr/>
          <p:nvPr/>
        </p:nvSpPr>
        <p:spPr>
          <a:xfrm>
            <a:off x="838200" y="4577605"/>
            <a:ext cx="1487277" cy="9857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チョコ停のマンネリ化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50D4A7E-2259-45F5-AA4C-404D55F5043D}"/>
              </a:ext>
            </a:extLst>
          </p:cNvPr>
          <p:cNvSpPr/>
          <p:nvPr/>
        </p:nvSpPr>
        <p:spPr>
          <a:xfrm>
            <a:off x="2610997" y="4244652"/>
            <a:ext cx="6313583" cy="5256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u="sng" dirty="0">
                <a:solidFill>
                  <a:schemeClr val="tx1"/>
                </a:solidFill>
              </a:rPr>
              <a:t>復帰させることが正常作業と錯覚している。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B843BEB4-B5F9-45D1-8859-CD7B14E8DFBA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V="1">
            <a:off x="2325477" y="4507478"/>
            <a:ext cx="285520" cy="56298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5F3C5AE-A80C-4B46-9B61-D5F8036F34D3}"/>
              </a:ext>
            </a:extLst>
          </p:cNvPr>
          <p:cNvSpPr/>
          <p:nvPr/>
        </p:nvSpPr>
        <p:spPr>
          <a:xfrm>
            <a:off x="2610997" y="5300501"/>
            <a:ext cx="2600900" cy="5256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問題に気付いている。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672DBE7-46E8-43A4-BB36-CEE79CF7EF5C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325477" y="5070466"/>
            <a:ext cx="285520" cy="49286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F24A7AA-FF89-4923-A6D6-F4BAC2EA776F}"/>
              </a:ext>
            </a:extLst>
          </p:cNvPr>
          <p:cNvSpPr/>
          <p:nvPr/>
        </p:nvSpPr>
        <p:spPr>
          <a:xfrm>
            <a:off x="5571780" y="4971766"/>
            <a:ext cx="5495581" cy="36512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停止時間が短いので問題にならない。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D0C11AF-46AA-42B9-A357-E6F4F650C2EF}"/>
              </a:ext>
            </a:extLst>
          </p:cNvPr>
          <p:cNvSpPr/>
          <p:nvPr/>
        </p:nvSpPr>
        <p:spPr>
          <a:xfrm>
            <a:off x="5571778" y="5390902"/>
            <a:ext cx="5495581" cy="36512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対策が浮かばない。対策の効果が出ない。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F62AA7F-F8CF-4096-9CC2-B1C45512E92D}"/>
              </a:ext>
            </a:extLst>
          </p:cNvPr>
          <p:cNvSpPr/>
          <p:nvPr/>
        </p:nvSpPr>
        <p:spPr>
          <a:xfrm>
            <a:off x="5571779" y="5810039"/>
            <a:ext cx="5495581" cy="36512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あきらめている。（許容している）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D4C089FA-8A73-4278-82A3-E3EF2C9C34BB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rot="10800000" flipV="1">
            <a:off x="5211898" y="5154329"/>
            <a:ext cx="359883" cy="40899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AA2D4907-B758-42ED-9C61-BA5A5BC5031E}"/>
              </a:ext>
            </a:extLst>
          </p:cNvPr>
          <p:cNvCxnSpPr>
            <a:stCxn id="19" idx="1"/>
            <a:endCxn id="13" idx="3"/>
          </p:cNvCxnSpPr>
          <p:nvPr/>
        </p:nvCxnSpPr>
        <p:spPr>
          <a:xfrm rot="10800000">
            <a:off x="5211898" y="5563327"/>
            <a:ext cx="359881" cy="1013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9533C9EC-0788-4913-B75B-ACC1F4B5886B}"/>
              </a:ext>
            </a:extLst>
          </p:cNvPr>
          <p:cNvCxnSpPr>
            <a:stCxn id="20" idx="1"/>
            <a:endCxn id="13" idx="3"/>
          </p:cNvCxnSpPr>
          <p:nvPr/>
        </p:nvCxnSpPr>
        <p:spPr>
          <a:xfrm rot="10800000">
            <a:off x="5211897" y="5563328"/>
            <a:ext cx="359882" cy="42927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0EAC597-FB49-468B-B5A7-B80243DC0DF3}"/>
              </a:ext>
            </a:extLst>
          </p:cNvPr>
          <p:cNvSpPr/>
          <p:nvPr/>
        </p:nvSpPr>
        <p:spPr>
          <a:xfrm>
            <a:off x="8596797" y="4082195"/>
            <a:ext cx="1226606" cy="539310"/>
          </a:xfrm>
          <a:prstGeom prst="wedgeRoundRectCallout">
            <a:avLst>
              <a:gd name="adj1" fmla="val -50449"/>
              <a:gd name="adj2" fmla="val 65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即刻改善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DA1870BA-6434-4C30-AE95-93E062226E5F}"/>
              </a:ext>
            </a:extLst>
          </p:cNvPr>
          <p:cNvSpPr/>
          <p:nvPr/>
        </p:nvSpPr>
        <p:spPr>
          <a:xfrm>
            <a:off x="3503270" y="5810039"/>
            <a:ext cx="1226606" cy="539310"/>
          </a:xfrm>
          <a:prstGeom prst="wedgeRoundRectCallout">
            <a:avLst>
              <a:gd name="adj1" fmla="val 45634"/>
              <a:gd name="adj2" fmla="val -626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今後</a:t>
            </a:r>
            <a:r>
              <a:rPr kumimoji="1" lang="ja-JP" altLang="en-US" dirty="0">
                <a:solidFill>
                  <a:schemeClr val="tx1"/>
                </a:solidFill>
              </a:rPr>
              <a:t>改善</a:t>
            </a:r>
          </a:p>
        </p:txBody>
      </p:sp>
    </p:spTree>
    <p:extLst>
      <p:ext uri="{BB962C8B-B14F-4D97-AF65-F5344CB8AC3E}">
        <p14:creationId xmlns:p14="http://schemas.microsoft.com/office/powerpoint/2010/main" val="40256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28340</TotalTime>
  <Words>746</Words>
  <Application>Microsoft Office PowerPoint</Application>
  <PresentationFormat>ワイド画面</PresentationFormat>
  <Paragraphs>86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新細明體</vt:lpstr>
      <vt:lpstr>游ゴシック</vt:lpstr>
      <vt:lpstr>游ゴシック Light</vt:lpstr>
      <vt:lpstr>Arial</vt:lpstr>
      <vt:lpstr>Office テーマ</vt:lpstr>
      <vt:lpstr>8.5.1.5　ＴＰＭ（Total　productive　maintenance）</vt:lpstr>
      <vt:lpstr>8.5.1.5　ＴＰＭ（Total　productive　maintenance）</vt:lpstr>
      <vt:lpstr>8.5.1.5　ＴＰＭ（Total　productive　maintenance）</vt:lpstr>
      <vt:lpstr>8.5.1.5　ＴＰＭ（Total　productive　maintenance）</vt:lpstr>
      <vt:lpstr>8.5.1.5　ＴＰＭ（Total　productive　maintenance）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2023-05-28T21:54:09Z</dcterms:modified>
</cp:coreProperties>
</file>