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2" r:id="rId2"/>
    <p:sldId id="433" r:id="rId3"/>
    <p:sldId id="861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200" dirty="0"/>
              <a:t>☑</a:t>
            </a:r>
            <a:r>
              <a:rPr lang="ja-JP" altLang="en-US" sz="2000" dirty="0"/>
              <a:t>組織は、該当する場合には、必ず、生産及びサービス用材料並びにバルク材のための治工具及びゲージの</a:t>
            </a:r>
            <a:r>
              <a:rPr lang="ja-JP" altLang="en-US" sz="2000" u="sng" dirty="0"/>
              <a:t>設計、製作、及び検証活動に対して資源を提供しなければならない。</a:t>
            </a:r>
            <a:endParaRPr lang="en-US" altLang="ja-JP" sz="2000" u="sng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☑組織は、次の事項を含む、組織所有又は顧客所有の生産治工具であっても、これらの運用管理システムを確立し、実施しなければならない。</a:t>
            </a:r>
            <a:endParaRPr lang="en-US" altLang="ja-JP" sz="2000" dirty="0"/>
          </a:p>
          <a:p>
            <a:pPr marL="800100" lvl="1" indent="-342900">
              <a:lnSpc>
                <a:spcPct val="110000"/>
              </a:lnSpc>
              <a:buFont typeface="+mj-lt"/>
              <a:buAutoNum type="alphaLcPeriod"/>
            </a:pPr>
            <a:r>
              <a:rPr lang="ja-JP" altLang="en-US" sz="2000" u="sng" dirty="0"/>
              <a:t>保全及び修理用施設並びに要員</a:t>
            </a:r>
            <a:endParaRPr lang="en-US" altLang="ja-JP" sz="2000" u="sng" dirty="0"/>
          </a:p>
          <a:p>
            <a:pPr marL="800100" lvl="1" indent="-342900">
              <a:lnSpc>
                <a:spcPct val="110000"/>
              </a:lnSpc>
              <a:buFont typeface="+mj-lt"/>
              <a:buAutoNum type="alphaLcPeriod"/>
            </a:pPr>
            <a:r>
              <a:rPr lang="ja-JP" altLang="en-US" sz="2000" u="sng" dirty="0"/>
              <a:t>保管及び補充</a:t>
            </a:r>
            <a:endParaRPr lang="en-US" altLang="ja-JP" sz="2000" u="sng" dirty="0"/>
          </a:p>
          <a:p>
            <a:pPr marL="800100" lvl="1" indent="-342900">
              <a:lnSpc>
                <a:spcPct val="110000"/>
              </a:lnSpc>
              <a:buFont typeface="+mj-lt"/>
              <a:buAutoNum type="alphaLcPeriod"/>
            </a:pPr>
            <a:r>
              <a:rPr lang="ja-JP" altLang="en-US" sz="2000" u="sng" dirty="0"/>
              <a:t>段取り替え</a:t>
            </a:r>
            <a:endParaRPr lang="en-US" altLang="ja-JP" sz="2000" u="sng" dirty="0"/>
          </a:p>
          <a:p>
            <a:pPr marL="800100" lvl="1" indent="-342900">
              <a:lnSpc>
                <a:spcPct val="110000"/>
              </a:lnSpc>
              <a:buFont typeface="+mj-lt"/>
              <a:buAutoNum type="alphaLcPeriod"/>
            </a:pPr>
            <a:r>
              <a:rPr lang="ja-JP" altLang="en-US" sz="2000" dirty="0"/>
              <a:t>消耗する治工具の</a:t>
            </a:r>
            <a:r>
              <a:rPr lang="ja-JP" altLang="en-US" sz="2000" u="sng" dirty="0"/>
              <a:t>交換プログラム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製品の技術変更レベルを含む、</a:t>
            </a:r>
            <a:r>
              <a:rPr lang="ja-JP" altLang="en-US" sz="2000" u="sng" dirty="0"/>
              <a:t>治工具設計変更の文書化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治工具の改修及び文書の改訂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シリアル番号又は資産番号のような、生産中、修理中又は廃却のような状況、所有者及び場所に関する治工具の</a:t>
            </a:r>
            <a:r>
              <a:rPr lang="ja-JP" altLang="en-US" sz="2000" u="sng" dirty="0"/>
              <a:t>識別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8.5.1.6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生産治工具並びに製造、試験、検査の治工具及び設備の運用管理</a:t>
            </a:r>
          </a:p>
        </p:txBody>
      </p:sp>
    </p:spTree>
    <p:extLst>
      <p:ext uri="{BB962C8B-B14F-4D97-AF65-F5344CB8AC3E}">
        <p14:creationId xmlns:p14="http://schemas.microsoft.com/office/powerpoint/2010/main" val="22784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200" dirty="0"/>
              <a:t>☑</a:t>
            </a:r>
            <a:r>
              <a:rPr lang="ja-JP" altLang="en-US" sz="2000" dirty="0"/>
              <a:t>組織は、</a:t>
            </a:r>
            <a:r>
              <a:rPr lang="ja-JP" altLang="en-US" sz="2000" u="sng" dirty="0"/>
              <a:t>顧客所有の治工具、製造設備及び試験／検査設備に</a:t>
            </a:r>
            <a:r>
              <a:rPr lang="ja-JP" altLang="en-US" sz="2000" dirty="0"/>
              <a:t>、所有権及び各品目の適用が明確になるように、見やすい位置に</a:t>
            </a:r>
            <a:r>
              <a:rPr lang="ja-JP" altLang="en-US" sz="2000" u="sng" dirty="0"/>
              <a:t>恒久的マークが付いている</a:t>
            </a:r>
            <a:r>
              <a:rPr lang="ja-JP" altLang="en-US" sz="2000" dirty="0"/>
              <a:t>ことを検証しなければならない。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☑組織は、作業がアウトソースされる場合、これらの活動を監視するシステムを実施しなければならない。</a:t>
            </a:r>
          </a:p>
          <a:p>
            <a:pPr marL="0" indent="0">
              <a:lnSpc>
                <a:spcPct val="110000"/>
              </a:lnSpc>
              <a:buNone/>
            </a:pPr>
            <a:endParaRPr lang="ja-JP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8.5.1.6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生産治工具並びに製造、試験、検査の治工具及び設備の運用管理</a:t>
            </a:r>
          </a:p>
        </p:txBody>
      </p:sp>
    </p:spTree>
    <p:extLst>
      <p:ext uri="{BB962C8B-B14F-4D97-AF65-F5344CB8AC3E}">
        <p14:creationId xmlns:p14="http://schemas.microsoft.com/office/powerpoint/2010/main" val="34498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運用管理の要点。</a:t>
            </a: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“見やすい位置の恒久的マーク”　は保管及び取扱い時の識別のため。</a:t>
            </a: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8.5.1.6</a:t>
            </a:r>
            <a:r>
              <a:rPr lang="ja-JP" altLang="en-US" sz="3000" b="1" dirty="0">
                <a:solidFill>
                  <a:schemeClr val="bg1"/>
                </a:solidFill>
              </a:rPr>
              <a:t>　生産治工具並びに製造、試験、検査の治工具及び設備の運用管理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005885D-4625-4295-9495-B0E81A01A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26052"/>
              </p:ext>
            </p:extLst>
          </p:nvPr>
        </p:nvGraphicFramePr>
        <p:xfrm>
          <a:off x="838200" y="1888066"/>
          <a:ext cx="10515600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878841796"/>
                    </a:ext>
                  </a:extLst>
                </a:gridCol>
                <a:gridCol w="9596120">
                  <a:extLst>
                    <a:ext uri="{9D8B030D-6E8A-4147-A177-3AD203B41FA5}">
                      <a16:colId xmlns:a16="http://schemas.microsoft.com/office/drawing/2014/main" val="291017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設備及び治工具の高度化により、要員の力量管理が必要な場合も。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9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交換用部品の保管と補充（適正在庫と入出庫管理）の手順。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33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治工具の段取り替えに関する手順を定める。全てのシフトで実施できること。</a:t>
                      </a:r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kumimoji="1" lang="en-US" altLang="ja-JP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8.5.1.6</a:t>
                      </a:r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で段取り替え➠</a:t>
                      </a:r>
                      <a:r>
                        <a:rPr kumimoji="1" lang="en-US" altLang="ja-JP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8.5.1.3</a:t>
                      </a:r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で検証）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消耗治工具の消耗度合いに関する交換手順。（金型ショット数管理など）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0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治工具の仕様（設計）変更時の管理（</a:t>
                      </a:r>
                      <a:r>
                        <a:rPr kumimoji="1" lang="en-US" altLang="ja-JP" sz="2200" dirty="0"/>
                        <a:t>8.5.6</a:t>
                      </a:r>
                      <a:r>
                        <a:rPr kumimoji="1" lang="ja-JP" altLang="en-US" sz="2200" dirty="0"/>
                        <a:t>による）。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64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ｅを含めた関連文書の改定管理。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66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どの治工具がどの状態かを管理する識別方法。（稼働中／点検中など）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82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443</Words>
  <Application>Microsoft Office PowerPoint</Application>
  <PresentationFormat>ワイド画面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Office テーマ</vt:lpstr>
      <vt:lpstr>8.5.1.6　生産治工具並びに製造、試験、検査の治工具及び設備の運用管理</vt:lpstr>
      <vt:lpstr>8.5.1.6　生産治工具並びに製造、試験、検査の治工具及び設備の運用管理</vt:lpstr>
      <vt:lpstr>8.5.1.6　生産治工具並びに製造、試験、検査の治工具及び設備の運用管理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2023-05-28T21:53:25Z</dcterms:modified>
</cp:coreProperties>
</file>