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436" r:id="rId2"/>
    <p:sldId id="437" r:id="rId3"/>
    <p:sldId id="525" r:id="rId4"/>
    <p:sldId id="526" r:id="rId5"/>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トレーサビリティの目的は、顧客が受け入れた製品、又は市場において品質及び／又は安全関係の不適合を含んでいる可能性がある製品に対して、開始、停止時点を明確に特定することを支援するためにある。</a:t>
            </a:r>
            <a:endParaRPr lang="en-US" altLang="ja-JP" sz="2000" dirty="0"/>
          </a:p>
          <a:p>
            <a:pPr marL="0" indent="0">
              <a:lnSpc>
                <a:spcPct val="100000"/>
              </a:lnSpc>
              <a:buNone/>
            </a:pPr>
            <a:r>
              <a:rPr lang="ja-JP" altLang="en-US" sz="2000" dirty="0"/>
              <a:t>☑したがって、組織は、識別及びトレーサビリティのプロセスを下記に記載されている通りに実施しなければならない。</a:t>
            </a:r>
            <a:endParaRPr lang="en-US" altLang="ja-JP" sz="2000" dirty="0"/>
          </a:p>
          <a:p>
            <a:pPr marL="0" indent="0">
              <a:lnSpc>
                <a:spcPct val="100000"/>
              </a:lnSpc>
              <a:buNone/>
            </a:pPr>
            <a:r>
              <a:rPr lang="ja-JP" altLang="en-US" sz="2000" dirty="0"/>
              <a:t>☑組織は、全ての自動車製品に対して、従業員、顧客及び消費者に対するリスクのレベル又は故障の重大性に基づいて、トレーサビリティ計画の策定及び文書化を含めて、</a:t>
            </a:r>
            <a:r>
              <a:rPr lang="ja-JP" altLang="en-US" sz="2000" u="sng" dirty="0"/>
              <a:t>内部、顧客及び規制のトレーサビリティ要求事項の分析を実施しなければならない。</a:t>
            </a:r>
            <a:endParaRPr lang="en-US" altLang="ja-JP" sz="2000" u="sng" dirty="0"/>
          </a:p>
          <a:p>
            <a:pPr marL="0" indent="0">
              <a:lnSpc>
                <a:spcPct val="100000"/>
              </a:lnSpc>
              <a:buNone/>
            </a:pPr>
            <a:r>
              <a:rPr lang="ja-JP" altLang="en-US" sz="2000" dirty="0"/>
              <a:t>☑その計画は、製品、プロセス及び製造場所ごとに、適切なトレーサビリティシステム、プロセス及び方法を、次のようになるように、定めなければならない。</a:t>
            </a:r>
            <a:endParaRPr lang="en-US" altLang="ja-JP" sz="2000" dirty="0"/>
          </a:p>
          <a:p>
            <a:pPr marL="800100" lvl="1" indent="-342900">
              <a:lnSpc>
                <a:spcPct val="100000"/>
              </a:lnSpc>
              <a:buFont typeface="+mj-lt"/>
              <a:buAutoNum type="alphaLcPeriod"/>
            </a:pPr>
            <a:r>
              <a:rPr lang="ja-JP" altLang="en-US" sz="2000" dirty="0"/>
              <a:t>組織が、</a:t>
            </a:r>
            <a:r>
              <a:rPr lang="ja-JP" altLang="en-US" sz="2000" u="sng" dirty="0"/>
              <a:t>不適合製品及び／又は疑わしい製品を識別できるようにする。</a:t>
            </a:r>
            <a:endParaRPr lang="en-US" altLang="ja-JP" sz="2000" u="sng" dirty="0"/>
          </a:p>
          <a:p>
            <a:pPr marL="800100" lvl="1" indent="-342900">
              <a:lnSpc>
                <a:spcPct val="100000"/>
              </a:lnSpc>
              <a:buFont typeface="+mj-lt"/>
              <a:buAutoNum type="alphaLcPeriod"/>
            </a:pPr>
            <a:r>
              <a:rPr lang="ja-JP" altLang="en-US" sz="2000" dirty="0"/>
              <a:t>組織が、</a:t>
            </a:r>
            <a:r>
              <a:rPr lang="ja-JP" altLang="en-US" sz="2000" u="sng" dirty="0"/>
              <a:t>不適合製品及び／又は疑わしい製品を分別できるようにする。</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8.5.2.1</a:t>
            </a:r>
            <a:r>
              <a:rPr kumimoji="1" lang="ja-JP" altLang="en-US" sz="3000" b="1" dirty="0">
                <a:solidFill>
                  <a:schemeClr val="tx2"/>
                </a:solidFill>
              </a:rPr>
              <a:t>　識別及びトレーサビリティ－補足</a:t>
            </a:r>
          </a:p>
        </p:txBody>
      </p:sp>
    </p:spTree>
    <p:extLst>
      <p:ext uri="{BB962C8B-B14F-4D97-AF65-F5344CB8AC3E}">
        <p14:creationId xmlns:p14="http://schemas.microsoft.com/office/powerpoint/2010/main" val="670298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914400" lvl="1" indent="-457200">
              <a:lnSpc>
                <a:spcPct val="100000"/>
              </a:lnSpc>
              <a:buFont typeface="+mj-lt"/>
              <a:buAutoNum type="alphaLcPeriod" startAt="3"/>
            </a:pPr>
            <a:r>
              <a:rPr lang="ja-JP" altLang="en-US" sz="2000" dirty="0"/>
              <a:t>顧客及び／又は規制の</a:t>
            </a:r>
            <a:r>
              <a:rPr lang="ja-JP" altLang="en-US" sz="2000" u="sng" dirty="0"/>
              <a:t>対応時間の要求事項を満たす能力を確実にする。</a:t>
            </a:r>
          </a:p>
          <a:p>
            <a:pPr marL="914400" lvl="1" indent="-457200">
              <a:lnSpc>
                <a:spcPct val="100000"/>
              </a:lnSpc>
              <a:buFont typeface="+mj-lt"/>
              <a:buAutoNum type="alphaLcPeriod" startAt="3"/>
            </a:pPr>
            <a:r>
              <a:rPr lang="ja-JP" altLang="en-US" sz="2000" dirty="0"/>
              <a:t>組織が対応時間の要求事項を満たせるようにできる様式（電子版、印刷版、保管用）で</a:t>
            </a:r>
            <a:r>
              <a:rPr lang="ja-JP" altLang="en-US" sz="2000" b="1" dirty="0"/>
              <a:t>文書化した情報を保持</a:t>
            </a:r>
            <a:r>
              <a:rPr lang="ja-JP" altLang="en-US" sz="2000" dirty="0"/>
              <a:t>することを確実にする。</a:t>
            </a:r>
          </a:p>
          <a:p>
            <a:pPr marL="914400" lvl="1" indent="-457200">
              <a:lnSpc>
                <a:spcPct val="100000"/>
              </a:lnSpc>
              <a:buFont typeface="+mj-lt"/>
              <a:buAutoNum type="alphaLcPeriod" startAt="3"/>
            </a:pPr>
            <a:r>
              <a:rPr lang="ja-JP" altLang="en-US" sz="2000" dirty="0"/>
              <a:t>顧客又は規制基準によって規定されている場合、</a:t>
            </a:r>
            <a:r>
              <a:rPr lang="ja-JP" altLang="en-US" sz="2000" u="sng" dirty="0"/>
              <a:t>個別製品のシリアル化された識別を確実にする。</a:t>
            </a:r>
          </a:p>
          <a:p>
            <a:pPr marL="914400" lvl="1" indent="-457200">
              <a:lnSpc>
                <a:spcPct val="100000"/>
              </a:lnSpc>
              <a:buFont typeface="+mj-lt"/>
              <a:buAutoNum type="alphaLcPeriod" startAt="3"/>
            </a:pPr>
            <a:r>
              <a:rPr lang="ja-JP" altLang="en-US" sz="2000" dirty="0"/>
              <a:t>識別及びトレーサビリティ要求事項が、安全／規制特性をもつ、</a:t>
            </a:r>
            <a:r>
              <a:rPr lang="ja-JP" altLang="en-US" sz="2000" u="sng" dirty="0"/>
              <a:t>外部から提供される製品に拡張適用することを確実にする。</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8.5.2.1</a:t>
            </a:r>
            <a:r>
              <a:rPr kumimoji="1" lang="ja-JP" altLang="en-US" sz="3000" b="1" dirty="0">
                <a:solidFill>
                  <a:schemeClr val="tx2"/>
                </a:solidFill>
              </a:rPr>
              <a:t>　識別及びトレーサビリティ－補足</a:t>
            </a:r>
          </a:p>
        </p:txBody>
      </p:sp>
    </p:spTree>
    <p:extLst>
      <p:ext uri="{BB962C8B-B14F-4D97-AF65-F5344CB8AC3E}">
        <p14:creationId xmlns:p14="http://schemas.microsoft.com/office/powerpoint/2010/main" val="3293080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ja-JP" altLang="en-US" sz="2400" dirty="0"/>
              <a:t>リコール多発により、</a:t>
            </a:r>
            <a:r>
              <a:rPr lang="en-US" altLang="ja-JP" sz="2400" dirty="0"/>
              <a:t>IATF</a:t>
            </a:r>
            <a:r>
              <a:rPr lang="ja-JP" altLang="en-US" sz="2400" dirty="0"/>
              <a:t>においてトレーサビリティが強化された。</a:t>
            </a:r>
            <a:endParaRPr lang="en-US" altLang="ja-JP" sz="2400" dirty="0"/>
          </a:p>
          <a:p>
            <a:pPr marL="514350" indent="-514350">
              <a:lnSpc>
                <a:spcPct val="100000"/>
              </a:lnSpc>
              <a:buFont typeface="+mj-lt"/>
              <a:buAutoNum type="arabicPeriod"/>
            </a:pPr>
            <a:r>
              <a:rPr lang="ja-JP" altLang="en-US" sz="2400" dirty="0"/>
              <a:t>“リスクのレベルに基づいて”　とは。</a:t>
            </a:r>
            <a:endParaRPr lang="en-US" altLang="ja-JP" sz="2400" dirty="0"/>
          </a:p>
          <a:p>
            <a:pPr lvl="1">
              <a:lnSpc>
                <a:spcPct val="100000"/>
              </a:lnSpc>
              <a:buFont typeface="Wingdings" panose="05000000000000000000" pitchFamily="2" charset="2"/>
              <a:buChar char="Ø"/>
            </a:pPr>
            <a:r>
              <a:rPr lang="ja-JP" altLang="en-US" dirty="0"/>
              <a:t>トレーサビリティにはコストがかかる。</a:t>
            </a:r>
            <a:r>
              <a:rPr lang="ja-JP" altLang="en-US" dirty="0">
                <a:solidFill>
                  <a:srgbClr val="FF0000"/>
                </a:solidFill>
                <a:effectLst>
                  <a:outerShdw blurRad="38100" dist="38100" dir="2700000" algn="tl">
                    <a:srgbClr val="000000">
                      <a:alpha val="43137"/>
                    </a:srgbClr>
                  </a:outerShdw>
                </a:effectLst>
              </a:rPr>
              <a:t>費用対「組織・顧客・市場へのリスクの大きさ」</a:t>
            </a:r>
            <a:r>
              <a:rPr lang="ja-JP" altLang="en-US" dirty="0"/>
              <a:t>で程度を判断すべき。</a:t>
            </a:r>
            <a:endParaRPr lang="en-US" altLang="ja-JP" sz="2400" dirty="0"/>
          </a:p>
          <a:p>
            <a:pPr marL="514350" indent="-514350">
              <a:lnSpc>
                <a:spcPct val="100000"/>
              </a:lnSpc>
              <a:buFont typeface="+mj-lt"/>
              <a:buAutoNum type="arabicPeriod"/>
            </a:pPr>
            <a:r>
              <a:rPr lang="ja-JP" altLang="en-US" sz="2400" dirty="0"/>
              <a:t>識別と分別。</a:t>
            </a:r>
            <a:endParaRPr lang="en-US" altLang="ja-JP" dirty="0"/>
          </a:p>
          <a:p>
            <a:pPr marL="971550" lvl="1" indent="-514350">
              <a:lnSpc>
                <a:spcPct val="100000"/>
              </a:lnSpc>
              <a:buFont typeface="+mj-ea"/>
              <a:buAutoNum type="circleNumDbPlain"/>
            </a:pPr>
            <a:endParaRPr lang="en-US" altLang="ja-JP" sz="2000" dirty="0"/>
          </a:p>
          <a:p>
            <a:pPr marL="971550" lvl="1" indent="-514350">
              <a:lnSpc>
                <a:spcPct val="100000"/>
              </a:lnSpc>
              <a:buFont typeface="+mj-ea"/>
              <a:buAutoNum type="circleNumDbPlain"/>
            </a:pPr>
            <a:endParaRPr lang="en-US" altLang="ja-JP" sz="2000" dirty="0"/>
          </a:p>
          <a:p>
            <a:pPr marL="971550" lvl="1" indent="-514350">
              <a:lnSpc>
                <a:spcPct val="100000"/>
              </a:lnSpc>
              <a:buFont typeface="+mj-ea"/>
              <a:buAutoNum type="circleNumDbPlain"/>
            </a:pPr>
            <a:endParaRPr lang="en-US" altLang="ja-JP" sz="2000" dirty="0"/>
          </a:p>
          <a:p>
            <a:pPr marL="457200" indent="-457200">
              <a:lnSpc>
                <a:spcPct val="100000"/>
              </a:lnSpc>
              <a:buFont typeface="+mj-lt"/>
              <a:buAutoNum type="arabicPeriod"/>
            </a:pPr>
            <a:r>
              <a:rPr lang="ja-JP" altLang="en-US" sz="2400" dirty="0"/>
              <a:t>トレースできることだけではなく</a:t>
            </a:r>
            <a:r>
              <a:rPr lang="ja-JP" altLang="en-US" sz="2400" dirty="0">
                <a:solidFill>
                  <a:srgbClr val="FF0000"/>
                </a:solidFill>
                <a:effectLst>
                  <a:outerShdw blurRad="38100" dist="38100" dir="2700000" algn="tl">
                    <a:srgbClr val="000000">
                      <a:alpha val="43137"/>
                    </a:srgbClr>
                  </a:outerShdw>
                </a:effectLst>
              </a:rPr>
              <a:t>「要求時間を満たす」</a:t>
            </a:r>
            <a:r>
              <a:rPr lang="ja-JP" altLang="en-US" sz="2400" dirty="0"/>
              <a:t>こと。そのための記録の準備。</a:t>
            </a:r>
            <a:endParaRPr lang="en-US" altLang="ja-JP" sz="2400" dirty="0"/>
          </a:p>
          <a:p>
            <a:pPr marL="457200" indent="-457200">
              <a:lnSpc>
                <a:spcPct val="100000"/>
              </a:lnSpc>
              <a:buFont typeface="+mj-lt"/>
              <a:buAutoNum type="arabicPeriod"/>
            </a:pPr>
            <a:r>
              <a:rPr lang="ja-JP" altLang="en-US" sz="2400" dirty="0"/>
              <a:t>“個別製品のシリアル化”　は、安全保護装置などで、製品ごとの製造番号が求められている場合の識別。</a:t>
            </a:r>
            <a:endParaRPr lang="en-US" altLang="ja-JP" sz="2400" dirty="0"/>
          </a:p>
          <a:p>
            <a:pPr marL="457200" indent="-457200">
              <a:lnSpc>
                <a:spcPct val="100000"/>
              </a:lnSpc>
              <a:buFont typeface="+mj-lt"/>
              <a:buAutoNum type="arabicPeriod"/>
            </a:pPr>
            <a:r>
              <a:rPr lang="ja-JP" altLang="en-US" sz="2400" dirty="0"/>
              <a:t>調達した製品（購入・加工）に対するトレーサビリティが「どの製品」に対し、「どのレベルで」で情報が必要かを判断し、実施する。</a:t>
            </a:r>
            <a:endParaRPr lang="en-US" altLang="ja-JP"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8.5.2.1</a:t>
            </a:r>
            <a:r>
              <a:rPr lang="ja-JP" altLang="en-US" sz="3000" b="1" dirty="0">
                <a:solidFill>
                  <a:schemeClr val="bg1"/>
                </a:solidFill>
              </a:rPr>
              <a:t>　識別及びトレーサビリティ－補足</a:t>
            </a:r>
            <a:endParaRPr kumimoji="1" lang="ja-JP" altLang="en-US" sz="3000" b="1" dirty="0">
              <a:solidFill>
                <a:schemeClr val="bg1"/>
              </a:solidFill>
            </a:endParaRPr>
          </a:p>
        </p:txBody>
      </p:sp>
      <p:graphicFrame>
        <p:nvGraphicFramePr>
          <p:cNvPr id="2" name="表 1">
            <a:extLst>
              <a:ext uri="{FF2B5EF4-FFF2-40B4-BE49-F238E27FC236}">
                <a16:creationId xmlns:a16="http://schemas.microsoft.com/office/drawing/2014/main" id="{6B9780AD-89A5-4A49-B253-0EE66D985CFB}"/>
              </a:ext>
            </a:extLst>
          </p:cNvPr>
          <p:cNvGraphicFramePr>
            <a:graphicFrameLocks noGrp="1"/>
          </p:cNvGraphicFramePr>
          <p:nvPr>
            <p:extLst>
              <p:ext uri="{D42A27DB-BD31-4B8C-83A1-F6EECF244321}">
                <p14:modId xmlns:p14="http://schemas.microsoft.com/office/powerpoint/2010/main" val="434916617"/>
              </p:ext>
            </p:extLst>
          </p:nvPr>
        </p:nvGraphicFramePr>
        <p:xfrm>
          <a:off x="1478280" y="3093720"/>
          <a:ext cx="8128000" cy="929640"/>
        </p:xfrm>
        <a:graphic>
          <a:graphicData uri="http://schemas.openxmlformats.org/drawingml/2006/table">
            <a:tbl>
              <a:tblPr firstRow="1" bandRow="1">
                <a:tableStyleId>{5940675A-B579-460E-94D1-54222C63F5DA}</a:tableStyleId>
              </a:tblPr>
              <a:tblGrid>
                <a:gridCol w="1153405">
                  <a:extLst>
                    <a:ext uri="{9D8B030D-6E8A-4147-A177-3AD203B41FA5}">
                      <a16:colId xmlns:a16="http://schemas.microsoft.com/office/drawing/2014/main" val="3576057912"/>
                    </a:ext>
                  </a:extLst>
                </a:gridCol>
                <a:gridCol w="6974595">
                  <a:extLst>
                    <a:ext uri="{9D8B030D-6E8A-4147-A177-3AD203B41FA5}">
                      <a16:colId xmlns:a16="http://schemas.microsoft.com/office/drawing/2014/main" val="1445043689"/>
                    </a:ext>
                  </a:extLst>
                </a:gridCol>
              </a:tblGrid>
              <a:tr h="464820">
                <a:tc>
                  <a:txBody>
                    <a:bodyPr/>
                    <a:lstStyle/>
                    <a:p>
                      <a:r>
                        <a:rPr kumimoji="1" lang="ja-JP" altLang="en-US" sz="2000" dirty="0"/>
                        <a:t>識別</a:t>
                      </a:r>
                    </a:p>
                  </a:txBody>
                  <a:tcPr anchor="ctr">
                    <a:solidFill>
                      <a:schemeClr val="tx2">
                        <a:lumMod val="20000"/>
                        <a:lumOff val="80000"/>
                      </a:schemeClr>
                    </a:solidFill>
                  </a:tcPr>
                </a:tc>
                <a:tc>
                  <a:txBody>
                    <a:bodyPr/>
                    <a:lstStyle/>
                    <a:p>
                      <a:r>
                        <a:rPr kumimoji="1" lang="ja-JP" altLang="en-US" sz="2000" dirty="0"/>
                        <a:t>それがどういう製品か。（不適合／落下品など）</a:t>
                      </a:r>
                    </a:p>
                  </a:txBody>
                  <a:tcPr anchor="ctr">
                    <a:solidFill>
                      <a:schemeClr val="tx2">
                        <a:lumMod val="20000"/>
                        <a:lumOff val="80000"/>
                      </a:schemeClr>
                    </a:solidFill>
                  </a:tcPr>
                </a:tc>
                <a:extLst>
                  <a:ext uri="{0D108BD9-81ED-4DB2-BD59-A6C34878D82A}">
                    <a16:rowId xmlns:a16="http://schemas.microsoft.com/office/drawing/2014/main" val="442276175"/>
                  </a:ext>
                </a:extLst>
              </a:tr>
              <a:tr h="464820">
                <a:tc>
                  <a:txBody>
                    <a:bodyPr/>
                    <a:lstStyle/>
                    <a:p>
                      <a:r>
                        <a:rPr kumimoji="1" lang="ja-JP" altLang="en-US" sz="2000" dirty="0"/>
                        <a:t>分別</a:t>
                      </a:r>
                    </a:p>
                  </a:txBody>
                  <a:tcPr anchor="ctr">
                    <a:solidFill>
                      <a:schemeClr val="tx2">
                        <a:lumMod val="20000"/>
                        <a:lumOff val="80000"/>
                      </a:schemeClr>
                    </a:solidFill>
                  </a:tcPr>
                </a:tc>
                <a:tc>
                  <a:txBody>
                    <a:bodyPr/>
                    <a:lstStyle/>
                    <a:p>
                      <a:r>
                        <a:rPr kumimoji="1" lang="ja-JP" altLang="en-US" sz="2000" dirty="0"/>
                        <a:t>識別ごとにどう隔離するか。（箱／置場など）</a:t>
                      </a:r>
                    </a:p>
                  </a:txBody>
                  <a:tcPr anchor="ctr">
                    <a:solidFill>
                      <a:schemeClr val="tx2">
                        <a:lumMod val="20000"/>
                        <a:lumOff val="80000"/>
                      </a:schemeClr>
                    </a:solidFill>
                  </a:tcPr>
                </a:tc>
                <a:extLst>
                  <a:ext uri="{0D108BD9-81ED-4DB2-BD59-A6C34878D82A}">
                    <a16:rowId xmlns:a16="http://schemas.microsoft.com/office/drawing/2014/main" val="2758593486"/>
                  </a:ext>
                </a:extLst>
              </a:tr>
            </a:tbl>
          </a:graphicData>
        </a:graphic>
      </p:graphicFrame>
    </p:spTree>
    <p:extLst>
      <p:ext uri="{BB962C8B-B14F-4D97-AF65-F5344CB8AC3E}">
        <p14:creationId xmlns:p14="http://schemas.microsoft.com/office/powerpoint/2010/main" val="4145986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矢印: 右 27">
            <a:extLst>
              <a:ext uri="{FF2B5EF4-FFF2-40B4-BE49-F238E27FC236}">
                <a16:creationId xmlns:a16="http://schemas.microsoft.com/office/drawing/2014/main" id="{4110BC37-B018-4EF5-82C5-2B52B0FE5867}"/>
              </a:ext>
            </a:extLst>
          </p:cNvPr>
          <p:cNvSpPr/>
          <p:nvPr/>
        </p:nvSpPr>
        <p:spPr>
          <a:xfrm>
            <a:off x="2483318" y="2290813"/>
            <a:ext cx="8140232" cy="117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551357"/>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2400" dirty="0"/>
              <a:t>ロット管理とトレーサビリティの関係</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4</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8.5.2.1</a:t>
            </a:r>
            <a:r>
              <a:rPr lang="ja-JP" altLang="en-US" sz="3000" b="1" dirty="0">
                <a:solidFill>
                  <a:schemeClr val="bg1"/>
                </a:solidFill>
              </a:rPr>
              <a:t>　識別及びトレーサビリティ－補足</a:t>
            </a:r>
            <a:endParaRPr kumimoji="1" lang="ja-JP" altLang="en-US" sz="3000" b="1" dirty="0">
              <a:solidFill>
                <a:schemeClr val="bg1"/>
              </a:solidFill>
            </a:endParaRPr>
          </a:p>
        </p:txBody>
      </p:sp>
      <p:sp>
        <p:nvSpPr>
          <p:cNvPr id="3" name="四角形: 角を丸くする 2">
            <a:extLst>
              <a:ext uri="{FF2B5EF4-FFF2-40B4-BE49-F238E27FC236}">
                <a16:creationId xmlns:a16="http://schemas.microsoft.com/office/drawing/2014/main" id="{8C2C62A4-2E21-4B9B-AF8A-9DF2647765A7}"/>
              </a:ext>
            </a:extLst>
          </p:cNvPr>
          <p:cNvSpPr/>
          <p:nvPr/>
        </p:nvSpPr>
        <p:spPr>
          <a:xfrm>
            <a:off x="838200" y="2566737"/>
            <a:ext cx="2049138" cy="188324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B71A82AB-03C1-47E6-9D7C-FF0BD6A7D0BC}"/>
              </a:ext>
            </a:extLst>
          </p:cNvPr>
          <p:cNvSpPr/>
          <p:nvPr/>
        </p:nvSpPr>
        <p:spPr>
          <a:xfrm>
            <a:off x="3014032" y="2561231"/>
            <a:ext cx="2049138" cy="188324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2066F72-94EC-446B-8514-0A193F1634A7}"/>
              </a:ext>
            </a:extLst>
          </p:cNvPr>
          <p:cNvSpPr/>
          <p:nvPr/>
        </p:nvSpPr>
        <p:spPr>
          <a:xfrm>
            <a:off x="7365696" y="2561231"/>
            <a:ext cx="3988104" cy="188324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13F5F350-80C8-46D2-9A23-FF573A53D58F}"/>
              </a:ext>
            </a:extLst>
          </p:cNvPr>
          <p:cNvSpPr/>
          <p:nvPr/>
        </p:nvSpPr>
        <p:spPr>
          <a:xfrm>
            <a:off x="5189864" y="2561231"/>
            <a:ext cx="2049138" cy="188324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4226625-7F9E-4F62-B6ED-D1138DEF0AC3}"/>
              </a:ext>
            </a:extLst>
          </p:cNvPr>
          <p:cNvSpPr/>
          <p:nvPr/>
        </p:nvSpPr>
        <p:spPr>
          <a:xfrm>
            <a:off x="1108111" y="2787238"/>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材料ロット</a:t>
            </a:r>
          </a:p>
        </p:txBody>
      </p:sp>
      <p:sp>
        <p:nvSpPr>
          <p:cNvPr id="13" name="正方形/長方形 12">
            <a:extLst>
              <a:ext uri="{FF2B5EF4-FFF2-40B4-BE49-F238E27FC236}">
                <a16:creationId xmlns:a16="http://schemas.microsoft.com/office/drawing/2014/main" id="{1667E332-9EB7-4D77-B325-3B20633C3B34}"/>
              </a:ext>
            </a:extLst>
          </p:cNvPr>
          <p:cNvSpPr/>
          <p:nvPr/>
        </p:nvSpPr>
        <p:spPr>
          <a:xfrm>
            <a:off x="1108111" y="3304112"/>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材料ロット</a:t>
            </a:r>
          </a:p>
        </p:txBody>
      </p:sp>
      <p:sp>
        <p:nvSpPr>
          <p:cNvPr id="14" name="正方形/長方形 13">
            <a:extLst>
              <a:ext uri="{FF2B5EF4-FFF2-40B4-BE49-F238E27FC236}">
                <a16:creationId xmlns:a16="http://schemas.microsoft.com/office/drawing/2014/main" id="{3626F871-C19C-4B1C-BCEC-4F91AA18306E}"/>
              </a:ext>
            </a:extLst>
          </p:cNvPr>
          <p:cNvSpPr/>
          <p:nvPr/>
        </p:nvSpPr>
        <p:spPr>
          <a:xfrm>
            <a:off x="1108112" y="3801131"/>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材料ロット</a:t>
            </a:r>
          </a:p>
        </p:txBody>
      </p:sp>
      <p:sp>
        <p:nvSpPr>
          <p:cNvPr id="15" name="正方形/長方形 14">
            <a:extLst>
              <a:ext uri="{FF2B5EF4-FFF2-40B4-BE49-F238E27FC236}">
                <a16:creationId xmlns:a16="http://schemas.microsoft.com/office/drawing/2014/main" id="{76765948-92FF-40A2-8CB6-498A8B5E6287}"/>
              </a:ext>
            </a:extLst>
          </p:cNvPr>
          <p:cNvSpPr/>
          <p:nvPr/>
        </p:nvSpPr>
        <p:spPr>
          <a:xfrm>
            <a:off x="3283944" y="2875523"/>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製品ロット</a:t>
            </a:r>
          </a:p>
        </p:txBody>
      </p:sp>
      <p:sp>
        <p:nvSpPr>
          <p:cNvPr id="16" name="正方形/長方形 15">
            <a:extLst>
              <a:ext uri="{FF2B5EF4-FFF2-40B4-BE49-F238E27FC236}">
                <a16:creationId xmlns:a16="http://schemas.microsoft.com/office/drawing/2014/main" id="{771857A4-3446-429E-8D89-954381D79ACD}"/>
              </a:ext>
            </a:extLst>
          </p:cNvPr>
          <p:cNvSpPr/>
          <p:nvPr/>
        </p:nvSpPr>
        <p:spPr>
          <a:xfrm>
            <a:off x="3283945" y="3684251"/>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製品</a:t>
            </a:r>
            <a:r>
              <a:rPr kumimoji="1" lang="ja-JP" altLang="en-US" dirty="0">
                <a:solidFill>
                  <a:schemeClr val="tx1"/>
                </a:solidFill>
              </a:rPr>
              <a:t>ロット</a:t>
            </a:r>
          </a:p>
        </p:txBody>
      </p:sp>
      <p:sp>
        <p:nvSpPr>
          <p:cNvPr id="17" name="正方形/長方形 16">
            <a:extLst>
              <a:ext uri="{FF2B5EF4-FFF2-40B4-BE49-F238E27FC236}">
                <a16:creationId xmlns:a16="http://schemas.microsoft.com/office/drawing/2014/main" id="{81179F62-7E26-4F98-A9FB-C1D51AE3F8B8}"/>
              </a:ext>
            </a:extLst>
          </p:cNvPr>
          <p:cNvSpPr/>
          <p:nvPr/>
        </p:nvSpPr>
        <p:spPr>
          <a:xfrm>
            <a:off x="5446921" y="2787238"/>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在庫ロット</a:t>
            </a:r>
          </a:p>
        </p:txBody>
      </p:sp>
      <p:sp>
        <p:nvSpPr>
          <p:cNvPr id="18" name="正方形/長方形 17">
            <a:extLst>
              <a:ext uri="{FF2B5EF4-FFF2-40B4-BE49-F238E27FC236}">
                <a16:creationId xmlns:a16="http://schemas.microsoft.com/office/drawing/2014/main" id="{2FF85CEE-4122-4E39-867A-B5A4764BD767}"/>
              </a:ext>
            </a:extLst>
          </p:cNvPr>
          <p:cNvSpPr/>
          <p:nvPr/>
        </p:nvSpPr>
        <p:spPr>
          <a:xfrm>
            <a:off x="5446921" y="3304112"/>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在庫ロット</a:t>
            </a:r>
          </a:p>
        </p:txBody>
      </p:sp>
      <p:sp>
        <p:nvSpPr>
          <p:cNvPr id="19" name="正方形/長方形 18">
            <a:extLst>
              <a:ext uri="{FF2B5EF4-FFF2-40B4-BE49-F238E27FC236}">
                <a16:creationId xmlns:a16="http://schemas.microsoft.com/office/drawing/2014/main" id="{A6F632F0-043B-4468-B4F1-9A4B52254FAA}"/>
              </a:ext>
            </a:extLst>
          </p:cNvPr>
          <p:cNvSpPr/>
          <p:nvPr/>
        </p:nvSpPr>
        <p:spPr>
          <a:xfrm>
            <a:off x="5446922" y="3801131"/>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在庫ロット</a:t>
            </a:r>
          </a:p>
        </p:txBody>
      </p:sp>
      <p:sp>
        <p:nvSpPr>
          <p:cNvPr id="20" name="正方形/長方形 19">
            <a:extLst>
              <a:ext uri="{FF2B5EF4-FFF2-40B4-BE49-F238E27FC236}">
                <a16:creationId xmlns:a16="http://schemas.microsoft.com/office/drawing/2014/main" id="{E3623201-CCC8-4F0A-9579-B4C9B9D10E68}"/>
              </a:ext>
            </a:extLst>
          </p:cNvPr>
          <p:cNvSpPr/>
          <p:nvPr/>
        </p:nvSpPr>
        <p:spPr>
          <a:xfrm>
            <a:off x="7496059" y="3304112"/>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出荷</a:t>
            </a:r>
            <a:r>
              <a:rPr kumimoji="1" lang="ja-JP" altLang="en-US" dirty="0">
                <a:solidFill>
                  <a:schemeClr val="tx1"/>
                </a:solidFill>
              </a:rPr>
              <a:t>ロット</a:t>
            </a:r>
          </a:p>
        </p:txBody>
      </p:sp>
      <p:sp>
        <p:nvSpPr>
          <p:cNvPr id="21" name="正方形/長方形 20">
            <a:extLst>
              <a:ext uri="{FF2B5EF4-FFF2-40B4-BE49-F238E27FC236}">
                <a16:creationId xmlns:a16="http://schemas.microsoft.com/office/drawing/2014/main" id="{61368AE9-AD5D-46D4-80B4-5B621FD51012}"/>
              </a:ext>
            </a:extLst>
          </p:cNvPr>
          <p:cNvSpPr/>
          <p:nvPr/>
        </p:nvSpPr>
        <p:spPr>
          <a:xfrm>
            <a:off x="9555295" y="2854280"/>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配送</a:t>
            </a:r>
            <a:r>
              <a:rPr kumimoji="1" lang="ja-JP" altLang="en-US" dirty="0">
                <a:solidFill>
                  <a:schemeClr val="tx1"/>
                </a:solidFill>
              </a:rPr>
              <a:t>ロット</a:t>
            </a:r>
          </a:p>
        </p:txBody>
      </p:sp>
      <p:sp>
        <p:nvSpPr>
          <p:cNvPr id="22" name="正方形/長方形 21">
            <a:extLst>
              <a:ext uri="{FF2B5EF4-FFF2-40B4-BE49-F238E27FC236}">
                <a16:creationId xmlns:a16="http://schemas.microsoft.com/office/drawing/2014/main" id="{9716C27E-3F1C-41FA-8FEB-E0C226E10775}"/>
              </a:ext>
            </a:extLst>
          </p:cNvPr>
          <p:cNvSpPr/>
          <p:nvPr/>
        </p:nvSpPr>
        <p:spPr>
          <a:xfrm>
            <a:off x="9555296" y="3663008"/>
            <a:ext cx="1509311" cy="4390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配送</a:t>
            </a:r>
            <a:r>
              <a:rPr kumimoji="1" lang="ja-JP" altLang="en-US" dirty="0">
                <a:solidFill>
                  <a:schemeClr val="tx1"/>
                </a:solidFill>
              </a:rPr>
              <a:t>ロット</a:t>
            </a:r>
          </a:p>
        </p:txBody>
      </p:sp>
      <p:sp>
        <p:nvSpPr>
          <p:cNvPr id="23" name="正方形/長方形 22">
            <a:extLst>
              <a:ext uri="{FF2B5EF4-FFF2-40B4-BE49-F238E27FC236}">
                <a16:creationId xmlns:a16="http://schemas.microsoft.com/office/drawing/2014/main" id="{7E4C6C18-3210-4F3F-9120-08A3D15C5BB9}"/>
              </a:ext>
            </a:extLst>
          </p:cNvPr>
          <p:cNvSpPr/>
          <p:nvPr/>
        </p:nvSpPr>
        <p:spPr>
          <a:xfrm>
            <a:off x="1108110" y="2111375"/>
            <a:ext cx="1509311" cy="43903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調達</a:t>
            </a:r>
            <a:endParaRPr kumimoji="1" lang="ja-JP" altLang="en-US" dirty="0">
              <a:solidFill>
                <a:schemeClr val="bg1"/>
              </a:solidFill>
            </a:endParaRPr>
          </a:p>
        </p:txBody>
      </p:sp>
      <p:sp>
        <p:nvSpPr>
          <p:cNvPr id="24" name="正方形/長方形 23">
            <a:extLst>
              <a:ext uri="{FF2B5EF4-FFF2-40B4-BE49-F238E27FC236}">
                <a16:creationId xmlns:a16="http://schemas.microsoft.com/office/drawing/2014/main" id="{B9004489-BFE2-4A2D-A676-44C38A3C3BED}"/>
              </a:ext>
            </a:extLst>
          </p:cNvPr>
          <p:cNvSpPr/>
          <p:nvPr/>
        </p:nvSpPr>
        <p:spPr>
          <a:xfrm>
            <a:off x="3279353" y="2132557"/>
            <a:ext cx="1509311" cy="43903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製造</a:t>
            </a:r>
          </a:p>
        </p:txBody>
      </p:sp>
      <p:sp>
        <p:nvSpPr>
          <p:cNvPr id="25" name="正方形/長方形 24">
            <a:extLst>
              <a:ext uri="{FF2B5EF4-FFF2-40B4-BE49-F238E27FC236}">
                <a16:creationId xmlns:a16="http://schemas.microsoft.com/office/drawing/2014/main" id="{B9FC4967-3684-42A7-B321-A51D182252BD}"/>
              </a:ext>
            </a:extLst>
          </p:cNvPr>
          <p:cNvSpPr/>
          <p:nvPr/>
        </p:nvSpPr>
        <p:spPr>
          <a:xfrm>
            <a:off x="5446920" y="2107852"/>
            <a:ext cx="1509311" cy="43903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在庫</a:t>
            </a:r>
          </a:p>
        </p:txBody>
      </p:sp>
      <p:sp>
        <p:nvSpPr>
          <p:cNvPr id="26" name="正方形/長方形 25">
            <a:extLst>
              <a:ext uri="{FF2B5EF4-FFF2-40B4-BE49-F238E27FC236}">
                <a16:creationId xmlns:a16="http://schemas.microsoft.com/office/drawing/2014/main" id="{0EE9684E-AB4D-4836-8F9A-49162BEA82CA}"/>
              </a:ext>
            </a:extLst>
          </p:cNvPr>
          <p:cNvSpPr/>
          <p:nvPr/>
        </p:nvSpPr>
        <p:spPr>
          <a:xfrm>
            <a:off x="7613574" y="2130143"/>
            <a:ext cx="2660726" cy="43903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物流</a:t>
            </a:r>
          </a:p>
        </p:txBody>
      </p:sp>
      <p:sp>
        <p:nvSpPr>
          <p:cNvPr id="27" name="正方形/長方形 26">
            <a:extLst>
              <a:ext uri="{FF2B5EF4-FFF2-40B4-BE49-F238E27FC236}">
                <a16:creationId xmlns:a16="http://schemas.microsoft.com/office/drawing/2014/main" id="{605DA7B6-CE81-477F-988B-357361A0F606}"/>
              </a:ext>
            </a:extLst>
          </p:cNvPr>
          <p:cNvSpPr/>
          <p:nvPr/>
        </p:nvSpPr>
        <p:spPr>
          <a:xfrm>
            <a:off x="10623550" y="2112395"/>
            <a:ext cx="730250" cy="43903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顧客</a:t>
            </a:r>
          </a:p>
        </p:txBody>
      </p:sp>
      <p:cxnSp>
        <p:nvCxnSpPr>
          <p:cNvPr id="41" name="直線矢印コネクタ 40">
            <a:extLst>
              <a:ext uri="{FF2B5EF4-FFF2-40B4-BE49-F238E27FC236}">
                <a16:creationId xmlns:a16="http://schemas.microsoft.com/office/drawing/2014/main" id="{1766EDB6-2E49-4217-A0A6-A7D86E9DB6DC}"/>
              </a:ext>
            </a:extLst>
          </p:cNvPr>
          <p:cNvCxnSpPr>
            <a:stCxn id="6" idx="3"/>
            <a:endCxn id="15" idx="1"/>
          </p:cNvCxnSpPr>
          <p:nvPr/>
        </p:nvCxnSpPr>
        <p:spPr>
          <a:xfrm>
            <a:off x="2617422" y="3006753"/>
            <a:ext cx="666522" cy="8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C67C2179-83B4-491E-A54E-CB91564CCF27}"/>
              </a:ext>
            </a:extLst>
          </p:cNvPr>
          <p:cNvCxnSpPr>
            <a:cxnSpLocks/>
            <a:endCxn id="16" idx="1"/>
          </p:cNvCxnSpPr>
          <p:nvPr/>
        </p:nvCxnSpPr>
        <p:spPr>
          <a:xfrm>
            <a:off x="2617421" y="3042806"/>
            <a:ext cx="666524" cy="86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D3550BB-0FAB-41DF-B54E-3D33255FFD1A}"/>
              </a:ext>
            </a:extLst>
          </p:cNvPr>
          <p:cNvCxnSpPr>
            <a:cxnSpLocks/>
          </p:cNvCxnSpPr>
          <p:nvPr/>
        </p:nvCxnSpPr>
        <p:spPr>
          <a:xfrm>
            <a:off x="2617421" y="3416028"/>
            <a:ext cx="10276" cy="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121FE909-EF01-458D-8BBB-315C53F2E2FA}"/>
              </a:ext>
            </a:extLst>
          </p:cNvPr>
          <p:cNvCxnSpPr>
            <a:stCxn id="14" idx="3"/>
            <a:endCxn id="16" idx="1"/>
          </p:cNvCxnSpPr>
          <p:nvPr/>
        </p:nvCxnSpPr>
        <p:spPr>
          <a:xfrm flipV="1">
            <a:off x="2617423" y="3903766"/>
            <a:ext cx="666522" cy="11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E8AA41B-C6FB-4E12-AE23-5949E24DDDA7}"/>
              </a:ext>
            </a:extLst>
          </p:cNvPr>
          <p:cNvCxnSpPr>
            <a:cxnSpLocks/>
            <a:stCxn id="13" idx="3"/>
            <a:endCxn id="16" idx="1"/>
          </p:cNvCxnSpPr>
          <p:nvPr/>
        </p:nvCxnSpPr>
        <p:spPr>
          <a:xfrm>
            <a:off x="2617422" y="3523627"/>
            <a:ext cx="666523" cy="38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FF598783-8077-4192-B843-8CD535C85D63}"/>
              </a:ext>
            </a:extLst>
          </p:cNvPr>
          <p:cNvCxnSpPr>
            <a:cxnSpLocks/>
            <a:stCxn id="13" idx="3"/>
          </p:cNvCxnSpPr>
          <p:nvPr/>
        </p:nvCxnSpPr>
        <p:spPr>
          <a:xfrm flipV="1">
            <a:off x="2617422" y="3095039"/>
            <a:ext cx="661931" cy="428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32BF536A-879F-4AA3-A6D5-1F9697938069}"/>
              </a:ext>
            </a:extLst>
          </p:cNvPr>
          <p:cNvCxnSpPr>
            <a:stCxn id="15" idx="3"/>
            <a:endCxn id="17" idx="1"/>
          </p:cNvCxnSpPr>
          <p:nvPr/>
        </p:nvCxnSpPr>
        <p:spPr>
          <a:xfrm flipV="1">
            <a:off x="4793255" y="3006753"/>
            <a:ext cx="653666" cy="8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016298A-32B5-47F8-9260-764B4BC18CE2}"/>
              </a:ext>
            </a:extLst>
          </p:cNvPr>
          <p:cNvCxnSpPr>
            <a:endCxn id="18" idx="1"/>
          </p:cNvCxnSpPr>
          <p:nvPr/>
        </p:nvCxnSpPr>
        <p:spPr>
          <a:xfrm>
            <a:off x="4788664" y="3095038"/>
            <a:ext cx="658257" cy="428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B51BFB4-A3B6-43FC-8A96-30FBF71E7130}"/>
              </a:ext>
            </a:extLst>
          </p:cNvPr>
          <p:cNvCxnSpPr>
            <a:stCxn id="16" idx="3"/>
            <a:endCxn id="19" idx="1"/>
          </p:cNvCxnSpPr>
          <p:nvPr/>
        </p:nvCxnSpPr>
        <p:spPr>
          <a:xfrm>
            <a:off x="4793256" y="3903766"/>
            <a:ext cx="653666" cy="11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1FB3DFDF-D240-4BF0-B6A1-80C2A8D70D09}"/>
              </a:ext>
            </a:extLst>
          </p:cNvPr>
          <p:cNvCxnSpPr>
            <a:stCxn id="16" idx="3"/>
            <a:endCxn id="18" idx="1"/>
          </p:cNvCxnSpPr>
          <p:nvPr/>
        </p:nvCxnSpPr>
        <p:spPr>
          <a:xfrm flipV="1">
            <a:off x="4793256" y="3523627"/>
            <a:ext cx="653665" cy="380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A6A40B34-8A8D-40B7-BE34-1682A41D9EE8}"/>
              </a:ext>
            </a:extLst>
          </p:cNvPr>
          <p:cNvCxnSpPr>
            <a:stCxn id="17" idx="3"/>
            <a:endCxn id="20" idx="1"/>
          </p:cNvCxnSpPr>
          <p:nvPr/>
        </p:nvCxnSpPr>
        <p:spPr>
          <a:xfrm>
            <a:off x="6956232" y="3006753"/>
            <a:ext cx="539827" cy="51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FA0DE3A1-32D3-4E9D-83D5-27C8B0311B58}"/>
              </a:ext>
            </a:extLst>
          </p:cNvPr>
          <p:cNvCxnSpPr>
            <a:stCxn id="18" idx="3"/>
            <a:endCxn id="20" idx="1"/>
          </p:cNvCxnSpPr>
          <p:nvPr/>
        </p:nvCxnSpPr>
        <p:spPr>
          <a:xfrm>
            <a:off x="6956232" y="3523627"/>
            <a:ext cx="539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F8D5BB77-0953-4769-9BC1-9B0B647DD672}"/>
              </a:ext>
            </a:extLst>
          </p:cNvPr>
          <p:cNvCxnSpPr>
            <a:stCxn id="19" idx="3"/>
            <a:endCxn id="20" idx="1"/>
          </p:cNvCxnSpPr>
          <p:nvPr/>
        </p:nvCxnSpPr>
        <p:spPr>
          <a:xfrm flipV="1">
            <a:off x="6956233" y="3523627"/>
            <a:ext cx="539826" cy="497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46962F5-1429-4383-9571-C10EF4C887B7}"/>
              </a:ext>
            </a:extLst>
          </p:cNvPr>
          <p:cNvCxnSpPr>
            <a:stCxn id="20" idx="3"/>
            <a:endCxn id="21" idx="1"/>
          </p:cNvCxnSpPr>
          <p:nvPr/>
        </p:nvCxnSpPr>
        <p:spPr>
          <a:xfrm flipV="1">
            <a:off x="9005370" y="3073795"/>
            <a:ext cx="549925" cy="44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7E3B8623-AB58-4113-A055-EB4E82A97A60}"/>
              </a:ext>
            </a:extLst>
          </p:cNvPr>
          <p:cNvCxnSpPr>
            <a:stCxn id="20" idx="3"/>
            <a:endCxn id="22" idx="1"/>
          </p:cNvCxnSpPr>
          <p:nvPr/>
        </p:nvCxnSpPr>
        <p:spPr>
          <a:xfrm>
            <a:off x="9005370" y="3523627"/>
            <a:ext cx="549926" cy="35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F877248C-F06F-4D78-A598-815B5513778C}"/>
              </a:ext>
            </a:extLst>
          </p:cNvPr>
          <p:cNvSpPr/>
          <p:nvPr/>
        </p:nvSpPr>
        <p:spPr>
          <a:xfrm>
            <a:off x="838199" y="4592772"/>
            <a:ext cx="2049138" cy="98079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600" dirty="0">
                <a:solidFill>
                  <a:schemeClr val="tx1"/>
                </a:solidFill>
              </a:rPr>
              <a:t>供給者</a:t>
            </a:r>
            <a:endParaRPr kumimoji="1" lang="en-US" altLang="ja-JP" sz="1600" dirty="0">
              <a:solidFill>
                <a:schemeClr val="tx1"/>
              </a:solidFill>
            </a:endParaRPr>
          </a:p>
          <a:p>
            <a:pPr algn="ctr"/>
            <a:r>
              <a:rPr lang="ja-JP" altLang="en-US" sz="1600" dirty="0">
                <a:solidFill>
                  <a:schemeClr val="tx1"/>
                </a:solidFill>
              </a:rPr>
              <a:t>製造日</a:t>
            </a:r>
            <a:endParaRPr kumimoji="1" lang="ja-JP" altLang="en-US" sz="1600" dirty="0">
              <a:solidFill>
                <a:schemeClr val="tx1"/>
              </a:solidFill>
            </a:endParaRPr>
          </a:p>
        </p:txBody>
      </p:sp>
      <p:sp>
        <p:nvSpPr>
          <p:cNvPr id="80" name="四角形: 角を丸くする 79">
            <a:extLst>
              <a:ext uri="{FF2B5EF4-FFF2-40B4-BE49-F238E27FC236}">
                <a16:creationId xmlns:a16="http://schemas.microsoft.com/office/drawing/2014/main" id="{8293EE7D-0DF0-43AF-8602-B4E904551A4A}"/>
              </a:ext>
            </a:extLst>
          </p:cNvPr>
          <p:cNvSpPr/>
          <p:nvPr/>
        </p:nvSpPr>
        <p:spPr>
          <a:xfrm>
            <a:off x="3014031" y="4587266"/>
            <a:ext cx="2049138" cy="98079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600" dirty="0">
                <a:solidFill>
                  <a:schemeClr val="tx1"/>
                </a:solidFill>
              </a:rPr>
              <a:t>製造日・検査日</a:t>
            </a:r>
            <a:endParaRPr kumimoji="1" lang="en-US" altLang="ja-JP" sz="1600" dirty="0">
              <a:solidFill>
                <a:schemeClr val="tx1"/>
              </a:solidFill>
            </a:endParaRPr>
          </a:p>
          <a:p>
            <a:pPr algn="ctr"/>
            <a:r>
              <a:rPr lang="ja-JP" altLang="en-US" sz="1600" dirty="0">
                <a:solidFill>
                  <a:schemeClr val="tx1"/>
                </a:solidFill>
              </a:rPr>
              <a:t>製造ライン</a:t>
            </a:r>
            <a:endParaRPr lang="en-US" altLang="ja-JP" sz="1600" dirty="0">
              <a:solidFill>
                <a:schemeClr val="tx1"/>
              </a:solidFill>
            </a:endParaRPr>
          </a:p>
          <a:p>
            <a:pPr algn="ctr"/>
            <a:r>
              <a:rPr lang="ja-JP" altLang="en-US" sz="1600" dirty="0">
                <a:solidFill>
                  <a:schemeClr val="tx1"/>
                </a:solidFill>
              </a:rPr>
              <a:t>設備</a:t>
            </a:r>
            <a:endParaRPr kumimoji="1" lang="ja-JP" altLang="en-US" sz="1600" dirty="0">
              <a:solidFill>
                <a:schemeClr val="tx1"/>
              </a:solidFill>
            </a:endParaRPr>
          </a:p>
        </p:txBody>
      </p:sp>
      <p:sp>
        <p:nvSpPr>
          <p:cNvPr id="81" name="四角形: 角を丸くする 80">
            <a:extLst>
              <a:ext uri="{FF2B5EF4-FFF2-40B4-BE49-F238E27FC236}">
                <a16:creationId xmlns:a16="http://schemas.microsoft.com/office/drawing/2014/main" id="{221348BB-FAD3-4A19-975C-6BD766E938E9}"/>
              </a:ext>
            </a:extLst>
          </p:cNvPr>
          <p:cNvSpPr/>
          <p:nvPr/>
        </p:nvSpPr>
        <p:spPr>
          <a:xfrm>
            <a:off x="7365695" y="4587266"/>
            <a:ext cx="3988104" cy="98079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600" dirty="0">
                <a:solidFill>
                  <a:schemeClr val="tx1"/>
                </a:solidFill>
              </a:rPr>
              <a:t>出荷指示　　　　　　　　　運送会社</a:t>
            </a:r>
            <a:endParaRPr kumimoji="1" lang="en-US" altLang="ja-JP" sz="1600" dirty="0">
              <a:solidFill>
                <a:schemeClr val="tx1"/>
              </a:solidFill>
            </a:endParaRPr>
          </a:p>
          <a:p>
            <a:r>
              <a:rPr lang="ja-JP" altLang="en-US" sz="1600" dirty="0">
                <a:solidFill>
                  <a:schemeClr val="tx1"/>
                </a:solidFill>
              </a:rPr>
              <a:t>ピッキング　　　　　トラック・運転手</a:t>
            </a:r>
            <a:endParaRPr lang="en-US" altLang="ja-JP" sz="1600" dirty="0">
              <a:solidFill>
                <a:schemeClr val="tx1"/>
              </a:solidFill>
            </a:endParaRPr>
          </a:p>
          <a:p>
            <a:r>
              <a:rPr kumimoji="1" lang="ja-JP" altLang="en-US" sz="1600" dirty="0">
                <a:solidFill>
                  <a:schemeClr val="tx1"/>
                </a:solidFill>
              </a:rPr>
              <a:t>検品</a:t>
            </a:r>
          </a:p>
        </p:txBody>
      </p:sp>
      <p:sp>
        <p:nvSpPr>
          <p:cNvPr id="82" name="四角形: 角を丸くする 81">
            <a:extLst>
              <a:ext uri="{FF2B5EF4-FFF2-40B4-BE49-F238E27FC236}">
                <a16:creationId xmlns:a16="http://schemas.microsoft.com/office/drawing/2014/main" id="{CA22D46F-38E2-4365-8F5D-55E133FFA00C}"/>
              </a:ext>
            </a:extLst>
          </p:cNvPr>
          <p:cNvSpPr/>
          <p:nvPr/>
        </p:nvSpPr>
        <p:spPr>
          <a:xfrm>
            <a:off x="5189863" y="4587266"/>
            <a:ext cx="2049138" cy="980799"/>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600" dirty="0">
                <a:solidFill>
                  <a:schemeClr val="tx1"/>
                </a:solidFill>
              </a:rPr>
              <a:t>倉庫</a:t>
            </a:r>
            <a:endParaRPr kumimoji="1" lang="en-US" altLang="ja-JP" sz="1600" dirty="0">
              <a:solidFill>
                <a:schemeClr val="tx1"/>
              </a:solidFill>
            </a:endParaRPr>
          </a:p>
          <a:p>
            <a:pPr algn="ctr"/>
            <a:r>
              <a:rPr lang="ja-JP" altLang="en-US" sz="1600" dirty="0">
                <a:solidFill>
                  <a:schemeClr val="tx1"/>
                </a:solidFill>
              </a:rPr>
              <a:t>入庫日</a:t>
            </a:r>
            <a:endParaRPr lang="en-US" altLang="ja-JP" sz="1600" dirty="0">
              <a:solidFill>
                <a:schemeClr val="tx1"/>
              </a:solidFill>
            </a:endParaRPr>
          </a:p>
          <a:p>
            <a:pPr algn="ctr"/>
            <a:r>
              <a:rPr kumimoji="1" lang="ja-JP" altLang="en-US" sz="1600" dirty="0">
                <a:solidFill>
                  <a:schemeClr val="tx1"/>
                </a:solidFill>
              </a:rPr>
              <a:t>出庫日</a:t>
            </a:r>
          </a:p>
        </p:txBody>
      </p:sp>
      <p:sp>
        <p:nvSpPr>
          <p:cNvPr id="83" name="吹き出し: 四角形 82">
            <a:extLst>
              <a:ext uri="{FF2B5EF4-FFF2-40B4-BE49-F238E27FC236}">
                <a16:creationId xmlns:a16="http://schemas.microsoft.com/office/drawing/2014/main" id="{097353D1-CAFD-41B8-8ACF-2DFEF44E9DA9}"/>
              </a:ext>
            </a:extLst>
          </p:cNvPr>
          <p:cNvSpPr/>
          <p:nvPr/>
        </p:nvSpPr>
        <p:spPr>
          <a:xfrm>
            <a:off x="2048577" y="5742451"/>
            <a:ext cx="7969184" cy="613899"/>
          </a:xfrm>
          <a:prstGeom prst="wedgeRectCallout">
            <a:avLst>
              <a:gd name="adj1" fmla="val -37605"/>
              <a:gd name="adj2" fmla="val -72076"/>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u="sng" dirty="0">
                <a:solidFill>
                  <a:schemeClr val="bg1"/>
                </a:solidFill>
                <a:effectLst>
                  <a:outerShdw blurRad="38100" dist="38100" dir="2700000" algn="tl">
                    <a:srgbClr val="000000">
                      <a:alpha val="43137"/>
                    </a:srgbClr>
                  </a:outerShdw>
                </a:effectLst>
              </a:rPr>
              <a:t>情報と物品の一致がポイント</a:t>
            </a:r>
            <a:endParaRPr kumimoji="1" lang="en-US" altLang="ja-JP" u="sng" dirty="0">
              <a:solidFill>
                <a:schemeClr val="bg1"/>
              </a:solidFill>
              <a:effectLst>
                <a:outerShdw blurRad="38100" dist="38100" dir="2700000" algn="tl">
                  <a:srgbClr val="000000">
                    <a:alpha val="43137"/>
                  </a:srgbClr>
                </a:outerShdw>
              </a:effectLst>
            </a:endParaRPr>
          </a:p>
          <a:p>
            <a:pPr algn="ctr"/>
            <a:r>
              <a:rPr kumimoji="1" lang="ja-JP" altLang="en-US" u="sng" dirty="0">
                <a:solidFill>
                  <a:schemeClr val="bg1"/>
                </a:solidFill>
                <a:effectLst>
                  <a:outerShdw blurRad="38100" dist="38100" dir="2700000" algn="tl">
                    <a:srgbClr val="000000">
                      <a:alpha val="43137"/>
                    </a:srgbClr>
                  </a:outerShdw>
                </a:effectLst>
              </a:rPr>
              <a:t>　</a:t>
            </a:r>
            <a:r>
              <a:rPr kumimoji="1" lang="ja-JP" altLang="en-US" b="1" u="sng" dirty="0">
                <a:solidFill>
                  <a:schemeClr val="bg1"/>
                </a:solidFill>
                <a:effectLst>
                  <a:outerShdw blurRad="38100" dist="38100" dir="2700000" algn="tl">
                    <a:srgbClr val="000000">
                      <a:alpha val="43137"/>
                    </a:srgbClr>
                  </a:outerShdw>
                </a:effectLst>
              </a:rPr>
              <a:t>トレーサビリティのキー</a:t>
            </a:r>
            <a:r>
              <a:rPr kumimoji="1" lang="ja-JP" altLang="en-US" u="sng" dirty="0">
                <a:solidFill>
                  <a:schemeClr val="bg1"/>
                </a:solidFill>
                <a:effectLst>
                  <a:outerShdw blurRad="38100" dist="38100" dir="2700000" algn="tl">
                    <a:srgbClr val="000000">
                      <a:alpha val="43137"/>
                    </a:srgbClr>
                  </a:outerShdw>
                </a:effectLst>
              </a:rPr>
              <a:t>（ロット№など）でつながっている。</a:t>
            </a:r>
          </a:p>
        </p:txBody>
      </p:sp>
    </p:spTree>
    <p:extLst>
      <p:ext uri="{BB962C8B-B14F-4D97-AF65-F5344CB8AC3E}">
        <p14:creationId xmlns:p14="http://schemas.microsoft.com/office/powerpoint/2010/main" val="2366647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28341</TotalTime>
  <Words>608</Words>
  <Application>Microsoft Office PowerPoint</Application>
  <PresentationFormat>ワイド画面</PresentationFormat>
  <Paragraphs>66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新細明體</vt:lpstr>
      <vt:lpstr>游ゴシック</vt:lpstr>
      <vt:lpstr>游ゴシック Light</vt:lpstr>
      <vt:lpstr>Arial</vt:lpstr>
      <vt:lpstr>Wingdings</vt:lpstr>
      <vt:lpstr>Office テーマ</vt:lpstr>
      <vt:lpstr>8.5.2.1　識別及びトレーサビリティ－補足</vt:lpstr>
      <vt:lpstr>8.5.2.1　識別及びトレーサビリティ－補足</vt:lpstr>
      <vt:lpstr>8.5.2.1　識別及びトレーサビリティ－補足</vt:lpstr>
      <vt:lpstr>8.5.2.1　識別及びトレーサビリティ－補足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2023-05-28T21:51:13Z</dcterms:modified>
</cp:coreProperties>
</file>