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39" r:id="rId2"/>
    <p:sldId id="528"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☑組織は、製造、材料の取扱い、物流、技術及び設計活動への</a:t>
            </a:r>
            <a:r>
              <a:rPr lang="ja-JP" altLang="en-US" sz="2000" u="sng" dirty="0"/>
              <a:t>サービスの懸念事項に関する情報を伝達するプロセスを確立</a:t>
            </a:r>
            <a:r>
              <a:rPr lang="ja-JP" altLang="en-US" sz="2000" dirty="0"/>
              <a:t>し、実施し、維持することを確実にしなければならない。</a:t>
            </a:r>
            <a:endParaRPr lang="en-US" altLang="ja-JP" sz="2000" dirty="0"/>
          </a:p>
          <a:p>
            <a:pPr marL="0" indent="0">
              <a:lnSpc>
                <a:spcPct val="100000"/>
              </a:lnSpc>
              <a:buNone/>
            </a:pPr>
            <a:r>
              <a:rPr lang="ja-JP" altLang="en-US" sz="2000" dirty="0"/>
              <a:t>注記</a:t>
            </a:r>
            <a:r>
              <a:rPr lang="en-US" altLang="ja-JP" sz="2000" dirty="0"/>
              <a:t>1</a:t>
            </a:r>
            <a:r>
              <a:rPr lang="ja-JP" altLang="en-US" sz="2000" dirty="0"/>
              <a:t>　この箇条に“サービスの懸念事項”を追加する意図は、</a:t>
            </a:r>
            <a:r>
              <a:rPr lang="ja-JP" altLang="en-US" sz="2000" u="sng" dirty="0"/>
              <a:t>顧客のサイト又は市場で特定される可能性がある、不適合製品及び不適合材料を組織が認識することを確実にするためである。</a:t>
            </a:r>
            <a:endParaRPr lang="en-US" altLang="ja-JP" sz="2000" u="sng" dirty="0"/>
          </a:p>
          <a:p>
            <a:pPr marL="0" indent="0">
              <a:lnSpc>
                <a:spcPct val="100000"/>
              </a:lnSpc>
              <a:buNone/>
            </a:pPr>
            <a:r>
              <a:rPr lang="ja-JP" altLang="en-US" sz="2000" dirty="0"/>
              <a:t>注記</a:t>
            </a:r>
            <a:r>
              <a:rPr lang="en-US" altLang="ja-JP" sz="2000" dirty="0"/>
              <a:t>2</a:t>
            </a:r>
            <a:r>
              <a:rPr lang="ja-JP" altLang="en-US" sz="2000" dirty="0"/>
              <a:t>　“サービスの懸念事項”に、該当する場合には、必ず、市場不具合の試験解析（</a:t>
            </a:r>
            <a:r>
              <a:rPr lang="en-US" altLang="ja-JP" sz="2000" dirty="0"/>
              <a:t>10.2.6</a:t>
            </a:r>
            <a:r>
              <a:rPr lang="ja-JP" altLang="en-US" sz="2000" dirty="0"/>
              <a:t>参照）の結果を含めることが望ましい。</a:t>
            </a:r>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8.5.5.1</a:t>
            </a:r>
            <a:r>
              <a:rPr kumimoji="1" lang="ja-JP" altLang="en-US" sz="3000" b="1" dirty="0">
                <a:solidFill>
                  <a:schemeClr val="tx2"/>
                </a:solidFill>
              </a:rPr>
              <a:t>　サービスからの情報のフィードバック</a:t>
            </a:r>
          </a:p>
        </p:txBody>
      </p:sp>
    </p:spTree>
    <p:extLst>
      <p:ext uri="{BB962C8B-B14F-4D97-AF65-F5344CB8AC3E}">
        <p14:creationId xmlns:p14="http://schemas.microsoft.com/office/powerpoint/2010/main" val="3366369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市場で生じている問題などの情報を組織で把握、内部展開し、必要な対策をとることを意図している。</a:t>
            </a:r>
            <a:endParaRPr lang="en-US" altLang="ja-JP" sz="2400" dirty="0"/>
          </a:p>
          <a:p>
            <a:pPr marL="457200" indent="-457200">
              <a:lnSpc>
                <a:spcPct val="100000"/>
              </a:lnSpc>
              <a:buFont typeface="+mj-lt"/>
              <a:buAutoNum type="arabicPeriod"/>
            </a:pPr>
            <a:r>
              <a:rPr lang="en-US" altLang="ja-JP" sz="2400" dirty="0"/>
              <a:t>8.5</a:t>
            </a:r>
            <a:r>
              <a:rPr lang="ja-JP" altLang="en-US" sz="2400" dirty="0"/>
              <a:t>（製造）にサービスからの情報を要求しているのは、営業部門のみが対応するのではなく、設計、製造も関与すべきとの趣旨。</a:t>
            </a:r>
            <a:endParaRPr lang="en-US" altLang="ja-JP" sz="2400" dirty="0"/>
          </a:p>
          <a:p>
            <a:pPr marL="457200" indent="-457200">
              <a:lnSpc>
                <a:spcPct val="100000"/>
              </a:lnSpc>
              <a:buFont typeface="+mj-lt"/>
              <a:buAutoNum type="arabicPeriod"/>
            </a:pPr>
            <a:r>
              <a:rPr lang="ja-JP" altLang="en-US" sz="2400" dirty="0"/>
              <a:t>ティア２</a:t>
            </a:r>
            <a:r>
              <a:rPr lang="en-US" altLang="ja-JP" sz="2400" dirty="0"/>
              <a:t>or</a:t>
            </a:r>
            <a:r>
              <a:rPr lang="ja-JP" altLang="en-US" sz="2400" dirty="0"/>
              <a:t>３以降の組織の場合、次の状況となる場合が多い。</a:t>
            </a:r>
            <a:endParaRPr lang="en-US" altLang="ja-JP" sz="2400" dirty="0"/>
          </a:p>
          <a:p>
            <a:pPr lvl="1">
              <a:lnSpc>
                <a:spcPct val="100000"/>
              </a:lnSpc>
              <a:buFont typeface="Wingdings" panose="05000000000000000000" pitchFamily="2" charset="2"/>
              <a:buChar char="Ø"/>
            </a:pPr>
            <a:r>
              <a:rPr lang="en-US" altLang="ja-JP" dirty="0"/>
              <a:t>8.2.1</a:t>
            </a:r>
            <a:r>
              <a:rPr lang="ja-JP" altLang="en-US" dirty="0"/>
              <a:t>ｃ）に併合される。</a:t>
            </a:r>
            <a:endParaRPr lang="en-US" altLang="ja-JP" dirty="0"/>
          </a:p>
          <a:p>
            <a:pPr lvl="1">
              <a:lnSpc>
                <a:spcPct val="100000"/>
              </a:lnSpc>
              <a:buFont typeface="Wingdings" panose="05000000000000000000" pitchFamily="2" charset="2"/>
              <a:buChar char="Ø"/>
            </a:pPr>
            <a:r>
              <a:rPr lang="ja-JP" altLang="en-US" dirty="0"/>
              <a:t>完全に顧客からのフィードバック情報に頼らざるを得ない。</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8.5.5.1</a:t>
            </a:r>
            <a:r>
              <a:rPr lang="ja-JP" altLang="en-US" sz="3000" b="1" dirty="0">
                <a:solidFill>
                  <a:schemeClr val="bg1"/>
                </a:solidFill>
              </a:rPr>
              <a:t>　サービスからの情報のフィードバック</a:t>
            </a:r>
            <a:endParaRPr kumimoji="1" lang="ja-JP" altLang="en-US" sz="3000" b="1" dirty="0">
              <a:solidFill>
                <a:schemeClr val="bg1"/>
              </a:solidFill>
            </a:endParaRPr>
          </a:p>
        </p:txBody>
      </p:sp>
    </p:spTree>
    <p:extLst>
      <p:ext uri="{BB962C8B-B14F-4D97-AF65-F5344CB8AC3E}">
        <p14:creationId xmlns:p14="http://schemas.microsoft.com/office/powerpoint/2010/main" val="34968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28342</TotalTime>
  <Words>257</Words>
  <Application>Microsoft Office PowerPoint</Application>
  <PresentationFormat>ワイド画面</PresentationFormat>
  <Paragraphs>14</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8.5.5.1　サービスからの情報のフィードバック</vt:lpstr>
      <vt:lpstr>8.5.5.1　サービスからの情報のフィードバック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2023-05-28T21:49:34Z</dcterms:modified>
</cp:coreProperties>
</file>