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440" r:id="rId2"/>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425574"/>
            <a:ext cx="10515600" cy="1905000"/>
          </a:xfrm>
          <a:ln w="12700">
            <a:solidFill>
              <a:schemeClr val="tx2"/>
            </a:solidFill>
          </a:ln>
        </p:spPr>
        <p:txBody>
          <a:bodyPr>
            <a:normAutofit/>
          </a:bodyPr>
          <a:lstStyle/>
          <a:p>
            <a:pPr marL="0" indent="0">
              <a:lnSpc>
                <a:spcPct val="100000"/>
              </a:lnSpc>
              <a:buNone/>
            </a:pPr>
            <a:r>
              <a:rPr lang="ja-JP" altLang="en-US" sz="2000" dirty="0"/>
              <a:t>☑</a:t>
            </a:r>
            <a:r>
              <a:rPr lang="ja-JP" altLang="en-US" sz="2000" u="sng" dirty="0"/>
              <a:t>顧客とのサービス契約がある場合、組織は次の事項を実施しなければならない。</a:t>
            </a:r>
            <a:endParaRPr lang="en-US" altLang="ja-JP" sz="2000" u="sng" dirty="0"/>
          </a:p>
          <a:p>
            <a:pPr marL="800100" lvl="1" indent="-342900">
              <a:lnSpc>
                <a:spcPct val="100000"/>
              </a:lnSpc>
              <a:buFont typeface="+mj-lt"/>
              <a:buAutoNum type="alphaLcPeriod"/>
            </a:pPr>
            <a:r>
              <a:rPr lang="ja-JP" altLang="en-US" sz="2000" dirty="0"/>
              <a:t>関連するサービスセンターが、該当する要求事項に適合することを検証する。</a:t>
            </a:r>
            <a:endParaRPr lang="en-US" altLang="ja-JP" sz="2000" dirty="0"/>
          </a:p>
          <a:p>
            <a:pPr marL="800100" lvl="1" indent="-342900">
              <a:lnSpc>
                <a:spcPct val="100000"/>
              </a:lnSpc>
              <a:buFont typeface="+mj-lt"/>
              <a:buAutoNum type="alphaLcPeriod"/>
            </a:pPr>
            <a:r>
              <a:rPr lang="ja-JP" altLang="en-US" sz="2000" dirty="0"/>
              <a:t>特殊目的治工具又は測定設備の有効性を検証する。</a:t>
            </a:r>
            <a:endParaRPr lang="en-US" altLang="ja-JP" sz="2000" dirty="0"/>
          </a:p>
          <a:p>
            <a:pPr marL="800100" lvl="1" indent="-342900">
              <a:lnSpc>
                <a:spcPct val="100000"/>
              </a:lnSpc>
              <a:buFont typeface="+mj-lt"/>
              <a:buAutoNum type="alphaLcPeriod"/>
            </a:pPr>
            <a:r>
              <a:rPr lang="ja-JP" altLang="en-US" sz="2000" dirty="0"/>
              <a:t>全てのサービス要員が該当する要求事項について教育訓練されていることを確実にする。</a:t>
            </a:r>
          </a:p>
          <a:p>
            <a:pPr marL="0" indent="0">
              <a:lnSpc>
                <a:spcPct val="100000"/>
              </a:lnSpc>
              <a:buNone/>
            </a:pPr>
            <a:endParaRPr lang="ja-JP" altLang="en-US" sz="2000"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8.5.5.2</a:t>
            </a:r>
            <a:r>
              <a:rPr kumimoji="1" lang="ja-JP" altLang="en-US" sz="3000" b="1" dirty="0">
                <a:solidFill>
                  <a:schemeClr val="tx2"/>
                </a:solidFill>
              </a:rPr>
              <a:t>　顧客とのサービス契約</a:t>
            </a:r>
          </a:p>
        </p:txBody>
      </p:sp>
      <p:sp>
        <p:nvSpPr>
          <p:cNvPr id="6" name="タイトル 1">
            <a:extLst>
              <a:ext uri="{FF2B5EF4-FFF2-40B4-BE49-F238E27FC236}">
                <a16:creationId xmlns:a16="http://schemas.microsoft.com/office/drawing/2014/main" id="{6CEEE386-808C-4A38-B16F-29B47650B7A2}"/>
              </a:ext>
            </a:extLst>
          </p:cNvPr>
          <p:cNvSpPr txBox="1">
            <a:spLocks/>
          </p:cNvSpPr>
          <p:nvPr/>
        </p:nvSpPr>
        <p:spPr>
          <a:xfrm>
            <a:off x="838200" y="3545795"/>
            <a:ext cx="10515600" cy="663277"/>
          </a:xfrm>
          <a:prstGeom prst="rect">
            <a:avLst/>
          </a:prstGeom>
          <a:solidFill>
            <a:schemeClr val="tx2"/>
          </a:solidFill>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000" b="1" dirty="0">
                <a:solidFill>
                  <a:schemeClr val="bg1"/>
                </a:solidFill>
              </a:rPr>
              <a:t>8.5.5.2</a:t>
            </a:r>
            <a:r>
              <a:rPr lang="ja-JP" altLang="en-US" sz="3000" b="1" dirty="0">
                <a:solidFill>
                  <a:schemeClr val="bg1"/>
                </a:solidFill>
              </a:rPr>
              <a:t>　顧客とのサービス契約</a:t>
            </a:r>
          </a:p>
        </p:txBody>
      </p:sp>
      <p:sp>
        <p:nvSpPr>
          <p:cNvPr id="7" name="コンテンツ プレースホルダー 2">
            <a:extLst>
              <a:ext uri="{FF2B5EF4-FFF2-40B4-BE49-F238E27FC236}">
                <a16:creationId xmlns:a16="http://schemas.microsoft.com/office/drawing/2014/main" id="{30531805-DA62-4F94-B341-9126CB3D78ED}"/>
              </a:ext>
            </a:extLst>
          </p:cNvPr>
          <p:cNvSpPr txBox="1">
            <a:spLocks/>
          </p:cNvSpPr>
          <p:nvPr/>
        </p:nvSpPr>
        <p:spPr>
          <a:xfrm>
            <a:off x="838200" y="4307595"/>
            <a:ext cx="10515600" cy="1938970"/>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10000"/>
              </a:lnSpc>
              <a:buFont typeface="+mj-lt"/>
              <a:buAutoNum type="arabicPeriod"/>
            </a:pPr>
            <a:r>
              <a:rPr lang="ja-JP" altLang="en-US" sz="2400" dirty="0"/>
              <a:t>サービスセンターを設置しているような場合に対する要求。（顧客とのサービスに関する契約の有無による。）</a:t>
            </a:r>
            <a:endParaRPr lang="en-US" altLang="ja-JP" sz="2400" dirty="0"/>
          </a:p>
          <a:p>
            <a:pPr lvl="1">
              <a:lnSpc>
                <a:spcPct val="110000"/>
              </a:lnSpc>
              <a:buFont typeface="Wingdings" panose="05000000000000000000" pitchFamily="2" charset="2"/>
              <a:buChar char="Ø"/>
            </a:pPr>
            <a:r>
              <a:rPr lang="ja-JP" altLang="en-US" sz="2000" dirty="0"/>
              <a:t>一般に有償サービスのこと。無償（クレーム対応）などは、</a:t>
            </a:r>
            <a:r>
              <a:rPr lang="en-US" altLang="ja-JP" sz="2000" dirty="0"/>
              <a:t>10.2.6</a:t>
            </a:r>
            <a:r>
              <a:rPr lang="ja-JP" altLang="en-US" sz="2000" dirty="0"/>
              <a:t>による。</a:t>
            </a:r>
            <a:endParaRPr lang="en-US" altLang="ja-JP" sz="2000" dirty="0"/>
          </a:p>
          <a:p>
            <a:pPr marL="514350" indent="-514350">
              <a:lnSpc>
                <a:spcPct val="110000"/>
              </a:lnSpc>
              <a:buFont typeface="+mj-lt"/>
              <a:buAutoNum type="arabicPeriod"/>
            </a:pPr>
            <a:r>
              <a:rPr lang="ja-JP" altLang="en-US" sz="2400" dirty="0"/>
              <a:t>契約を満足するためのａ）～ｃ）の要求を実施する。</a:t>
            </a:r>
            <a:endParaRPr lang="ja-JP" altLang="en-US" dirty="0"/>
          </a:p>
        </p:txBody>
      </p:sp>
      <p:sp>
        <p:nvSpPr>
          <p:cNvPr id="2" name="吹き出し: 角を丸めた四角形 1">
            <a:extLst>
              <a:ext uri="{FF2B5EF4-FFF2-40B4-BE49-F238E27FC236}">
                <a16:creationId xmlns:a16="http://schemas.microsoft.com/office/drawing/2014/main" id="{AB8A934B-94D1-46EF-BF4E-41F82021BC4C}"/>
              </a:ext>
            </a:extLst>
          </p:cNvPr>
          <p:cNvSpPr/>
          <p:nvPr/>
        </p:nvSpPr>
        <p:spPr>
          <a:xfrm>
            <a:off x="8509000" y="3083325"/>
            <a:ext cx="2844799" cy="1125502"/>
          </a:xfrm>
          <a:prstGeom prst="wedgeRoundRectCallout">
            <a:avLst>
              <a:gd name="adj1" fmla="val -43434"/>
              <a:gd name="adj2" fmla="val 63470"/>
              <a:gd name="adj3" fmla="val 16667"/>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Tier3~4</a:t>
            </a:r>
            <a:r>
              <a:rPr lang="ja-JP" altLang="en-US" dirty="0">
                <a:solidFill>
                  <a:schemeClr val="tx1"/>
                </a:solidFill>
              </a:rPr>
              <a:t>レベルでは要求事項（契約）自体がないことがほとんど。</a:t>
            </a:r>
            <a:endParaRPr kumimoji="1" lang="ja-JP" altLang="en-US" dirty="0">
              <a:solidFill>
                <a:schemeClr val="tx1"/>
              </a:solidFill>
            </a:endParaRPr>
          </a:p>
        </p:txBody>
      </p:sp>
    </p:spTree>
    <p:extLst>
      <p:ext uri="{BB962C8B-B14F-4D97-AF65-F5344CB8AC3E}">
        <p14:creationId xmlns:p14="http://schemas.microsoft.com/office/powerpoint/2010/main" val="807814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28342</TotalTime>
  <Words>168</Words>
  <Application>Microsoft Office PowerPoint</Application>
  <PresentationFormat>ワイド画面</PresentationFormat>
  <Paragraphs>12</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新細明體</vt:lpstr>
      <vt:lpstr>游ゴシック</vt:lpstr>
      <vt:lpstr>游ゴシック Light</vt:lpstr>
      <vt:lpstr>Arial</vt:lpstr>
      <vt:lpstr>Wingdings</vt:lpstr>
      <vt:lpstr>Office テーマ</vt:lpstr>
      <vt:lpstr>8.5.5.2　顧客とのサービス契約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1254</cp:revision>
  <cp:lastPrinted>2020-10-21T02:47:23Z</cp:lastPrinted>
  <dcterms:created xsi:type="dcterms:W3CDTF">2019-02-14T08:34:57Z</dcterms:created>
  <dcterms:modified xsi:type="dcterms:W3CDTF">2023-05-28T21:48:52Z</dcterms:modified>
</cp:coreProperties>
</file>