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45"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91797"/>
            <a:ext cx="10515600" cy="2574275"/>
          </a:xfrm>
          <a:ln w="12700">
            <a:solidFill>
              <a:schemeClr val="tx2"/>
            </a:solidFill>
          </a:ln>
        </p:spPr>
        <p:txBody>
          <a:bodyPr>
            <a:normAutofit/>
          </a:bodyPr>
          <a:lstStyle/>
          <a:p>
            <a:pPr marL="0" indent="0">
              <a:lnSpc>
                <a:spcPct val="100000"/>
              </a:lnSpc>
              <a:buNone/>
            </a:pPr>
            <a:r>
              <a:rPr lang="ja-JP" altLang="en-US" sz="2000" dirty="0"/>
              <a:t>☑組織は、製品及びサービスの要求事項が満たされていることを検証するための計画した取決めが、</a:t>
            </a:r>
            <a:r>
              <a:rPr lang="ja-JP" altLang="en-US" sz="2000" u="sng" dirty="0"/>
              <a:t>コントロールプランを網羅し、かつ、コントロールプラン（附属書</a:t>
            </a:r>
            <a:r>
              <a:rPr lang="en-US" altLang="ja-JP" sz="2000" u="sng" dirty="0"/>
              <a:t>A</a:t>
            </a:r>
            <a:r>
              <a:rPr lang="ja-JP" altLang="en-US" sz="2000" u="sng" dirty="0"/>
              <a:t>参照）に規定されたように</a:t>
            </a:r>
            <a:r>
              <a:rPr lang="ja-JP" altLang="en-US" sz="2000" b="1" u="sng" dirty="0"/>
              <a:t>文書化</a:t>
            </a:r>
            <a:r>
              <a:rPr lang="ja-JP" altLang="en-US" sz="2000" u="sng" dirty="0"/>
              <a:t>されている</a:t>
            </a:r>
            <a:r>
              <a:rPr lang="ja-JP" altLang="en-US" sz="2000" dirty="0"/>
              <a:t>ことを確実にしなければならない。</a:t>
            </a:r>
            <a:endParaRPr lang="en-US" altLang="ja-JP" sz="2000" dirty="0"/>
          </a:p>
          <a:p>
            <a:pPr marL="0" indent="0">
              <a:lnSpc>
                <a:spcPct val="100000"/>
              </a:lnSpc>
              <a:buNone/>
            </a:pPr>
            <a:r>
              <a:rPr lang="ja-JP" altLang="en-US" sz="2000" dirty="0"/>
              <a:t>☑組織は、製品及びサービスの</a:t>
            </a:r>
            <a:r>
              <a:rPr lang="ja-JP" altLang="en-US" sz="2000" u="sng" dirty="0"/>
              <a:t>初回リリースに対する計画した取決めが、製品又はサービスの承認を網羅する</a:t>
            </a:r>
            <a:r>
              <a:rPr lang="ja-JP" altLang="en-US" sz="2000" dirty="0"/>
              <a:t>ことを確実にしなければならない。</a:t>
            </a:r>
            <a:endParaRPr lang="en-US" altLang="ja-JP" sz="2000" dirty="0"/>
          </a:p>
          <a:p>
            <a:pPr marL="0" indent="0">
              <a:lnSpc>
                <a:spcPct val="100000"/>
              </a:lnSpc>
              <a:buNone/>
            </a:pPr>
            <a:r>
              <a:rPr lang="ja-JP" altLang="en-US" sz="2000" dirty="0"/>
              <a:t>☑組織は、</a:t>
            </a:r>
            <a:r>
              <a:rPr lang="ja-JP" altLang="en-US" sz="2000" u="sng" dirty="0"/>
              <a:t>製品又はサービスの承認が</a:t>
            </a:r>
            <a:r>
              <a:rPr lang="ja-JP" altLang="en-US" sz="2000" dirty="0"/>
              <a:t>、</a:t>
            </a:r>
            <a:r>
              <a:rPr lang="en-US" altLang="ja-JP" sz="2000" dirty="0"/>
              <a:t>ISO9001</a:t>
            </a:r>
            <a:r>
              <a:rPr lang="ja-JP" altLang="en-US" sz="2000" dirty="0"/>
              <a:t>の</a:t>
            </a:r>
            <a:r>
              <a:rPr lang="en-US" altLang="ja-JP" sz="2000" dirty="0"/>
              <a:t>8.5.6</a:t>
            </a:r>
            <a:r>
              <a:rPr lang="ja-JP" altLang="en-US" sz="2000" dirty="0"/>
              <a:t>に従って、初回リリースに引き続く</a:t>
            </a:r>
            <a:r>
              <a:rPr lang="ja-JP" altLang="en-US" sz="2000" u="sng" dirty="0"/>
              <a:t>変更の後に遂行される</a:t>
            </a:r>
            <a:r>
              <a:rPr lang="ja-JP" altLang="en-US" sz="2000" dirty="0"/>
              <a:t>ことを確実にしなければならない。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8.6.1</a:t>
            </a:r>
            <a:r>
              <a:rPr kumimoji="1" lang="ja-JP" altLang="en-US" sz="3000" b="1" dirty="0">
                <a:solidFill>
                  <a:schemeClr val="tx2"/>
                </a:solidFill>
              </a:rPr>
              <a:t>　製品及びサービスのリリース－補足</a:t>
            </a:r>
          </a:p>
        </p:txBody>
      </p:sp>
      <p:sp>
        <p:nvSpPr>
          <p:cNvPr id="6" name="タイトル 1">
            <a:extLst>
              <a:ext uri="{FF2B5EF4-FFF2-40B4-BE49-F238E27FC236}">
                <a16:creationId xmlns:a16="http://schemas.microsoft.com/office/drawing/2014/main" id="{A641E394-1868-4557-A477-69BB68A204E4}"/>
              </a:ext>
            </a:extLst>
          </p:cNvPr>
          <p:cNvSpPr txBox="1">
            <a:spLocks/>
          </p:cNvSpPr>
          <p:nvPr/>
        </p:nvSpPr>
        <p:spPr>
          <a:xfrm>
            <a:off x="838200" y="4138669"/>
            <a:ext cx="10515600" cy="663277"/>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8.6.1</a:t>
            </a:r>
            <a:r>
              <a:rPr lang="ja-JP" altLang="en-US" sz="3000" b="1" dirty="0">
                <a:solidFill>
                  <a:schemeClr val="bg1"/>
                </a:solidFill>
              </a:rPr>
              <a:t>　製品及びサービスのリリース－補足</a:t>
            </a:r>
          </a:p>
        </p:txBody>
      </p:sp>
      <p:sp>
        <p:nvSpPr>
          <p:cNvPr id="7" name="コンテンツ プレースホルダー 2">
            <a:extLst>
              <a:ext uri="{FF2B5EF4-FFF2-40B4-BE49-F238E27FC236}">
                <a16:creationId xmlns:a16="http://schemas.microsoft.com/office/drawing/2014/main" id="{F39DF928-D40A-433F-A4A8-19EDDFE6A02F}"/>
              </a:ext>
            </a:extLst>
          </p:cNvPr>
          <p:cNvSpPr txBox="1">
            <a:spLocks/>
          </p:cNvSpPr>
          <p:nvPr/>
        </p:nvSpPr>
        <p:spPr>
          <a:xfrm>
            <a:off x="838200" y="4900469"/>
            <a:ext cx="10515600" cy="1428255"/>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10000"/>
              </a:lnSpc>
              <a:buFont typeface="+mj-lt"/>
              <a:buAutoNum type="arabicPeriod"/>
            </a:pPr>
            <a:r>
              <a:rPr lang="ja-JP" altLang="en-US" sz="2400" dirty="0"/>
              <a:t>製品特性の検査について、コントロールプランにて明確にし、それに従い実施する。</a:t>
            </a:r>
            <a:endParaRPr lang="en-US" altLang="ja-JP" sz="2400" dirty="0"/>
          </a:p>
          <a:p>
            <a:pPr marL="514350" indent="-514350">
              <a:lnSpc>
                <a:spcPct val="110000"/>
              </a:lnSpc>
              <a:buFont typeface="+mj-lt"/>
              <a:buAutoNum type="arabicPeriod"/>
            </a:pPr>
            <a:r>
              <a:rPr lang="ja-JP" altLang="en-US" sz="2400" dirty="0"/>
              <a:t>初回出荷及び変更後の初品に対する検査を含めた検証手順を明確にする。</a:t>
            </a:r>
            <a:endParaRPr lang="en-US" altLang="ja-JP" sz="2400" dirty="0"/>
          </a:p>
        </p:txBody>
      </p:sp>
    </p:spTree>
    <p:extLst>
      <p:ext uri="{BB962C8B-B14F-4D97-AF65-F5344CB8AC3E}">
        <p14:creationId xmlns:p14="http://schemas.microsoft.com/office/powerpoint/2010/main" val="3282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28338</TotalTime>
  <Words>179</Words>
  <Application>Microsoft Office PowerPoint</Application>
  <PresentationFormat>ワイド画面</PresentationFormat>
  <Paragraphs>9</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新細明體</vt:lpstr>
      <vt:lpstr>游ゴシック</vt:lpstr>
      <vt:lpstr>游ゴシック Light</vt:lpstr>
      <vt:lpstr>Arial</vt:lpstr>
      <vt:lpstr>Office テーマ</vt:lpstr>
      <vt:lpstr>8.6.1　製品及びサービスのリリース－補足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2023-05-28T22:29:28Z</dcterms:modified>
</cp:coreProperties>
</file>